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av" ContentType="audio/wav"/>
  <Default Extension="gif" ContentType="image/gif"/>
  <Default Extension="avi" ContentType="video/avi"/>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drawings/drawing1.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0"/>
  </p:notesMasterIdLst>
  <p:handoutMasterIdLst>
    <p:handoutMasterId r:id="rId61"/>
  </p:handoutMasterIdLst>
  <p:sldIdLst>
    <p:sldId id="463" r:id="rId2"/>
    <p:sldId id="770" r:id="rId3"/>
    <p:sldId id="465" r:id="rId4"/>
    <p:sldId id="466" r:id="rId5"/>
    <p:sldId id="471" r:id="rId6"/>
    <p:sldId id="475" r:id="rId7"/>
    <p:sldId id="476" r:id="rId8"/>
    <p:sldId id="741" r:id="rId9"/>
    <p:sldId id="480" r:id="rId10"/>
    <p:sldId id="485" r:id="rId11"/>
    <p:sldId id="771" r:id="rId12"/>
    <p:sldId id="486" r:id="rId13"/>
    <p:sldId id="781" r:id="rId14"/>
    <p:sldId id="596" r:id="rId15"/>
    <p:sldId id="411" r:id="rId16"/>
    <p:sldId id="695" r:id="rId17"/>
    <p:sldId id="427" r:id="rId18"/>
    <p:sldId id="600" r:id="rId19"/>
    <p:sldId id="699" r:id="rId20"/>
    <p:sldId id="656" r:id="rId21"/>
    <p:sldId id="598" r:id="rId22"/>
    <p:sldId id="788" r:id="rId23"/>
    <p:sldId id="789" r:id="rId24"/>
    <p:sldId id="602" r:id="rId25"/>
    <p:sldId id="737" r:id="rId26"/>
    <p:sldId id="740" r:id="rId27"/>
    <p:sldId id="615" r:id="rId28"/>
    <p:sldId id="652" r:id="rId29"/>
    <p:sldId id="653" r:id="rId30"/>
    <p:sldId id="491" r:id="rId31"/>
    <p:sldId id="490" r:id="rId32"/>
    <p:sldId id="655" r:id="rId33"/>
    <p:sldId id="709" r:id="rId34"/>
    <p:sldId id="637" r:id="rId35"/>
    <p:sldId id="782" r:id="rId36"/>
    <p:sldId id="783" r:id="rId37"/>
    <p:sldId id="640" r:id="rId38"/>
    <p:sldId id="538" r:id="rId39"/>
    <p:sldId id="790" r:id="rId40"/>
    <p:sldId id="543" r:id="rId41"/>
    <p:sldId id="544" r:id="rId42"/>
    <p:sldId id="547" r:id="rId43"/>
    <p:sldId id="684" r:id="rId44"/>
    <p:sldId id="796" r:id="rId45"/>
    <p:sldId id="715" r:id="rId46"/>
    <p:sldId id="779" r:id="rId47"/>
    <p:sldId id="577" r:id="rId48"/>
    <p:sldId id="663" r:id="rId49"/>
    <p:sldId id="722" r:id="rId50"/>
    <p:sldId id="724" r:id="rId51"/>
    <p:sldId id="732" r:id="rId52"/>
    <p:sldId id="730" r:id="rId53"/>
    <p:sldId id="731" r:id="rId54"/>
    <p:sldId id="755" r:id="rId55"/>
    <p:sldId id="591" r:id="rId56"/>
    <p:sldId id="593" r:id="rId57"/>
    <p:sldId id="594" r:id="rId58"/>
    <p:sldId id="717" r:id="rId59"/>
  </p:sldIdLst>
  <p:sldSz cx="9144000" cy="6858000" type="screen4x3"/>
  <p:notesSz cx="6797675" cy="9928225"/>
  <p:kinsoku lang="ja-JP" invalStChars="、。，．・：；？！゛゜ヽヾゝゞ々ー’”）〕］｝〉》」』】°‰′″℃％ぁぃぅぇぉっゃゅょゎァィゥェォッャュョヮヵヶ!%),.:;?]}｡｣､･ｧｨｩｪｫｬｭｮｯｰﾞﾟ¢" invalEndChars="‘“（〔［｛〈《「『【￥＄$([\{｢£"/>
  <p:defaultTextStyle>
    <a:defPPr>
      <a:defRPr lang="en-GB"/>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FF00"/>
    <a:srgbClr val="FFE600"/>
    <a:srgbClr val="00005C"/>
    <a:srgbClr val="FFFFCC"/>
    <a:srgbClr val="FFFF99"/>
    <a:srgbClr val="FE8A19"/>
    <a:srgbClr val="FFF034"/>
    <a:srgbClr val="00009C"/>
    <a:srgbClr val="0000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743" autoAdjust="0"/>
    <p:restoredTop sz="86007" autoAdjust="0"/>
  </p:normalViewPr>
  <p:slideViewPr>
    <p:cSldViewPr showGuides="1">
      <p:cViewPr>
        <p:scale>
          <a:sx n="66" d="100"/>
          <a:sy n="66" d="100"/>
        </p:scale>
        <p:origin x="-966" y="-984"/>
      </p:cViewPr>
      <p:guideLst>
        <p:guide orient="horz" pos="2160"/>
        <p:guide pos="2880"/>
      </p:guideLst>
    </p:cSldViewPr>
  </p:slideViewPr>
  <p:outlineViewPr>
    <p:cViewPr>
      <p:scale>
        <a:sx n="33" d="100"/>
        <a:sy n="33" d="100"/>
      </p:scale>
      <p:origin x="0" y="5208"/>
    </p:cViewPr>
  </p:outlineViewPr>
  <p:notesTextViewPr>
    <p:cViewPr>
      <p:scale>
        <a:sx n="125" d="100"/>
        <a:sy n="125" d="100"/>
      </p:scale>
      <p:origin x="0" y="0"/>
    </p:cViewPr>
  </p:notesTextViewPr>
  <p:sorterViewPr>
    <p:cViewPr>
      <p:scale>
        <a:sx n="130" d="100"/>
        <a:sy n="130" d="100"/>
      </p:scale>
      <p:origin x="0" y="8130"/>
    </p:cViewPr>
  </p:sorterViewPr>
  <p:notesViewPr>
    <p:cSldViewPr showGuides="1">
      <p:cViewPr varScale="1">
        <p:scale>
          <a:sx n="74" d="100"/>
          <a:sy n="74" d="100"/>
        </p:scale>
        <p:origin x="-2124" y="-108"/>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8811312038453468"/>
          <c:y val="4.7046998031496062E-2"/>
          <c:w val="0.81188687961546535"/>
          <c:h val="0.8264736712598425"/>
        </c:manualLayout>
      </c:layout>
      <c:barChart>
        <c:barDir val="col"/>
        <c:grouping val="stacked"/>
        <c:varyColors val="0"/>
        <c:ser>
          <c:idx val="0"/>
          <c:order val="0"/>
          <c:tx>
            <c:strRef>
              <c:f>Sheet1!$C$16</c:f>
              <c:strCache>
                <c:ptCount val="1"/>
                <c:pt idx="0">
                  <c:v>No. refractory for 1st time</c:v>
                </c:pt>
              </c:strCache>
            </c:strRef>
          </c:tx>
          <c:spPr>
            <a:solidFill>
              <a:srgbClr val="FFE600"/>
            </a:solidFill>
            <a:ln w="25400">
              <a:solidFill>
                <a:srgbClr val="FFE600"/>
              </a:solidFill>
            </a:ln>
          </c:spPr>
          <c:invertIfNegative val="0"/>
          <c:cat>
            <c:numRef>
              <c:f>Sheet1!$A$17:$A$25</c:f>
              <c:numCache>
                <c:formatCode>General</c:formatCode>
                <c:ptCount val="9"/>
                <c:pt idx="0">
                  <c:v>1</c:v>
                </c:pt>
                <c:pt idx="1">
                  <c:v>2</c:v>
                </c:pt>
                <c:pt idx="2">
                  <c:v>3</c:v>
                </c:pt>
                <c:pt idx="3">
                  <c:v>4</c:v>
                </c:pt>
                <c:pt idx="4">
                  <c:v>5</c:v>
                </c:pt>
                <c:pt idx="5">
                  <c:v>6</c:v>
                </c:pt>
                <c:pt idx="6">
                  <c:v>7</c:v>
                </c:pt>
                <c:pt idx="7">
                  <c:v>8</c:v>
                </c:pt>
                <c:pt idx="8">
                  <c:v>9</c:v>
                </c:pt>
              </c:numCache>
            </c:numRef>
          </c:cat>
          <c:val>
            <c:numRef>
              <c:f>Sheet1!$C$17:$C$25</c:f>
              <c:numCache>
                <c:formatCode>General</c:formatCode>
                <c:ptCount val="9"/>
                <c:pt idx="0">
                  <c:v>344</c:v>
                </c:pt>
                <c:pt idx="1">
                  <c:v>174</c:v>
                </c:pt>
                <c:pt idx="2">
                  <c:v>140</c:v>
                </c:pt>
                <c:pt idx="3">
                  <c:v>57</c:v>
                </c:pt>
                <c:pt idx="4">
                  <c:v>33</c:v>
                </c:pt>
                <c:pt idx="5">
                  <c:v>24</c:v>
                </c:pt>
                <c:pt idx="6">
                  <c:v>6</c:v>
                </c:pt>
                <c:pt idx="7">
                  <c:v>3</c:v>
                </c:pt>
                <c:pt idx="8">
                  <c:v>1</c:v>
                </c:pt>
              </c:numCache>
            </c:numRef>
          </c:val>
        </c:ser>
        <c:ser>
          <c:idx val="1"/>
          <c:order val="1"/>
          <c:tx>
            <c:strRef>
              <c:f>Sheet1!$B$16</c:f>
              <c:strCache>
                <c:ptCount val="1"/>
                <c:pt idx="0">
                  <c:v>Column1</c:v>
                </c:pt>
              </c:strCache>
            </c:strRef>
          </c:tx>
          <c:spPr>
            <a:noFill/>
            <a:ln w="25400">
              <a:solidFill>
                <a:srgbClr val="FFE600"/>
              </a:solidFill>
            </a:ln>
          </c:spPr>
          <c:invertIfNegative val="0"/>
          <c:cat>
            <c:numRef>
              <c:f>Sheet1!$A$17:$A$25</c:f>
              <c:numCache>
                <c:formatCode>General</c:formatCode>
                <c:ptCount val="9"/>
                <c:pt idx="0">
                  <c:v>1</c:v>
                </c:pt>
                <c:pt idx="1">
                  <c:v>2</c:v>
                </c:pt>
                <c:pt idx="2">
                  <c:v>3</c:v>
                </c:pt>
                <c:pt idx="3">
                  <c:v>4</c:v>
                </c:pt>
                <c:pt idx="4">
                  <c:v>5</c:v>
                </c:pt>
                <c:pt idx="5">
                  <c:v>6</c:v>
                </c:pt>
                <c:pt idx="6">
                  <c:v>7</c:v>
                </c:pt>
                <c:pt idx="7">
                  <c:v>8</c:v>
                </c:pt>
                <c:pt idx="8">
                  <c:v>9</c:v>
                </c:pt>
              </c:numCache>
            </c:numRef>
          </c:cat>
          <c:val>
            <c:numRef>
              <c:f>Sheet1!$B$17:$B$25</c:f>
              <c:numCache>
                <c:formatCode>General</c:formatCode>
                <c:ptCount val="9"/>
                <c:pt idx="0">
                  <c:v>0</c:v>
                </c:pt>
                <c:pt idx="1">
                  <c:v>52</c:v>
                </c:pt>
                <c:pt idx="2">
                  <c:v>68</c:v>
                </c:pt>
                <c:pt idx="3">
                  <c:v>64</c:v>
                </c:pt>
                <c:pt idx="4">
                  <c:v>53</c:v>
                </c:pt>
                <c:pt idx="5">
                  <c:v>27</c:v>
                </c:pt>
                <c:pt idx="6">
                  <c:v>23</c:v>
                </c:pt>
                <c:pt idx="7">
                  <c:v>11</c:v>
                </c:pt>
                <c:pt idx="8">
                  <c:v>5</c:v>
                </c:pt>
              </c:numCache>
            </c:numRef>
          </c:val>
        </c:ser>
        <c:dLbls>
          <c:showLegendKey val="0"/>
          <c:showVal val="0"/>
          <c:showCatName val="0"/>
          <c:showSerName val="0"/>
          <c:showPercent val="0"/>
          <c:showBubbleSize val="0"/>
        </c:dLbls>
        <c:gapWidth val="150"/>
        <c:overlap val="100"/>
        <c:axId val="73262976"/>
        <c:axId val="65146880"/>
      </c:barChart>
      <c:catAx>
        <c:axId val="73262976"/>
        <c:scaling>
          <c:orientation val="minMax"/>
        </c:scaling>
        <c:delete val="0"/>
        <c:axPos val="b"/>
        <c:title>
          <c:tx>
            <c:rich>
              <a:bodyPr/>
              <a:lstStyle/>
              <a:p>
                <a:pPr>
                  <a:defRPr/>
                </a:pPr>
                <a:r>
                  <a:rPr lang="en-GB" dirty="0" smtClean="0"/>
                  <a:t>H2RA healing course no.</a:t>
                </a:r>
                <a:endParaRPr lang="en-GB" dirty="0"/>
              </a:p>
            </c:rich>
          </c:tx>
          <c:layout/>
          <c:overlay val="0"/>
        </c:title>
        <c:numFmt formatCode="General" sourceLinked="1"/>
        <c:majorTickMark val="out"/>
        <c:minorTickMark val="none"/>
        <c:tickLblPos val="nextTo"/>
        <c:crossAx val="65146880"/>
        <c:crosses val="autoZero"/>
        <c:auto val="1"/>
        <c:lblAlgn val="ctr"/>
        <c:lblOffset val="100"/>
        <c:noMultiLvlLbl val="0"/>
      </c:catAx>
      <c:valAx>
        <c:axId val="65146880"/>
        <c:scaling>
          <c:orientation val="minMax"/>
          <c:max val="350"/>
        </c:scaling>
        <c:delete val="0"/>
        <c:axPos val="l"/>
        <c:majorGridlines>
          <c:spPr>
            <a:ln>
              <a:noFill/>
            </a:ln>
          </c:spPr>
        </c:majorGridlines>
        <c:title>
          <c:tx>
            <c:rich>
              <a:bodyPr rot="0" vert="horz"/>
              <a:lstStyle/>
              <a:p>
                <a:pPr>
                  <a:defRPr sz="1600"/>
                </a:pPr>
                <a:r>
                  <a:rPr lang="en-GB" sz="1600" dirty="0" smtClean="0"/>
                  <a:t>Refractory</a:t>
                </a:r>
              </a:p>
              <a:p>
                <a:pPr>
                  <a:defRPr sz="1600"/>
                </a:pPr>
                <a:r>
                  <a:rPr lang="en-GB" sz="1600" dirty="0" smtClean="0"/>
                  <a:t>episodes</a:t>
                </a:r>
                <a:endParaRPr lang="en-GB" sz="1600" dirty="0"/>
              </a:p>
            </c:rich>
          </c:tx>
          <c:layout>
            <c:manualLayout>
              <c:xMode val="edge"/>
              <c:yMode val="edge"/>
              <c:x val="3.0148596974505209E-3"/>
              <c:y val="0.3372928370277698"/>
            </c:manualLayout>
          </c:layout>
          <c:overlay val="0"/>
        </c:title>
        <c:numFmt formatCode="General" sourceLinked="1"/>
        <c:majorTickMark val="out"/>
        <c:minorTickMark val="none"/>
        <c:tickLblPos val="nextTo"/>
        <c:crossAx val="73262976"/>
        <c:crosses val="autoZero"/>
        <c:crossBetween val="between"/>
      </c:valAx>
      <c:spPr>
        <a:noFill/>
      </c:spPr>
    </c:plotArea>
    <c:legend>
      <c:legendPos val="r"/>
      <c:legendEntry>
        <c:idx val="0"/>
        <c:delete val="1"/>
      </c:legendEntry>
      <c:layout>
        <c:manualLayout>
          <c:xMode val="edge"/>
          <c:yMode val="edge"/>
          <c:x val="0.52041985838230698"/>
          <c:y val="0.1473777470780219"/>
          <c:w val="0.37406005220692479"/>
          <c:h val="0.14290743057534669"/>
        </c:manualLayout>
      </c:layout>
      <c:overlay val="1"/>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33579168940514"/>
          <c:y val="9.1127098321342928E-2"/>
          <c:w val="0.85422861152256957"/>
          <c:h val="0.79800987221500208"/>
        </c:manualLayout>
      </c:layout>
      <c:lineChart>
        <c:grouping val="standard"/>
        <c:varyColors val="0"/>
        <c:ser>
          <c:idx val="0"/>
          <c:order val="0"/>
          <c:tx>
            <c:strRef>
              <c:f>Sheet1!$A$2</c:f>
              <c:strCache>
                <c:ptCount val="1"/>
                <c:pt idx="0">
                  <c:v>DU</c:v>
                </c:pt>
              </c:strCache>
            </c:strRef>
          </c:tx>
          <c:spPr>
            <a:ln w="38105">
              <a:solidFill>
                <a:srgbClr val="FFFF00"/>
              </a:solidFill>
              <a:prstDash val="solid"/>
            </a:ln>
          </c:spPr>
          <c:marker>
            <c:symbol val="diamond"/>
            <c:size val="4"/>
            <c:spPr>
              <a:solidFill>
                <a:srgbClr val="FFFF00"/>
              </a:solidFill>
              <a:ln>
                <a:solidFill>
                  <a:srgbClr val="FFFF00"/>
                </a:solidFill>
                <a:prstDash val="solid"/>
              </a:ln>
            </c:spPr>
          </c:marker>
          <c:trendline>
            <c:trendlineType val="linear"/>
            <c:dispRSqr val="0"/>
            <c:dispEq val="0"/>
          </c:trendline>
          <c:cat>
            <c:numRef>
              <c:f>Sheet1!$B$1:$AB$1</c:f>
              <c:numCache>
                <c:formatCode>General</c:formatCode>
                <c:ptCount val="2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numCache>
            </c:numRef>
          </c:cat>
          <c:val>
            <c:numRef>
              <c:f>Sheet1!$B$2:$AB$2</c:f>
              <c:numCache>
                <c:formatCode>General</c:formatCode>
                <c:ptCount val="27"/>
                <c:pt idx="0">
                  <c:v>135</c:v>
                </c:pt>
                <c:pt idx="1">
                  <c:v>178</c:v>
                </c:pt>
                <c:pt idx="2">
                  <c:v>220</c:v>
                </c:pt>
                <c:pt idx="3">
                  <c:v>270</c:v>
                </c:pt>
                <c:pt idx="4">
                  <c:v>262</c:v>
                </c:pt>
                <c:pt idx="5">
                  <c:v>268</c:v>
                </c:pt>
                <c:pt idx="6">
                  <c:v>211</c:v>
                </c:pt>
                <c:pt idx="7">
                  <c:v>231</c:v>
                </c:pt>
                <c:pt idx="8">
                  <c:v>270</c:v>
                </c:pt>
                <c:pt idx="9">
                  <c:v>281</c:v>
                </c:pt>
                <c:pt idx="10">
                  <c:v>243</c:v>
                </c:pt>
                <c:pt idx="11">
                  <c:v>204</c:v>
                </c:pt>
                <c:pt idx="12">
                  <c:v>203</c:v>
                </c:pt>
                <c:pt idx="13">
                  <c:v>215</c:v>
                </c:pt>
                <c:pt idx="14">
                  <c:v>191</c:v>
                </c:pt>
                <c:pt idx="15">
                  <c:v>200</c:v>
                </c:pt>
                <c:pt idx="16">
                  <c:v>230</c:v>
                </c:pt>
                <c:pt idx="17">
                  <c:v>235</c:v>
                </c:pt>
                <c:pt idx="18">
                  <c:v>182</c:v>
                </c:pt>
                <c:pt idx="19">
                  <c:v>137</c:v>
                </c:pt>
                <c:pt idx="20">
                  <c:v>173</c:v>
                </c:pt>
                <c:pt idx="21">
                  <c:v>182</c:v>
                </c:pt>
                <c:pt idx="22">
                  <c:v>166</c:v>
                </c:pt>
                <c:pt idx="23">
                  <c:v>145</c:v>
                </c:pt>
                <c:pt idx="24">
                  <c:v>143</c:v>
                </c:pt>
                <c:pt idx="25">
                  <c:v>121</c:v>
                </c:pt>
                <c:pt idx="26">
                  <c:v>65</c:v>
                </c:pt>
              </c:numCache>
            </c:numRef>
          </c:val>
          <c:smooth val="0"/>
        </c:ser>
        <c:ser>
          <c:idx val="1"/>
          <c:order val="1"/>
          <c:tx>
            <c:strRef>
              <c:f>Sheet1!$A$3</c:f>
              <c:strCache>
                <c:ptCount val="1"/>
                <c:pt idx="0">
                  <c:v>GU</c:v>
                </c:pt>
              </c:strCache>
            </c:strRef>
          </c:tx>
          <c:spPr>
            <a:ln w="38105">
              <a:solidFill>
                <a:srgbClr val="FF0000"/>
              </a:solidFill>
              <a:prstDash val="solid"/>
            </a:ln>
          </c:spPr>
          <c:marker>
            <c:symbol val="diamond"/>
            <c:size val="4"/>
            <c:spPr>
              <a:solidFill>
                <a:srgbClr val="FF0000"/>
              </a:solidFill>
              <a:ln>
                <a:solidFill>
                  <a:srgbClr val="FF0000"/>
                </a:solidFill>
                <a:prstDash val="solid"/>
              </a:ln>
            </c:spPr>
          </c:marker>
          <c:trendline>
            <c:trendlineType val="linear"/>
            <c:dispRSqr val="0"/>
            <c:dispEq val="0"/>
          </c:trendline>
          <c:cat>
            <c:numRef>
              <c:f>Sheet1!$B$1:$AB$1</c:f>
              <c:numCache>
                <c:formatCode>General</c:formatCode>
                <c:ptCount val="27"/>
                <c:pt idx="0">
                  <c:v>1977</c:v>
                </c:pt>
                <c:pt idx="1">
                  <c:v>1978</c:v>
                </c:pt>
                <c:pt idx="2">
                  <c:v>1979</c:v>
                </c:pt>
                <c:pt idx="3">
                  <c:v>1980</c:v>
                </c:pt>
                <c:pt idx="4">
                  <c:v>1981</c:v>
                </c:pt>
                <c:pt idx="5">
                  <c:v>1982</c:v>
                </c:pt>
                <c:pt idx="6">
                  <c:v>1983</c:v>
                </c:pt>
                <c:pt idx="7">
                  <c:v>1984</c:v>
                </c:pt>
                <c:pt idx="8">
                  <c:v>1985</c:v>
                </c:pt>
                <c:pt idx="9">
                  <c:v>1986</c:v>
                </c:pt>
                <c:pt idx="10">
                  <c:v>1987</c:v>
                </c:pt>
                <c:pt idx="11">
                  <c:v>1988</c:v>
                </c:pt>
                <c:pt idx="12">
                  <c:v>1989</c:v>
                </c:pt>
                <c:pt idx="13">
                  <c:v>1990</c:v>
                </c:pt>
                <c:pt idx="14">
                  <c:v>1991</c:v>
                </c:pt>
                <c:pt idx="15">
                  <c:v>1992</c:v>
                </c:pt>
                <c:pt idx="16">
                  <c:v>1993</c:v>
                </c:pt>
                <c:pt idx="17">
                  <c:v>1994</c:v>
                </c:pt>
                <c:pt idx="18">
                  <c:v>1995</c:v>
                </c:pt>
                <c:pt idx="19">
                  <c:v>1996</c:v>
                </c:pt>
                <c:pt idx="20">
                  <c:v>1997</c:v>
                </c:pt>
                <c:pt idx="21">
                  <c:v>1998</c:v>
                </c:pt>
                <c:pt idx="22">
                  <c:v>1999</c:v>
                </c:pt>
                <c:pt idx="23">
                  <c:v>2000</c:v>
                </c:pt>
                <c:pt idx="24">
                  <c:v>2001</c:v>
                </c:pt>
                <c:pt idx="25">
                  <c:v>2002</c:v>
                </c:pt>
                <c:pt idx="26">
                  <c:v>2003</c:v>
                </c:pt>
              </c:numCache>
            </c:numRef>
          </c:cat>
          <c:val>
            <c:numRef>
              <c:f>Sheet1!$B$3:$AB$3</c:f>
              <c:numCache>
                <c:formatCode>General</c:formatCode>
                <c:ptCount val="27"/>
                <c:pt idx="0">
                  <c:v>32</c:v>
                </c:pt>
                <c:pt idx="1">
                  <c:v>40</c:v>
                </c:pt>
                <c:pt idx="2">
                  <c:v>63</c:v>
                </c:pt>
                <c:pt idx="3">
                  <c:v>85</c:v>
                </c:pt>
                <c:pt idx="4">
                  <c:v>85</c:v>
                </c:pt>
                <c:pt idx="5">
                  <c:v>95</c:v>
                </c:pt>
                <c:pt idx="6">
                  <c:v>87</c:v>
                </c:pt>
                <c:pt idx="7">
                  <c:v>95</c:v>
                </c:pt>
                <c:pt idx="8">
                  <c:v>108</c:v>
                </c:pt>
                <c:pt idx="9">
                  <c:v>125</c:v>
                </c:pt>
                <c:pt idx="10">
                  <c:v>115</c:v>
                </c:pt>
                <c:pt idx="11">
                  <c:v>95</c:v>
                </c:pt>
                <c:pt idx="12">
                  <c:v>95</c:v>
                </c:pt>
                <c:pt idx="13">
                  <c:v>74</c:v>
                </c:pt>
                <c:pt idx="14">
                  <c:v>73</c:v>
                </c:pt>
                <c:pt idx="15">
                  <c:v>81</c:v>
                </c:pt>
                <c:pt idx="16">
                  <c:v>63</c:v>
                </c:pt>
                <c:pt idx="17">
                  <c:v>69</c:v>
                </c:pt>
                <c:pt idx="18">
                  <c:v>57</c:v>
                </c:pt>
                <c:pt idx="19">
                  <c:v>54</c:v>
                </c:pt>
                <c:pt idx="20">
                  <c:v>61</c:v>
                </c:pt>
                <c:pt idx="21">
                  <c:v>46</c:v>
                </c:pt>
                <c:pt idx="22">
                  <c:v>87</c:v>
                </c:pt>
                <c:pt idx="23">
                  <c:v>90</c:v>
                </c:pt>
                <c:pt idx="24">
                  <c:v>75</c:v>
                </c:pt>
                <c:pt idx="25">
                  <c:v>75</c:v>
                </c:pt>
                <c:pt idx="26">
                  <c:v>66</c:v>
                </c:pt>
              </c:numCache>
            </c:numRef>
          </c:val>
          <c:smooth val="0"/>
        </c:ser>
        <c:dLbls>
          <c:showLegendKey val="0"/>
          <c:showVal val="0"/>
          <c:showCatName val="0"/>
          <c:showSerName val="0"/>
          <c:showPercent val="0"/>
          <c:showBubbleSize val="0"/>
        </c:dLbls>
        <c:marker val="1"/>
        <c:smooth val="0"/>
        <c:axId val="72892416"/>
        <c:axId val="72893952"/>
      </c:lineChart>
      <c:catAx>
        <c:axId val="72892416"/>
        <c:scaling>
          <c:orientation val="minMax"/>
        </c:scaling>
        <c:delete val="0"/>
        <c:axPos val="b"/>
        <c:numFmt formatCode="General" sourceLinked="1"/>
        <c:majorTickMark val="out"/>
        <c:minorTickMark val="none"/>
        <c:tickLblPos val="nextTo"/>
        <c:spPr>
          <a:ln w="3175">
            <a:solidFill>
              <a:schemeClr val="tx1"/>
            </a:solidFill>
            <a:prstDash val="solid"/>
          </a:ln>
        </c:spPr>
        <c:txPr>
          <a:bodyPr rot="0" vert="horz"/>
          <a:lstStyle/>
          <a:p>
            <a:pPr>
              <a:defRPr sz="1776" b="1" i="0" u="none" strike="noStrike" baseline="0">
                <a:solidFill>
                  <a:schemeClr val="tx1"/>
                </a:solidFill>
                <a:latin typeface="Arial Unicode MS"/>
                <a:ea typeface="Arial Unicode MS"/>
                <a:cs typeface="Arial Unicode MS"/>
              </a:defRPr>
            </a:pPr>
            <a:endParaRPr lang="en-US"/>
          </a:p>
        </c:txPr>
        <c:crossAx val="72893952"/>
        <c:crosses val="autoZero"/>
        <c:auto val="0"/>
        <c:lblAlgn val="ctr"/>
        <c:lblOffset val="100"/>
        <c:tickLblSkip val="5"/>
        <c:tickMarkSkip val="5"/>
        <c:noMultiLvlLbl val="0"/>
      </c:catAx>
      <c:valAx>
        <c:axId val="72893952"/>
        <c:scaling>
          <c:orientation val="minMax"/>
          <c:max val="300"/>
        </c:scaling>
        <c:delete val="0"/>
        <c:axPos val="l"/>
        <c:title>
          <c:tx>
            <c:rich>
              <a:bodyPr/>
              <a:lstStyle/>
              <a:p>
                <a:pPr>
                  <a:defRPr sz="1775" b="1" i="0" u="none" strike="noStrike" baseline="0">
                    <a:solidFill>
                      <a:srgbClr val="FFFFFF"/>
                    </a:solidFill>
                    <a:latin typeface="ar"/>
                    <a:ea typeface="ar"/>
                    <a:cs typeface="ar"/>
                  </a:defRPr>
                </a:pPr>
                <a:r>
                  <a:rPr lang="en-GB"/>
                  <a:t>No. of new patients</a:t>
                </a:r>
              </a:p>
            </c:rich>
          </c:tx>
          <c:layout>
            <c:manualLayout>
              <c:xMode val="edge"/>
              <c:yMode val="edge"/>
              <c:x val="4.4552216893756292E-3"/>
              <c:y val="0.23320377364511022"/>
            </c:manualLayout>
          </c:layout>
          <c:overlay val="0"/>
          <c:spPr>
            <a:noFill/>
            <a:ln w="25403">
              <a:noFill/>
            </a:ln>
          </c:spPr>
        </c:title>
        <c:numFmt formatCode="General" sourceLinked="1"/>
        <c:majorTickMark val="out"/>
        <c:minorTickMark val="none"/>
        <c:tickLblPos val="nextTo"/>
        <c:spPr>
          <a:ln w="3175">
            <a:solidFill>
              <a:schemeClr val="tx1"/>
            </a:solidFill>
            <a:prstDash val="solid"/>
          </a:ln>
        </c:spPr>
        <c:txPr>
          <a:bodyPr rot="0" vert="horz"/>
          <a:lstStyle/>
          <a:p>
            <a:pPr>
              <a:defRPr sz="1776" b="1" i="0" u="none" strike="noStrike" baseline="0">
                <a:solidFill>
                  <a:schemeClr val="tx1"/>
                </a:solidFill>
                <a:latin typeface="Arial Unicode MS"/>
                <a:ea typeface="Arial Unicode MS"/>
                <a:cs typeface="Arial Unicode MS"/>
              </a:defRPr>
            </a:pPr>
            <a:endParaRPr lang="en-US"/>
          </a:p>
        </c:txPr>
        <c:crossAx val="72892416"/>
        <c:crosses val="autoZero"/>
        <c:crossBetween val="between"/>
        <c:majorUnit val="100"/>
      </c:valAx>
      <c:spPr>
        <a:noFill/>
        <a:ln w="25393">
          <a:noFill/>
        </a:ln>
      </c:spPr>
    </c:plotArea>
    <c:plotVisOnly val="1"/>
    <c:dispBlanksAs val="gap"/>
    <c:showDLblsOverMax val="0"/>
  </c:chart>
  <c:spPr>
    <a:noFill/>
    <a:ln>
      <a:noFill/>
    </a:ln>
  </c:spPr>
  <c:txPr>
    <a:bodyPr/>
    <a:lstStyle/>
    <a:p>
      <a:pPr>
        <a:defRPr sz="1776" b="1" i="0" u="none" strike="noStrike" baseline="0">
          <a:solidFill>
            <a:schemeClr val="tx1"/>
          </a:solidFill>
          <a:latin typeface="Times New Roman"/>
          <a:ea typeface="Times New Roman"/>
          <a:cs typeface="Times New Roman"/>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0.5255</cdr:x>
      <cdr:y>0.44</cdr:y>
    </cdr:from>
    <cdr:to>
      <cdr:x>0.53025</cdr:x>
      <cdr:y>0.5215</cdr:y>
    </cdr:to>
    <cdr:sp macro="" textlink="">
      <cdr:nvSpPr>
        <cdr:cNvPr id="1025" name="Text Box 1"/>
        <cdr:cNvSpPr txBox="1">
          <a:spLocks xmlns:a="http://schemas.openxmlformats.org/drawingml/2006/main" noChangeArrowheads="1"/>
        </cdr:cNvSpPr>
      </cdr:nvSpPr>
      <cdr:spPr bwMode="auto">
        <a:xfrm xmlns:a="http://schemas.openxmlformats.org/drawingml/2006/main">
          <a:off x="4214536" y="1747647"/>
          <a:ext cx="38096" cy="32371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rgbClr xmlns:mc="http://schemas.openxmlformats.org/markup-compatibility/2006" val="000000" mc:Ignorable="a14" a14:legacySpreadsheetColorIndex="64"/>
              </a:solidFill>
            </a14:hiddenFill>
          </a:ext>
          <a:ext uri="{91240B29-F687-4F45-9708-019B960494DF}">
            <a14:hiddenLine xmlns:a14="http://schemas.microsoft.com/office/drawing/2010/main" w="9525">
              <a:solidFill>
                <a:srgbClr xmlns:mc="http://schemas.openxmlformats.org/markup-compatibility/2006" val="FFFFFF" mc:Ignorable="a14" a14:legacySpreadsheetColorIndex="65"/>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cdr:spPr>
      <cdr:txBody>
        <a:bodyPr xmlns:a="http://schemas.openxmlformats.org/drawingml/2006/main"/>
        <a:lstStyle xmlns:a="http://schemas.openxmlformats.org/drawingml/2006/main"/>
        <a:p xmlns:a="http://schemas.openxmlformats.org/drawingml/2006/main">
          <a:endParaRPr lang="en-GB"/>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51669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idx="2"/>
          </p:nvPr>
        </p:nvSpPr>
        <p:spPr bwMode="auto">
          <a:xfrm>
            <a:off x="1066800" y="855663"/>
            <a:ext cx="4664075" cy="349885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906357" y="4718972"/>
            <a:ext cx="4984962" cy="4182724"/>
          </a:xfrm>
          <a:prstGeom prst="rect">
            <a:avLst/>
          </a:prstGeom>
          <a:noFill/>
          <a:ln w="12700">
            <a:noFill/>
            <a:miter lim="800000"/>
            <a:headEnd/>
            <a:tailEnd/>
          </a:ln>
          <a:effectLst/>
        </p:spPr>
        <p:txBody>
          <a:bodyPr vert="horz" wrap="square" lIns="88271" tIns="43361" rIns="88271" bIns="43361" numCol="1" anchor="t" anchorCtr="0" compatLnSpc="1">
            <a:prstTxWarp prst="textNoShape">
              <a:avLst/>
            </a:prstTxWarp>
          </a:bodyPr>
          <a:lstStyle/>
          <a:p>
            <a:pPr lvl="0"/>
            <a:r>
              <a:rPr lang="en-GB" noProof="0" smtClean="0"/>
              <a:t>Click to edit Master notes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Tree>
    <p:extLst>
      <p:ext uri="{BB962C8B-B14F-4D97-AF65-F5344CB8AC3E}">
        <p14:creationId xmlns:p14="http://schemas.microsoft.com/office/powerpoint/2010/main" val="14307362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mn-ea"/>
        <a:cs typeface="+mn-cs"/>
      </a:defRPr>
    </a:lvl1pPr>
    <a:lvl2pPr marL="457200" algn="l" rtl="0" eaLnBrk="0" fontAlgn="base" hangingPunct="0">
      <a:spcBef>
        <a:spcPct val="30000"/>
      </a:spcBef>
      <a:spcAft>
        <a:spcPct val="0"/>
      </a:spcAft>
      <a:defRPr sz="1200" kern="1200">
        <a:solidFill>
          <a:schemeClr val="tx1"/>
        </a:solidFill>
        <a:latin typeface="Times" charset="0"/>
        <a:ea typeface="+mn-ea"/>
        <a:cs typeface="+mn-cs"/>
      </a:defRPr>
    </a:lvl2pPr>
    <a:lvl3pPr marL="914400" algn="l" rtl="0" eaLnBrk="0" fontAlgn="base" hangingPunct="0">
      <a:spcBef>
        <a:spcPct val="30000"/>
      </a:spcBef>
      <a:spcAft>
        <a:spcPct val="0"/>
      </a:spcAft>
      <a:defRPr sz="1200" kern="1200">
        <a:solidFill>
          <a:schemeClr val="tx1"/>
        </a:solidFill>
        <a:latin typeface="Times" charset="0"/>
        <a:ea typeface="+mn-ea"/>
        <a:cs typeface="+mn-cs"/>
      </a:defRPr>
    </a:lvl3pPr>
    <a:lvl4pPr marL="1371600" algn="l" rtl="0" eaLnBrk="0" fontAlgn="base" hangingPunct="0">
      <a:spcBef>
        <a:spcPct val="30000"/>
      </a:spcBef>
      <a:spcAft>
        <a:spcPct val="0"/>
      </a:spcAft>
      <a:defRPr sz="1200" kern="1200">
        <a:solidFill>
          <a:schemeClr val="tx1"/>
        </a:solidFill>
        <a:latin typeface="Times" charset="0"/>
        <a:ea typeface="+mn-ea"/>
        <a:cs typeface="+mn-cs"/>
      </a:defRPr>
    </a:lvl4pPr>
    <a:lvl5pPr marL="1828800" algn="l" rtl="0" eaLnBrk="0" fontAlgn="base" hangingPunct="0">
      <a:spcBef>
        <a:spcPct val="30000"/>
      </a:spcBef>
      <a:spcAft>
        <a:spcPct val="0"/>
      </a:spcAft>
      <a:defRPr sz="1200" kern="1200">
        <a:solidFill>
          <a:schemeClr val="tx1"/>
        </a:solidFill>
        <a:latin typeface="Times"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dirty="0" smtClean="0"/>
              <a:t>I am greatly honoured to be invited to deliver this inaugural lecture to honour a very distinguished</a:t>
            </a:r>
            <a:r>
              <a:rPr lang="en-GB" baseline="0" dirty="0" smtClean="0"/>
              <a:t> Gastroenterologist in Kolkata whose insight and wonderful research has shaped medical practice far and wide. I had the honour of meeting the late Dr Kamal Jalan in 1991 at his centre when Dr Bose introduced us. I was inspired by the work he had done and the way its style is very similar to our own. </a:t>
            </a:r>
          </a:p>
          <a:p>
            <a:pPr marL="171450" indent="-171450">
              <a:buFont typeface="Arial" pitchFamily="34" charset="0"/>
              <a:buChar char="•"/>
            </a:pPr>
            <a:endParaRPr lang="en-GB" baseline="0" dirty="0" smtClean="0"/>
          </a:p>
          <a:p>
            <a:pPr marL="0" indent="0">
              <a:buFont typeface="Arial" pitchFamily="34" charset="0"/>
              <a:buNone/>
            </a:pPr>
            <a:r>
              <a:rPr lang="en-GB" baseline="0" dirty="0" smtClean="0"/>
              <a:t>I am very grateful to </a:t>
            </a:r>
            <a:r>
              <a:rPr lang="en-GB" baseline="0" dirty="0" err="1" smtClean="0"/>
              <a:t>Kalyan</a:t>
            </a:r>
            <a:r>
              <a:rPr lang="en-GB" baseline="0" dirty="0" smtClean="0"/>
              <a:t> for the invitation. He is a very dear friend with whom I had the great privilege of working with in the 1980s and from whom I learned much and have been deeply inspired by the wonderful charitable work which he has done and continues to so do. </a:t>
            </a:r>
          </a:p>
          <a:p>
            <a:pPr marL="171450" indent="-171450">
              <a:buFont typeface="Arial" pitchFamily="34" charset="0"/>
              <a:buChar char="•"/>
            </a:pPr>
            <a:endParaRPr lang="en-GB" baseline="0" dirty="0" smtClean="0"/>
          </a:p>
          <a:p>
            <a:pPr marL="0" indent="0">
              <a:buFont typeface="Arial" pitchFamily="34" charset="0"/>
              <a:buNone/>
            </a:pPr>
            <a:r>
              <a:rPr lang="en-GB" baseline="0" dirty="0" smtClean="0"/>
              <a:t>In delivering this talk I must make clear I am simply the “spokesman” for I speak on behalf of my amazing team and of the patients we have had the privilege to serve. </a:t>
            </a:r>
          </a:p>
          <a:p>
            <a:pPr marL="171450" indent="-171450">
              <a:buFont typeface="Arial" pitchFamily="34" charset="0"/>
              <a:buChar char="•"/>
            </a:pPr>
            <a:endParaRPr lang="en-GB" baseline="0" dirty="0" smtClean="0"/>
          </a:p>
          <a:p>
            <a:pPr marL="0" indent="0">
              <a:buFont typeface="Arial" pitchFamily="34" charset="0"/>
              <a:buNone/>
            </a:pPr>
            <a:r>
              <a:rPr lang="en-GB" baseline="0" dirty="0" smtClean="0"/>
              <a:t>My only regret is that I cannot be there in person because of my wife’s illness so I am very grateful to my friend, Dr Matthew </a:t>
            </a:r>
            <a:r>
              <a:rPr lang="en-GB" baseline="0" dirty="0" err="1" smtClean="0"/>
              <a:t>Kurien</a:t>
            </a:r>
            <a:r>
              <a:rPr lang="en-GB" baseline="0" dirty="0" smtClean="0"/>
              <a:t> for helping with this presentation with its “voice over”. </a:t>
            </a:r>
          </a:p>
          <a:p>
            <a:pPr marL="171450" indent="-171450">
              <a:buFont typeface="Arial" pitchFamily="34" charset="0"/>
              <a:buChar char="•"/>
            </a:pPr>
            <a:endParaRPr lang="en-GB" baseline="0" dirty="0" smtClean="0"/>
          </a:p>
          <a:p>
            <a:pPr marL="0" indent="0">
              <a:buFont typeface="Arial" pitchFamily="34" charset="0"/>
              <a:buNone/>
            </a:pPr>
            <a:r>
              <a:rPr lang="en-GB" dirty="0" smtClean="0"/>
              <a:t>There are 2 themes I would like to bring out</a:t>
            </a:r>
          </a:p>
          <a:p>
            <a:pPr marL="0" indent="0">
              <a:buFont typeface="Arial" pitchFamily="34" charset="0"/>
              <a:buNone/>
            </a:pPr>
            <a:endParaRPr lang="en-GB" dirty="0" smtClean="0"/>
          </a:p>
          <a:p>
            <a:pPr marL="0" indent="0">
              <a:buFont typeface="Arial" pitchFamily="34" charset="0"/>
              <a:buNone/>
            </a:pPr>
            <a:r>
              <a:rPr lang="en-GB" dirty="0" smtClean="0"/>
              <a:t>Firstly, that it has been an improbable journey !</a:t>
            </a:r>
          </a:p>
          <a:p>
            <a:pPr marL="171450" indent="-171450">
              <a:buFont typeface="Arial" pitchFamily="34" charset="0"/>
              <a:buChar char="•"/>
            </a:pPr>
            <a:endParaRPr lang="en-GB" dirty="0" smtClean="0"/>
          </a:p>
          <a:p>
            <a:pPr marL="0" indent="0">
              <a:buFont typeface="Arial" pitchFamily="34" charset="0"/>
              <a:buNone/>
            </a:pPr>
            <a:r>
              <a:rPr lang="en-GB" dirty="0" smtClean="0"/>
              <a:t>Secondly,</a:t>
            </a:r>
            <a:r>
              <a:rPr lang="en-GB" baseline="0" dirty="0" smtClean="0"/>
              <a:t> that m</a:t>
            </a:r>
            <a:r>
              <a:rPr lang="en-GB" dirty="0" smtClean="0"/>
              <a:t>any of the things we do in research and in modern clinical practice can be better shaped from</a:t>
            </a:r>
            <a:r>
              <a:rPr lang="en-GB" baseline="0" dirty="0" smtClean="0"/>
              <a:t> </a:t>
            </a:r>
            <a:r>
              <a:rPr lang="en-GB" dirty="0" smtClean="0"/>
              <a:t>past experience. We must beware that we don’t try and re-invent history but draw on experience from the past to help guide and shape the future.  </a:t>
            </a:r>
          </a:p>
          <a:p>
            <a:pPr marL="171450" indent="-171450">
              <a:buFont typeface="Arial" pitchFamily="34" charset="0"/>
              <a:buChar char="•"/>
            </a:pPr>
            <a:endParaRPr lang="en-GB" dirty="0" smtClean="0"/>
          </a:p>
          <a:p>
            <a:pPr marL="0" indent="0">
              <a:buFont typeface="Arial" pitchFamily="34" charset="0"/>
              <a:buNone/>
            </a:pPr>
            <a:r>
              <a:rPr lang="en-GB" sz="1200" dirty="0" smtClean="0"/>
              <a:t>I will later on explain how our group funded the research programme.</a:t>
            </a:r>
          </a:p>
          <a:p>
            <a:pPr marL="171450" indent="-171450">
              <a:buFont typeface="Arial" pitchFamily="34" charset="0"/>
              <a:buChar char="•"/>
            </a:pPr>
            <a:endParaRPr lang="en-GB" sz="1200" dirty="0" smtClean="0"/>
          </a:p>
          <a:p>
            <a:pPr marL="0" indent="0">
              <a:buFont typeface="Arial" pitchFamily="34" charset="0"/>
              <a:buNone/>
            </a:pPr>
            <a:r>
              <a:rPr lang="en-GB" sz="1200" dirty="0" smtClean="0"/>
              <a:t>NEXT SLIDE</a:t>
            </a:r>
          </a:p>
          <a:p>
            <a:pPr marL="171450" indent="-171450">
              <a:buFont typeface="Arial" pitchFamily="34" charset="0"/>
              <a:buChar char="•"/>
            </a:pPr>
            <a:endParaRPr lang="en-GB" dirty="0"/>
          </a:p>
        </p:txBody>
      </p:sp>
    </p:spTree>
    <p:extLst>
      <p:ext uri="{BB962C8B-B14F-4D97-AF65-F5344CB8AC3E}">
        <p14:creationId xmlns:p14="http://schemas.microsoft.com/office/powerpoint/2010/main" val="3884151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dirty="0" smtClean="0">
                <a:solidFill>
                  <a:srgbClr val="FFFF00"/>
                </a:solidFill>
              </a:rPr>
              <a:t>Who am I?</a:t>
            </a:r>
          </a:p>
          <a:p>
            <a:endParaRPr lang="en-GB" dirty="0" smtClean="0"/>
          </a:p>
          <a:p>
            <a:r>
              <a:rPr lang="en-GB" dirty="0" smtClean="0"/>
              <a:t>Just so you can put a face to the name, this is me in my younger days when</a:t>
            </a:r>
            <a:r>
              <a:rPr lang="en-GB" baseline="0" dirty="0" smtClean="0"/>
              <a:t> I started in Rotherham, and me today. </a:t>
            </a:r>
          </a:p>
          <a:p>
            <a:endParaRPr lang="en-GB" baseline="0" dirty="0" smtClean="0"/>
          </a:p>
          <a:p>
            <a:r>
              <a:rPr lang="en-GB" dirty="0" smtClean="0"/>
              <a:t>Well actually the new photo was taken about the time of my 70</a:t>
            </a:r>
            <a:r>
              <a:rPr lang="en-GB" baseline="30000" dirty="0" smtClean="0"/>
              <a:t>th</a:t>
            </a:r>
            <a:r>
              <a:rPr lang="en-GB" dirty="0" smtClean="0"/>
              <a:t> birthday – several</a:t>
            </a:r>
            <a:r>
              <a:rPr lang="en-GB" baseline="0" dirty="0" smtClean="0"/>
              <a:t> years ago. </a:t>
            </a:r>
          </a:p>
          <a:p>
            <a:endParaRPr lang="en-GB" baseline="0" dirty="0" smtClean="0"/>
          </a:p>
          <a:p>
            <a:r>
              <a:rPr lang="en-GB" baseline="0" dirty="0" smtClean="0"/>
              <a:t>NEXT SLIDE</a:t>
            </a:r>
            <a:endParaRPr lang="en-GB" dirty="0"/>
          </a:p>
        </p:txBody>
      </p:sp>
    </p:spTree>
    <p:extLst>
      <p:ext uri="{BB962C8B-B14F-4D97-AF65-F5344CB8AC3E}">
        <p14:creationId xmlns:p14="http://schemas.microsoft.com/office/powerpoint/2010/main" val="3657941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sz="1200" i="0" dirty="0" smtClean="0"/>
              <a:t>Where is Rotherham?</a:t>
            </a:r>
          </a:p>
          <a:p>
            <a:pPr marL="171450" indent="-171450">
              <a:buFont typeface="Arial" pitchFamily="34" charset="0"/>
              <a:buChar char="•"/>
            </a:pPr>
            <a:endParaRPr lang="en-GB" sz="1200" i="0" dirty="0" smtClean="0"/>
          </a:p>
          <a:p>
            <a:pPr marL="171450" indent="-171450">
              <a:buFont typeface="Arial" pitchFamily="34" charset="0"/>
              <a:buChar char="•"/>
            </a:pPr>
            <a:r>
              <a:rPr lang="en-GB" sz="1200" i="0" dirty="0" smtClean="0"/>
              <a:t>So where </a:t>
            </a:r>
            <a:r>
              <a:rPr lang="en-GB" sz="1200" i="0" baseline="0" dirty="0" smtClean="0"/>
              <a:t>is </a:t>
            </a:r>
            <a:r>
              <a:rPr lang="en-GB" sz="1200" i="0" dirty="0" smtClean="0"/>
              <a:t>Rotherham situated you might ask - so let me give you some idea whereabouts in the UK our centre is based. </a:t>
            </a:r>
          </a:p>
          <a:p>
            <a:pPr marL="171450" indent="-171450">
              <a:buFont typeface="Arial" pitchFamily="34" charset="0"/>
              <a:buChar char="•"/>
            </a:pPr>
            <a:r>
              <a:rPr lang="en-GB" sz="1200" i="0" dirty="0" smtClean="0"/>
              <a:t>Rotherham is a town in the North of England, in the County of South Yorkshire </a:t>
            </a:r>
          </a:p>
          <a:p>
            <a:pPr marL="171450" indent="-171450">
              <a:buFont typeface="Arial" pitchFamily="34" charset="0"/>
              <a:buChar char="•"/>
            </a:pPr>
            <a:r>
              <a:rPr lang="en-GB" sz="1200" i="0" baseline="0" dirty="0" smtClean="0"/>
              <a:t>Population around 250 000</a:t>
            </a:r>
          </a:p>
          <a:p>
            <a:pPr marL="171450" indent="-171450">
              <a:buFont typeface="Arial" pitchFamily="34" charset="0"/>
              <a:buChar char="•"/>
            </a:pPr>
            <a:r>
              <a:rPr lang="en-GB" sz="1200" i="0" baseline="0" dirty="0" smtClean="0"/>
              <a:t>Industrial town based on coal and steel previously. Today more light industry and service industries such as call centres (those that aren’t in India)</a:t>
            </a:r>
          </a:p>
          <a:p>
            <a:pPr marL="171450" indent="-171450">
              <a:buFont typeface="Arial" pitchFamily="34" charset="0"/>
              <a:buChar char="•"/>
            </a:pPr>
            <a:endParaRPr lang="en-GB" sz="1200" i="0" baseline="0" dirty="0" smtClean="0"/>
          </a:p>
          <a:p>
            <a:pPr marL="171450" indent="-171450">
              <a:buFont typeface="Arial" pitchFamily="34" charset="0"/>
              <a:buChar char="•"/>
            </a:pPr>
            <a:r>
              <a:rPr lang="en-GB" sz="1200" i="0" baseline="0" dirty="0" smtClean="0"/>
              <a:t>NEXT SLIDE</a:t>
            </a:r>
            <a:r>
              <a:rPr lang="en-GB" sz="1200" i="0" dirty="0" smtClean="0"/>
              <a:t/>
            </a:r>
            <a:br>
              <a:rPr lang="en-GB" sz="1200" i="0" dirty="0" smtClean="0"/>
            </a:br>
            <a:endParaRPr lang="en-GB" dirty="0" smtClean="0"/>
          </a:p>
        </p:txBody>
      </p:sp>
    </p:spTree>
    <p:extLst>
      <p:ext uri="{BB962C8B-B14F-4D97-AF65-F5344CB8AC3E}">
        <p14:creationId xmlns:p14="http://schemas.microsoft.com/office/powerpoint/2010/main" val="326715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sz="1200" i="0" dirty="0" smtClean="0"/>
              <a:t>About the hospital</a:t>
            </a:r>
          </a:p>
          <a:p>
            <a:pPr marL="0" indent="0">
              <a:buFont typeface="Arial" pitchFamily="34" charset="0"/>
              <a:buNone/>
            </a:pPr>
            <a:endParaRPr lang="en-GB" sz="1200" i="0" dirty="0" smtClean="0"/>
          </a:p>
          <a:p>
            <a:pPr marL="171450" indent="-171450">
              <a:buFont typeface="Arial" pitchFamily="34" charset="0"/>
              <a:buChar char="•"/>
            </a:pPr>
            <a:r>
              <a:rPr lang="en-GB" sz="1200" i="0" dirty="0" smtClean="0"/>
              <a:t>On the left here you can see a photo of the old hospital as it was when I started in 1973</a:t>
            </a:r>
          </a:p>
          <a:p>
            <a:pPr marL="171450" indent="-171450">
              <a:buFont typeface="Arial" pitchFamily="34" charset="0"/>
              <a:buChar char="•"/>
            </a:pPr>
            <a:endParaRPr lang="en-GB" sz="1200" i="0" dirty="0" smtClean="0"/>
          </a:p>
          <a:p>
            <a:pPr marL="171450" indent="-171450">
              <a:buFont typeface="Arial" pitchFamily="34" charset="0"/>
              <a:buChar char="•"/>
            </a:pPr>
            <a:r>
              <a:rPr lang="en-GB" sz="1200" i="0" dirty="0" smtClean="0"/>
              <a:t>To the right is the new hospital which opened in 1978. </a:t>
            </a:r>
          </a:p>
          <a:p>
            <a:pPr marL="171450" indent="-171450">
              <a:buFont typeface="Arial" pitchFamily="34" charset="0"/>
              <a:buChar char="•"/>
            </a:pPr>
            <a:endParaRPr lang="en-GB" sz="1200" i="0" dirty="0" smtClean="0"/>
          </a:p>
          <a:p>
            <a:pPr marL="171450" indent="-171450">
              <a:buFont typeface="Arial" pitchFamily="34" charset="0"/>
              <a:buChar char="•"/>
            </a:pPr>
            <a:r>
              <a:rPr lang="en-GB" sz="1200" i="0" dirty="0" smtClean="0"/>
              <a:t>This</a:t>
            </a:r>
            <a:r>
              <a:rPr lang="en-GB" sz="1200" i="0" baseline="0" dirty="0" smtClean="0"/>
              <a:t> is a District General hospital – that is to say it is not an academic centre.  </a:t>
            </a:r>
            <a:endParaRPr lang="en-GB" sz="1200" i="0" dirty="0" smtClean="0"/>
          </a:p>
          <a:p>
            <a:pPr marL="0" indent="0">
              <a:buFont typeface="Arial" pitchFamily="34" charset="0"/>
              <a:buNone/>
            </a:pPr>
            <a:endParaRPr lang="en-GB" sz="1200" i="0" dirty="0" smtClean="0"/>
          </a:p>
          <a:p>
            <a:pPr marL="0" indent="0">
              <a:buFont typeface="Arial" pitchFamily="34" charset="0"/>
              <a:buNone/>
            </a:pPr>
            <a:r>
              <a:rPr lang="en-GB" sz="1200" i="0" dirty="0" smtClean="0"/>
              <a:t>NEXT SLIDE</a:t>
            </a:r>
          </a:p>
        </p:txBody>
      </p:sp>
    </p:spTree>
    <p:extLst>
      <p:ext uri="{BB962C8B-B14F-4D97-AF65-F5344CB8AC3E}">
        <p14:creationId xmlns:p14="http://schemas.microsoft.com/office/powerpoint/2010/main" val="326715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I first used ‘forwarded viewing’ gastroscopes in my Registrar days in Sheffield.</a:t>
            </a:r>
          </a:p>
          <a:p>
            <a:endParaRPr lang="en-GB" dirty="0" smtClean="0"/>
          </a:p>
          <a:p>
            <a:r>
              <a:rPr lang="en-GB" dirty="0" smtClean="0"/>
              <a:t>In 1973 I was given the post of Consultant Gastroenterologist</a:t>
            </a:r>
            <a:r>
              <a:rPr lang="en-GB" baseline="0" dirty="0" smtClean="0"/>
              <a:t> in Rotherham </a:t>
            </a:r>
          </a:p>
          <a:p>
            <a:endParaRPr lang="en-GB" baseline="0" dirty="0" smtClean="0"/>
          </a:p>
          <a:p>
            <a:r>
              <a:rPr lang="en-GB" baseline="0" dirty="0" smtClean="0"/>
              <a:t>I brought with me a small research grant of £23 – that’s worth 194 pounds today!</a:t>
            </a:r>
          </a:p>
          <a:p>
            <a:endParaRPr lang="en-GB" baseline="0" dirty="0" smtClean="0"/>
          </a:p>
          <a:p>
            <a:r>
              <a:rPr lang="en-GB" baseline="0" dirty="0" smtClean="0"/>
              <a:t>We developed an open access system where general practitioners could refer their patients directly  for gastroscopy without having to be seen in the outpatient clinic beforehand. As H2RAs became available more patients were referred. Together these allowed high volume endoscopy to develop.</a:t>
            </a:r>
          </a:p>
          <a:p>
            <a:endParaRPr lang="en-GB" baseline="0" dirty="0" smtClean="0"/>
          </a:p>
          <a:p>
            <a:r>
              <a:rPr lang="en-GB" baseline="0" dirty="0" smtClean="0"/>
              <a:t>NEXT SLIDE</a:t>
            </a:r>
            <a:endParaRPr lang="en-GB" dirty="0" smtClean="0"/>
          </a:p>
        </p:txBody>
      </p:sp>
    </p:spTree>
    <p:extLst>
      <p:ext uri="{BB962C8B-B14F-4D97-AF65-F5344CB8AC3E}">
        <p14:creationId xmlns:p14="http://schemas.microsoft.com/office/powerpoint/2010/main" val="27901301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Rot="1" noChangeAspect="1" noChangeArrowheads="1" noTextEdit="1"/>
          </p:cNvSpPr>
          <p:nvPr>
            <p:ph type="sldImg"/>
          </p:nvPr>
        </p:nvSpPr>
        <p:spPr>
          <a:xfrm>
            <a:off x="917575" y="742950"/>
            <a:ext cx="4964113" cy="3722688"/>
          </a:xfrm>
          <a:ln/>
        </p:spPr>
      </p:sp>
      <p:sp>
        <p:nvSpPr>
          <p:cNvPr id="262147"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Ladies and gentlemen, bear in mind that prior to this the only medical management for PUD in general and DU in particular was achieved by prolonged bed rest in hospital. You may well</a:t>
            </a:r>
            <a:r>
              <a:rPr lang="en-US" baseline="0" dirty="0" smtClean="0"/>
              <a:t> ask why the same could not be achieved by resting at home instead? It simply could not, as experience showed.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Within there is a deeper human story for these patients who were caught up in a vicious circle of peptic ulceration causing pain which made them unable to work causing financial hardship leading to stress and so on….... </a:t>
            </a:r>
            <a:endParaRPr lang="en-US" dirty="0" smtClean="0"/>
          </a:p>
          <a:p>
            <a:endParaRPr lang="en-US" i="1"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This picture was taken on a very special day when the first patient to be given cimetidine in clinical trials in the UK was treated right here in Rotherham.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And bear in mind, the relatively short period after forward viewing </a:t>
            </a:r>
            <a:r>
              <a:rPr lang="en-US" dirty="0" err="1" smtClean="0"/>
              <a:t>gastroscopes</a:t>
            </a:r>
            <a:r>
              <a:rPr lang="en-US" dirty="0" smtClean="0"/>
              <a:t> became available.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It was exciting times with a lot was happening in a short space of time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US" dirty="0" smtClean="0"/>
              <a:t>NEXT SLIDE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xfrm>
            <a:off x="917575" y="742950"/>
            <a:ext cx="4964113" cy="3722688"/>
          </a:xfrm>
          <a:ln/>
        </p:spPr>
      </p:sp>
      <p:sp>
        <p:nvSpPr>
          <p:cNvPr id="263171"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……………………And 4 weeks later </a:t>
            </a:r>
          </a:p>
          <a:p>
            <a:endParaRPr lang="en-US" dirty="0" smtClean="0"/>
          </a:p>
          <a:p>
            <a:r>
              <a:rPr lang="en-US" dirty="0" smtClean="0"/>
              <a:t>And here we have photographs of the same patient just 4 weeks later</a:t>
            </a:r>
            <a:r>
              <a:rPr lang="en-US" baseline="0" dirty="0" smtClean="0"/>
              <a:t> ….. An absolute miracle  for such rapid healing had rarely been witnessed before.</a:t>
            </a:r>
          </a:p>
          <a:p>
            <a:endParaRPr lang="en-US" baseline="0" dirty="0" smtClean="0"/>
          </a:p>
          <a:p>
            <a:r>
              <a:rPr lang="en-US" baseline="0" dirty="0" smtClean="0"/>
              <a:t>NEXT SLIDE</a:t>
            </a:r>
            <a:endParaRPr 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Rot="1" noChangeAspect="1" noChangeArrowheads="1" noTextEdit="1"/>
          </p:cNvSpPr>
          <p:nvPr>
            <p:ph type="sldImg"/>
          </p:nvPr>
        </p:nvSpPr>
        <p:spPr>
          <a:xfrm>
            <a:off x="917575" y="742950"/>
            <a:ext cx="4964113" cy="3722688"/>
          </a:xfrm>
          <a:ln/>
        </p:spPr>
      </p:sp>
      <p:sp>
        <p:nvSpPr>
          <p:cNvPr id="264195"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Rapid healing was achieved in around two-thirds of patients on cimetidine</a:t>
            </a:r>
          </a:p>
          <a:p>
            <a:endParaRPr lang="en-US" dirty="0" smtClean="0"/>
          </a:p>
          <a:p>
            <a:r>
              <a:rPr lang="en-US" dirty="0" smtClean="0"/>
              <a:t>More importantly for the individual patient was the rapid relief</a:t>
            </a:r>
            <a:r>
              <a:rPr lang="en-US" baseline="0" dirty="0" smtClean="0"/>
              <a:t> from pain which cimetidine gave. This had widespread benefit which in my earlier days I could never have imagined. </a:t>
            </a:r>
          </a:p>
          <a:p>
            <a:endParaRPr lang="en-US" baseline="0" dirty="0" smtClean="0"/>
          </a:p>
          <a:p>
            <a:r>
              <a:rPr lang="en-US" baseline="0" dirty="0" smtClean="0"/>
              <a:t>NEXT SLIDE</a:t>
            </a: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Rot="1" noChangeAspect="1" noChangeArrowheads="1" noTextEdit="1"/>
          </p:cNvSpPr>
          <p:nvPr>
            <p:ph type="sldImg"/>
          </p:nvPr>
        </p:nvSpPr>
        <p:spPr>
          <a:ln/>
        </p:spPr>
      </p:sp>
      <p:sp>
        <p:nvSpPr>
          <p:cNvPr id="2652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smtClean="0"/>
              <a:t>I had the </a:t>
            </a:r>
            <a:r>
              <a:rPr lang="en-US" baseline="0" dirty="0" err="1" smtClean="0"/>
              <a:t>honour</a:t>
            </a:r>
            <a:r>
              <a:rPr lang="en-US" baseline="0" dirty="0" smtClean="0"/>
              <a:t> to present results of the first cimetidine study in the international conference held at the Royal College of Physicians in 1976. </a:t>
            </a:r>
          </a:p>
          <a:p>
            <a:endParaRPr lang="en-US" baseline="0" dirty="0" smtClean="0"/>
          </a:p>
          <a:p>
            <a:r>
              <a:rPr lang="en-US" baseline="0" dirty="0" smtClean="0"/>
              <a:t>There were many distinguished investigators who were present including the great Morton Grossman flagged as number one and Sir Francis Avery Jones at number 2.  --- and almost hidden in the middle is me!</a:t>
            </a:r>
          </a:p>
          <a:p>
            <a:r>
              <a:rPr lang="en-US" baseline="0" dirty="0" smtClean="0"/>
              <a:t> </a:t>
            </a:r>
          </a:p>
          <a:p>
            <a:r>
              <a:rPr lang="en-US" baseline="0" dirty="0" smtClean="0"/>
              <a:t>NEXT SLIDE</a:t>
            </a: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Rot="1" noChangeAspect="1" noChangeArrowheads="1" noTextEdit="1"/>
          </p:cNvSpPr>
          <p:nvPr>
            <p:ph type="sldImg"/>
          </p:nvPr>
        </p:nvSpPr>
        <p:spPr>
          <a:xfrm>
            <a:off x="917575" y="742950"/>
            <a:ext cx="4964113" cy="3722688"/>
          </a:xfrm>
          <a:ln/>
        </p:spPr>
      </p:sp>
      <p:sp>
        <p:nvSpPr>
          <p:cNvPr id="274435"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Here is Professor Sir James Black. It was he and his team</a:t>
            </a:r>
            <a:r>
              <a:rPr lang="en-US" baseline="0" dirty="0" smtClean="0"/>
              <a:t> who over a ten year period  developed cimetidine. He was later awarded </a:t>
            </a:r>
            <a:r>
              <a:rPr lang="en-US" dirty="0" smtClean="0"/>
              <a:t>the Nobel prize for medicine. </a:t>
            </a:r>
          </a:p>
          <a:p>
            <a:endParaRPr lang="en-US" dirty="0" smtClean="0"/>
          </a:p>
          <a:p>
            <a:r>
              <a:rPr lang="en-US" dirty="0" smtClean="0"/>
              <a:t>NEXT SLIDE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Rot="1" noChangeAspect="1" noChangeArrowheads="1" noTextEdit="1"/>
          </p:cNvSpPr>
          <p:nvPr>
            <p:ph type="sldImg"/>
          </p:nvPr>
        </p:nvSpPr>
        <p:spPr>
          <a:xfrm>
            <a:off x="917575" y="742950"/>
            <a:ext cx="4964113" cy="3722688"/>
          </a:xfrm>
          <a:ln/>
        </p:spPr>
      </p:sp>
      <p:sp>
        <p:nvSpPr>
          <p:cNvPr id="274435"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You can see not only </a:t>
            </a:r>
            <a:r>
              <a:rPr lang="en-US" dirty="0" smtClean="0"/>
              <a:t>was Rotherham pioneering  in the use of cimetidine, it was also where “</a:t>
            </a:r>
            <a:r>
              <a:rPr lang="en-US" dirty="0" err="1" smtClean="0"/>
              <a:t>photobombing</a:t>
            </a:r>
            <a:r>
              <a:rPr lang="en-US" dirty="0" smtClean="0"/>
              <a:t>” began. Here are </a:t>
            </a:r>
            <a:r>
              <a:rPr lang="en-US" baseline="0" dirty="0" smtClean="0"/>
              <a:t>Sir James Black with his fellow Nobel laureates – and me!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r>
              <a:rPr lang="en-US" dirty="0" smtClean="0"/>
              <a:t>NEXT SLIDE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itchFamily="34" charset="0"/>
              <a:buChar char="•"/>
            </a:pPr>
            <a:r>
              <a:rPr lang="en-US" dirty="0" smtClean="0"/>
              <a:t>The growth in endoscopy and PUD research in Rotherham presented the opportunity for our first PhD. </a:t>
            </a:r>
          </a:p>
          <a:p>
            <a:pPr marL="171450" indent="-171450">
              <a:buFont typeface="Arial" pitchFamily="34" charset="0"/>
              <a:buChar char="•"/>
            </a:pPr>
            <a:r>
              <a:rPr lang="en-US" dirty="0" smtClean="0"/>
              <a:t>Bob </a:t>
            </a:r>
            <a:r>
              <a:rPr lang="en-US" dirty="0" err="1" smtClean="0"/>
              <a:t>Kapur</a:t>
            </a:r>
            <a:r>
              <a:rPr lang="en-US" dirty="0" smtClean="0"/>
              <a:t> developed a system of ambulatory pH </a:t>
            </a:r>
            <a:r>
              <a:rPr lang="en-US" dirty="0" err="1" smtClean="0"/>
              <a:t>metry</a:t>
            </a:r>
            <a:r>
              <a:rPr lang="en-US" dirty="0" smtClean="0"/>
              <a:t>.</a:t>
            </a:r>
          </a:p>
          <a:p>
            <a:pPr marL="171450" indent="-171450">
              <a:buFont typeface="Arial" pitchFamily="34" charset="0"/>
              <a:buChar char="•"/>
            </a:pPr>
            <a:r>
              <a:rPr lang="en-US" dirty="0" smtClean="0"/>
              <a:t>It was helped by the fact that my clinic nurse was also Bob’s girlfriend. There were many volunteers amongst Trish’s large family. </a:t>
            </a:r>
          </a:p>
          <a:p>
            <a:pPr marL="171450" indent="-171450">
              <a:buFont typeface="Arial" pitchFamily="34" charset="0"/>
              <a:buChar char="•"/>
            </a:pPr>
            <a:r>
              <a:rPr lang="en-US" dirty="0" smtClean="0"/>
              <a:t>Here you can see one of them fitted with the monitor and measuring equipment. This was state of the art at the time!</a:t>
            </a:r>
          </a:p>
          <a:p>
            <a:pPr marL="171450" indent="-171450">
              <a:buFont typeface="Arial" pitchFamily="34" charset="0"/>
              <a:buChar char="•"/>
            </a:pPr>
            <a:endParaRPr lang="en-US" dirty="0" smtClean="0"/>
          </a:p>
          <a:p>
            <a:pPr marL="0" indent="0">
              <a:buFont typeface="Arial" pitchFamily="34" charset="0"/>
              <a:buNone/>
            </a:pPr>
            <a:r>
              <a:rPr lang="en-US" dirty="0" smtClean="0"/>
              <a:t>NEXT SLIDE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dirty="0" smtClean="0"/>
              <a:t>Having observed the trace in the healthy, we were curious</a:t>
            </a:r>
            <a:r>
              <a:rPr lang="en-GB" baseline="0" dirty="0" smtClean="0"/>
              <a:t> to know what happens in our </a:t>
            </a:r>
            <a:r>
              <a:rPr lang="en-GB" dirty="0" smtClean="0"/>
              <a:t>duodenal ulcer patients. We found that when duodenal ulcer was active the acid switch</a:t>
            </a:r>
            <a:r>
              <a:rPr lang="en-GB" baseline="0" dirty="0" smtClean="0"/>
              <a:t> off does not work in other words, when the duodenal ulcer is active the stomach does not seem to be aware of the time.   </a:t>
            </a:r>
          </a:p>
          <a:p>
            <a:pPr marL="0" indent="0">
              <a:buFont typeface="Arial" pitchFamily="34" charset="0"/>
              <a:buNone/>
            </a:pPr>
            <a:endParaRPr lang="en-GB" baseline="0" dirty="0" smtClean="0"/>
          </a:p>
          <a:p>
            <a:pPr marL="0" indent="0">
              <a:buFont typeface="Arial" pitchFamily="34" charset="0"/>
              <a:buNone/>
            </a:pPr>
            <a:r>
              <a:rPr lang="en-GB" baseline="0" dirty="0" smtClean="0"/>
              <a:t>Of course today much more is known about circadian rhythm and Clock Genes which regulates daytime and night time acidity.</a:t>
            </a:r>
          </a:p>
          <a:p>
            <a:pPr marL="0" indent="0">
              <a:buFont typeface="Arial" pitchFamily="34" charset="0"/>
              <a:buNone/>
            </a:pPr>
            <a:endParaRPr lang="en-GB" baseline="0" dirty="0" smtClean="0"/>
          </a:p>
          <a:p>
            <a:pPr marL="0" indent="0">
              <a:buFont typeface="Arial" pitchFamily="34" charset="0"/>
              <a:buNone/>
            </a:pPr>
            <a:r>
              <a:rPr lang="en-GB" baseline="0" dirty="0" smtClean="0"/>
              <a:t>NEXT SLIDE</a:t>
            </a:r>
          </a:p>
          <a:p>
            <a:pPr marL="171450" indent="-171450">
              <a:buFont typeface="Arial" pitchFamily="34" charset="0"/>
              <a:buChar char="•"/>
            </a:pPr>
            <a:endParaRPr lang="en-GB" baseline="0" dirty="0" smtClean="0"/>
          </a:p>
        </p:txBody>
      </p:sp>
    </p:spTree>
    <p:extLst>
      <p:ext uri="{BB962C8B-B14F-4D97-AF65-F5344CB8AC3E}">
        <p14:creationId xmlns:p14="http://schemas.microsoft.com/office/powerpoint/2010/main" val="42467402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Rot="1" noChangeAspect="1" noChangeArrowheads="1" noTextEdit="1"/>
          </p:cNvSpPr>
          <p:nvPr>
            <p:ph type="sldImg"/>
          </p:nvPr>
        </p:nvSpPr>
        <p:spPr>
          <a:xfrm>
            <a:off x="917575" y="742950"/>
            <a:ext cx="4964113" cy="3722688"/>
          </a:xfrm>
          <a:ln/>
        </p:spPr>
      </p:sp>
      <p:sp>
        <p:nvSpPr>
          <p:cNvPr id="271363"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2999" indent="-222999"/>
            <a:r>
              <a:rPr lang="en-US" dirty="0" smtClean="0"/>
              <a:t>Here you can see the longer</a:t>
            </a:r>
            <a:r>
              <a:rPr lang="en-US" baseline="0" dirty="0" smtClean="0"/>
              <a:t> term results of maintenance treatment for duodenal ulcer</a:t>
            </a:r>
          </a:p>
          <a:p>
            <a:pPr marL="222999" indent="-222999"/>
            <a:endParaRPr lang="en-US" baseline="0" dirty="0" smtClean="0"/>
          </a:p>
          <a:p>
            <a:pPr marL="222999" indent="-222999"/>
            <a:r>
              <a:rPr lang="en-US" baseline="0" dirty="0" smtClean="0"/>
              <a:t>Having healed the ulcer with cimetidine and the switching to placebo more than three-quarters relapse</a:t>
            </a:r>
          </a:p>
          <a:p>
            <a:pPr marL="222999" indent="-222999"/>
            <a:r>
              <a:rPr lang="en-US" baseline="0" dirty="0" smtClean="0"/>
              <a:t>within 2 years</a:t>
            </a:r>
          </a:p>
          <a:p>
            <a:pPr marL="222999" indent="-222999"/>
            <a:endParaRPr lang="en-US" baseline="0" dirty="0" smtClean="0"/>
          </a:p>
          <a:p>
            <a:pPr marL="222999" indent="-222999"/>
            <a:r>
              <a:rPr lang="en-US" baseline="0" dirty="0" smtClean="0"/>
              <a:t>In contrast just a single bed time dose of 400mg  sustained prolonged remission for years in most.  </a:t>
            </a:r>
          </a:p>
          <a:p>
            <a:pPr marL="222999" indent="-222999"/>
            <a:endParaRPr lang="en-US" baseline="0" dirty="0" smtClean="0"/>
          </a:p>
          <a:p>
            <a:pPr marL="222999" indent="-222999"/>
            <a:r>
              <a:rPr lang="en-US" baseline="0" dirty="0" smtClean="0"/>
              <a:t>NEXT SLIDE </a:t>
            </a: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dirty="0" smtClean="0"/>
              <a:t>So where do the longer term results come from?</a:t>
            </a:r>
          </a:p>
          <a:p>
            <a:pPr marL="171450" indent="-171450">
              <a:buFont typeface="Arial" pitchFamily="34" charset="0"/>
              <a:buChar char="•"/>
            </a:pPr>
            <a:endParaRPr lang="en-GB" dirty="0" smtClean="0"/>
          </a:p>
          <a:p>
            <a:pPr marL="0" indent="0">
              <a:buFont typeface="Arial" pitchFamily="34" charset="0"/>
              <a:buNone/>
            </a:pPr>
            <a:r>
              <a:rPr lang="en-GB" dirty="0" smtClean="0"/>
              <a:t>From the outset we kept</a:t>
            </a:r>
            <a:r>
              <a:rPr lang="en-GB" baseline="0" dirty="0" smtClean="0"/>
              <a:t> a register of endoscopy results.</a:t>
            </a:r>
          </a:p>
          <a:p>
            <a:pPr marL="0" indent="0">
              <a:buFont typeface="Arial" pitchFamily="34" charset="0"/>
              <a:buNone/>
            </a:pPr>
            <a:r>
              <a:rPr lang="en-GB" baseline="0" dirty="0" smtClean="0"/>
              <a:t> </a:t>
            </a:r>
          </a:p>
          <a:p>
            <a:pPr marL="0" indent="0">
              <a:buFont typeface="Arial" pitchFamily="34" charset="0"/>
              <a:buNone/>
            </a:pPr>
            <a:r>
              <a:rPr lang="en-GB" baseline="0" dirty="0" smtClean="0"/>
              <a:t>As numbers escalated, reaching a peak in 1992, a ‘Card Index’ system was formed which had a card for each patient containing demographical details, endoscopy findings, treatment and outcome. </a:t>
            </a:r>
          </a:p>
          <a:p>
            <a:pPr marL="0" indent="0">
              <a:buFont typeface="Arial" pitchFamily="34" charset="0"/>
              <a:buNone/>
            </a:pPr>
            <a:endParaRPr lang="en-GB" baseline="0" dirty="0" smtClean="0"/>
          </a:p>
          <a:p>
            <a:pPr marL="0" indent="0">
              <a:buFont typeface="Arial" pitchFamily="34" charset="0"/>
              <a:buNone/>
            </a:pPr>
            <a:r>
              <a:rPr lang="en-GB" baseline="0" dirty="0" smtClean="0"/>
              <a:t>By 1987 personal computers were available and with the guidance of Bob Kapur we acquired a BBC computer.  The enabled us to expand the amount of information we could collect. </a:t>
            </a:r>
          </a:p>
          <a:p>
            <a:pPr marL="0" indent="0">
              <a:buFont typeface="Arial" pitchFamily="34" charset="0"/>
              <a:buNone/>
            </a:pPr>
            <a:endParaRPr lang="en-GB" baseline="0" dirty="0" smtClean="0"/>
          </a:p>
          <a:p>
            <a:pPr marL="0" indent="0">
              <a:buFont typeface="Arial" pitchFamily="34" charset="0"/>
              <a:buNone/>
            </a:pPr>
            <a:r>
              <a:rPr lang="en-GB" baseline="0" dirty="0" smtClean="0"/>
              <a:t>At this time we had about 4000 patients in the database and over a period of several months we reviewed the notes of them all to extract additional data and ensure accuracy before entering them on to the computer. We also kept a handwritten card in the notes so at each visit a summary could quickly be seen - there was no sharing of computerised information in those days.</a:t>
            </a:r>
          </a:p>
          <a:p>
            <a:pPr marL="0" indent="0">
              <a:buFont typeface="Arial" pitchFamily="34" charset="0"/>
              <a:buNone/>
            </a:pPr>
            <a:endParaRPr lang="en-GB" baseline="0" dirty="0" smtClean="0"/>
          </a:p>
          <a:p>
            <a:pPr marL="0" indent="0">
              <a:buFont typeface="Arial" pitchFamily="34" charset="0"/>
              <a:buNone/>
            </a:pPr>
            <a:r>
              <a:rPr lang="en-GB" baseline="0" dirty="0" smtClean="0"/>
              <a:t>For the first time we were able to retrieve information quickly.  The very first search we did was to see how many males and females were in the database. The search took just under 2 hours to find the answer – it seemed a miracle to us – how different it is today when we expect results in 2 seconds.  </a:t>
            </a:r>
          </a:p>
          <a:p>
            <a:pPr marL="171450" indent="-171450">
              <a:buFont typeface="Arial" pitchFamily="34" charset="0"/>
              <a:buChar char="•"/>
            </a:pPr>
            <a:endParaRPr lang="en-GB" baseline="0" dirty="0" smtClean="0"/>
          </a:p>
          <a:p>
            <a:pPr marL="0" indent="0">
              <a:buFont typeface="Arial" pitchFamily="34" charset="0"/>
              <a:buNone/>
            </a:pPr>
            <a:r>
              <a:rPr lang="en-GB" baseline="0" dirty="0" smtClean="0"/>
              <a:t>NEXT SLIDE</a:t>
            </a:r>
          </a:p>
        </p:txBody>
      </p:sp>
    </p:spTree>
    <p:extLst>
      <p:ext uri="{BB962C8B-B14F-4D97-AF65-F5344CB8AC3E}">
        <p14:creationId xmlns:p14="http://schemas.microsoft.com/office/powerpoint/2010/main" val="2790130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w="9525"/>
        </p:spPr>
        <p:txBody>
          <a:bodyPr/>
          <a:lstStyle/>
          <a:p>
            <a:pPr marL="0" indent="0">
              <a:buFont typeface="Arial" pitchFamily="34" charset="0"/>
              <a:buNone/>
            </a:pPr>
            <a:r>
              <a:rPr lang="en-US" dirty="0" smtClean="0"/>
              <a:t>So going back to the outcome of the patients</a:t>
            </a:r>
          </a:p>
          <a:p>
            <a:pPr marL="0" indent="0">
              <a:buFont typeface="Arial" pitchFamily="34" charset="0"/>
              <a:buNone/>
            </a:pPr>
            <a:endParaRPr lang="en-US" dirty="0" smtClean="0"/>
          </a:p>
          <a:p>
            <a:pPr marL="0" indent="0">
              <a:buFont typeface="Arial" pitchFamily="34" charset="0"/>
              <a:buNone/>
            </a:pPr>
            <a:r>
              <a:rPr lang="en-US" dirty="0" smtClean="0"/>
              <a:t>What happened to those whose ulcer did not heal quickly despite increasing the dose to 2</a:t>
            </a:r>
            <a:r>
              <a:rPr lang="en-US" baseline="0" dirty="0" smtClean="0"/>
              <a:t> g or even 3g in some?</a:t>
            </a:r>
          </a:p>
          <a:p>
            <a:pPr marL="171450" indent="-171450">
              <a:buFont typeface="Arial" pitchFamily="34" charset="0"/>
              <a:buChar char="•"/>
            </a:pPr>
            <a:endParaRPr lang="en-US" baseline="0" dirty="0" smtClean="0"/>
          </a:p>
          <a:p>
            <a:pPr marL="0" indent="0">
              <a:buFont typeface="Arial" pitchFamily="34" charset="0"/>
              <a:buNone/>
            </a:pPr>
            <a:r>
              <a:rPr lang="en-US" baseline="0" dirty="0" smtClean="0"/>
              <a:t>You can see on the right that:</a:t>
            </a:r>
          </a:p>
          <a:p>
            <a:pPr marL="171450" indent="-171450">
              <a:buFont typeface="Arial" pitchFamily="34" charset="0"/>
              <a:buChar char="•"/>
            </a:pPr>
            <a:r>
              <a:rPr lang="en-US" baseline="0" dirty="0" smtClean="0"/>
              <a:t>the degree of acid reduction was variable between individuals</a:t>
            </a:r>
          </a:p>
          <a:p>
            <a:pPr marL="171450" indent="-171450">
              <a:buFont typeface="Arial" pitchFamily="34" charset="0"/>
              <a:buChar char="•"/>
            </a:pPr>
            <a:r>
              <a:rPr lang="en-US" baseline="0" dirty="0" smtClean="0"/>
              <a:t>but the mean reduction was as great in the resistant ulcer patients as in the responsive</a:t>
            </a:r>
          </a:p>
          <a:p>
            <a:pPr marL="171450" indent="-171450">
              <a:buFont typeface="Arial" pitchFamily="34" charset="0"/>
              <a:buChar char="•"/>
            </a:pPr>
            <a:r>
              <a:rPr lang="en-US" baseline="0" dirty="0" smtClean="0"/>
              <a:t>It did not appear to be dose related.   </a:t>
            </a:r>
          </a:p>
          <a:p>
            <a:pPr marL="0" indent="0">
              <a:buFont typeface="Arial" pitchFamily="34" charset="0"/>
              <a:buNone/>
            </a:pPr>
            <a:endParaRPr lang="en-US" baseline="0" dirty="0" smtClean="0"/>
          </a:p>
          <a:p>
            <a:pPr marL="0" indent="0">
              <a:buFont typeface="Arial" pitchFamily="34" charset="0"/>
              <a:buNone/>
            </a:pPr>
            <a:r>
              <a:rPr lang="en-US" baseline="0" dirty="0" smtClean="0"/>
              <a:t>NEXT SLIDE</a:t>
            </a:r>
            <a:endParaRPr 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sz="1200" b="0" i="0" u="none" strike="noStrike" kern="1200" baseline="0" dirty="0" smtClean="0">
                <a:solidFill>
                  <a:schemeClr val="tx1"/>
                </a:solidFill>
                <a:latin typeface="Times" charset="0"/>
                <a:ea typeface="+mn-ea"/>
                <a:cs typeface="+mn-cs"/>
              </a:rPr>
              <a:t>Later we were able to examine failure to heal in over 750 patients and we were surprised by the timing of the refractoriness. </a:t>
            </a:r>
          </a:p>
          <a:p>
            <a:pPr marL="171450" indent="-171450">
              <a:buFont typeface="Arial" pitchFamily="34" charset="0"/>
              <a:buChar char="•"/>
            </a:pPr>
            <a:endParaRPr lang="en-GB" sz="1200" b="0" i="0" u="none" strike="noStrike" kern="1200" baseline="0" dirty="0" smtClean="0">
              <a:solidFill>
                <a:schemeClr val="tx1"/>
              </a:solidFill>
              <a:latin typeface="Times" charset="0"/>
              <a:ea typeface="+mn-ea"/>
              <a:cs typeface="+mn-cs"/>
            </a:endParaRPr>
          </a:p>
          <a:p>
            <a:pPr marL="0" indent="0">
              <a:buFont typeface="Arial" pitchFamily="34" charset="0"/>
              <a:buNone/>
            </a:pPr>
            <a:r>
              <a:rPr lang="en-GB" sz="1200" b="0" i="0" u="none" strike="noStrike" kern="1200" baseline="0" dirty="0" smtClean="0">
                <a:solidFill>
                  <a:schemeClr val="tx1"/>
                </a:solidFill>
                <a:latin typeface="Times" charset="0"/>
                <a:ea typeface="+mn-ea"/>
                <a:cs typeface="+mn-cs"/>
              </a:rPr>
              <a:t>With each healing course of cimetidine or ranitidine, about 10% of patients proved to be refractory</a:t>
            </a:r>
          </a:p>
          <a:p>
            <a:pPr marL="0" indent="0">
              <a:buFont typeface="Arial" pitchFamily="34" charset="0"/>
              <a:buNone/>
            </a:pPr>
            <a:endParaRPr lang="en-GB" sz="1200" b="0" i="0" u="none" strike="noStrike" kern="1200" baseline="0" dirty="0" smtClean="0">
              <a:solidFill>
                <a:schemeClr val="tx1"/>
              </a:solidFill>
              <a:latin typeface="Times" charset="0"/>
              <a:ea typeface="+mn-ea"/>
              <a:cs typeface="+mn-cs"/>
            </a:endParaRPr>
          </a:p>
          <a:p>
            <a:pPr marL="0" indent="0">
              <a:buFont typeface="Arial" pitchFamily="34" charset="0"/>
              <a:buNone/>
            </a:pPr>
            <a:r>
              <a:rPr lang="en-GB" sz="1200" b="0" i="0" u="none" strike="noStrike" kern="1200" baseline="0" dirty="0" smtClean="0">
                <a:solidFill>
                  <a:schemeClr val="tx1"/>
                </a:solidFill>
                <a:latin typeface="Times" charset="0"/>
                <a:ea typeface="+mn-ea"/>
                <a:cs typeface="+mn-cs"/>
              </a:rPr>
              <a:t>Two thirds were refractory early on – on their first or second H2RA course but in one-third failure to heal came after several successful healing courses – as many as 8 in some. </a:t>
            </a:r>
          </a:p>
          <a:p>
            <a:pPr marL="0" indent="0">
              <a:buFont typeface="Arial" pitchFamily="34" charset="0"/>
              <a:buNone/>
            </a:pPr>
            <a:endParaRPr lang="en-GB" sz="1200" b="0" i="0" u="none" strike="noStrike" kern="1200" baseline="0" dirty="0" smtClean="0">
              <a:solidFill>
                <a:schemeClr val="tx1"/>
              </a:solidFill>
              <a:latin typeface="Times" charset="0"/>
              <a:ea typeface="+mn-ea"/>
              <a:cs typeface="+mn-cs"/>
            </a:endParaRPr>
          </a:p>
          <a:p>
            <a:pPr marL="0" indent="0">
              <a:buFont typeface="Arial" pitchFamily="34" charset="0"/>
              <a:buNone/>
            </a:pPr>
            <a:r>
              <a:rPr lang="en-GB" sz="1200" b="0" i="0" u="none" strike="noStrike" kern="1200" baseline="0" dirty="0" smtClean="0">
                <a:solidFill>
                  <a:schemeClr val="tx1"/>
                </a:solidFill>
                <a:latin typeface="Times" charset="0"/>
                <a:ea typeface="+mn-ea"/>
                <a:cs typeface="+mn-cs"/>
              </a:rPr>
              <a:t>NEXT SLIDE </a:t>
            </a:r>
          </a:p>
        </p:txBody>
      </p:sp>
    </p:spTree>
    <p:extLst>
      <p:ext uri="{BB962C8B-B14F-4D97-AF65-F5344CB8AC3E}">
        <p14:creationId xmlns:p14="http://schemas.microsoft.com/office/powerpoint/2010/main" val="33297895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 were able to publish a series of papers</a:t>
            </a:r>
            <a:r>
              <a:rPr lang="en-GB" baseline="0" dirty="0" smtClean="0"/>
              <a:t> looking at long-term studies from the database. </a:t>
            </a:r>
          </a:p>
          <a:p>
            <a:endParaRPr lang="en-GB" baseline="0" dirty="0" smtClean="0"/>
          </a:p>
          <a:p>
            <a:r>
              <a:rPr lang="en-GB" baseline="0" dirty="0" smtClean="0"/>
              <a:t>Drs Raju and </a:t>
            </a:r>
            <a:r>
              <a:rPr lang="en-GB" baseline="0" dirty="0" err="1" smtClean="0"/>
              <a:t>Nayyar</a:t>
            </a:r>
            <a:r>
              <a:rPr lang="en-GB" baseline="0" dirty="0" smtClean="0"/>
              <a:t> were just 2 of our BRET Fellows who came to Rotherham from India. </a:t>
            </a:r>
          </a:p>
          <a:p>
            <a:endParaRPr lang="en-GB" baseline="0" dirty="0" smtClean="0"/>
          </a:p>
          <a:p>
            <a:r>
              <a:rPr lang="en-GB" baseline="0" dirty="0" smtClean="0"/>
              <a:t>Unfortunately time does not allow me to present all of our results to you today but I’ll just show you a sample </a:t>
            </a:r>
          </a:p>
          <a:p>
            <a:endParaRPr lang="en-GB" baseline="0" dirty="0" smtClean="0"/>
          </a:p>
          <a:p>
            <a:r>
              <a:rPr lang="en-GB" baseline="0" dirty="0" smtClean="0"/>
              <a:t>NEXT SLIDE</a:t>
            </a:r>
            <a:endParaRPr lang="en-GB" dirty="0"/>
          </a:p>
        </p:txBody>
      </p:sp>
    </p:spTree>
    <p:extLst>
      <p:ext uri="{BB962C8B-B14F-4D97-AF65-F5344CB8AC3E}">
        <p14:creationId xmlns:p14="http://schemas.microsoft.com/office/powerpoint/2010/main" val="1486361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peptic ulcer was our</a:t>
            </a:r>
            <a:r>
              <a:rPr lang="en-GB" baseline="0" dirty="0" smtClean="0"/>
              <a:t> main interest in the early days</a:t>
            </a:r>
          </a:p>
          <a:p>
            <a:pPr marL="171450" indent="-171450">
              <a:buFont typeface="Arial" pitchFamily="34" charset="0"/>
              <a:buChar char="•"/>
            </a:pPr>
            <a:r>
              <a:rPr lang="en-GB" baseline="0" dirty="0" smtClean="0"/>
              <a:t>What we found over a 27 year period was a decline in the numbers of peptic ulcer, </a:t>
            </a:r>
          </a:p>
          <a:p>
            <a:pPr marL="171450" indent="-171450">
              <a:buFont typeface="Arial" pitchFamily="34" charset="0"/>
              <a:buChar char="•"/>
            </a:pPr>
            <a:r>
              <a:rPr lang="en-GB" baseline="0" dirty="0" smtClean="0"/>
              <a:t>as you can see from the trend lines, the decline was in duodenal ulcer. </a:t>
            </a:r>
          </a:p>
          <a:p>
            <a:pPr marL="171450" indent="-171450">
              <a:buFont typeface="Arial" pitchFamily="34" charset="0"/>
              <a:buChar char="•"/>
            </a:pPr>
            <a:r>
              <a:rPr lang="en-GB" baseline="0" dirty="0" smtClean="0"/>
              <a:t>There was a decline in gastric ulcer in younger people, but this was offset by increasing proportions of elderly. </a:t>
            </a:r>
          </a:p>
          <a:p>
            <a:pPr marL="171450" indent="-171450">
              <a:buFont typeface="Arial" pitchFamily="34" charset="0"/>
              <a:buChar char="•"/>
            </a:pPr>
            <a:endParaRPr lang="en-GB" baseline="0" dirty="0" smtClean="0"/>
          </a:p>
          <a:p>
            <a:pPr marL="171450" indent="-171450">
              <a:buFont typeface="Arial" pitchFamily="34" charset="0"/>
              <a:buChar char="•"/>
            </a:pPr>
            <a:r>
              <a:rPr lang="en-GB" baseline="0" dirty="0" smtClean="0"/>
              <a:t>Did this result in less work for the gastroenterologists?</a:t>
            </a:r>
          </a:p>
          <a:p>
            <a:pPr marL="171450" indent="-171450">
              <a:buFont typeface="Arial" pitchFamily="34" charset="0"/>
              <a:buChar char="•"/>
            </a:pPr>
            <a:endParaRPr lang="en-GB" baseline="0" dirty="0" smtClean="0"/>
          </a:p>
          <a:p>
            <a:pPr marL="171450" indent="-171450">
              <a:buFont typeface="Arial" pitchFamily="34" charset="0"/>
              <a:buChar char="•"/>
            </a:pPr>
            <a:r>
              <a:rPr lang="en-GB" baseline="0" dirty="0" smtClean="0"/>
              <a:t>NEXT SLIDE  </a:t>
            </a:r>
            <a:endParaRPr lang="en-GB" dirty="0"/>
          </a:p>
        </p:txBody>
      </p:sp>
    </p:spTree>
    <p:extLst>
      <p:ext uri="{BB962C8B-B14F-4D97-AF65-F5344CB8AC3E}">
        <p14:creationId xmlns:p14="http://schemas.microsoft.com/office/powerpoint/2010/main" val="2072440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baseline="0" dirty="0" smtClean="0"/>
              <a:t>One might say God was on the side of the gastroenterologist</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endParaRPr lang="en-GB" baseline="0" dirty="0" smtClean="0"/>
          </a:p>
          <a:p>
            <a:pPr marL="0" indent="0">
              <a:buFont typeface="Arial" pitchFamily="34" charset="0"/>
              <a:buNone/>
            </a:pPr>
            <a:r>
              <a:rPr lang="en-GB" dirty="0" smtClean="0"/>
              <a:t>As peptic ulcer was declining there was a rapid increase in the</a:t>
            </a:r>
            <a:r>
              <a:rPr lang="en-GB" baseline="0" dirty="0" smtClean="0"/>
              <a:t> numbers of patients presenting with </a:t>
            </a:r>
            <a:r>
              <a:rPr lang="en-GB" baseline="0" dirty="0" err="1" smtClean="0"/>
              <a:t>gastroesophageal</a:t>
            </a:r>
            <a:r>
              <a:rPr lang="en-GB" baseline="0" dirty="0" smtClean="0"/>
              <a:t> reflux disease.</a:t>
            </a:r>
          </a:p>
          <a:p>
            <a:pPr marL="0" indent="0">
              <a:buFont typeface="Arial" pitchFamily="34" charset="0"/>
              <a:buNone/>
            </a:pPr>
            <a:endParaRPr lang="en-GB" baseline="0"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dirty="0" smtClean="0"/>
              <a:t>When we presented our data on the rising tide of reflux disease it was met with the view that this was well known. However, this was anecdotal - we could not find anything in the literature and to the</a:t>
            </a:r>
            <a:r>
              <a:rPr lang="en-GB" baseline="0" dirty="0" smtClean="0"/>
              <a:t> best of our knowledge </a:t>
            </a:r>
            <a:r>
              <a:rPr lang="en-GB" dirty="0" smtClean="0"/>
              <a:t>our description of reflux rising was the first of its kind. </a:t>
            </a:r>
          </a:p>
          <a:p>
            <a:pPr marL="0" indent="0">
              <a:buFont typeface="Arial" pitchFamily="34" charset="0"/>
              <a:buNone/>
            </a:pPr>
            <a:endParaRPr lang="en-GB" baseline="0" dirty="0" smtClean="0"/>
          </a:p>
          <a:p>
            <a:pPr marL="0" indent="0">
              <a:buFont typeface="Arial" pitchFamily="34" charset="0"/>
              <a:buNone/>
            </a:pPr>
            <a:r>
              <a:rPr lang="en-GB" baseline="0" dirty="0" smtClean="0"/>
              <a:t>This opened up new avenues of investigation for us </a:t>
            </a:r>
          </a:p>
          <a:p>
            <a:pPr marL="0" indent="0">
              <a:buFont typeface="Arial" pitchFamily="34" charset="0"/>
              <a:buNone/>
            </a:pPr>
            <a:endParaRPr lang="en-GB" baseline="0" dirty="0" smtClean="0"/>
          </a:p>
          <a:p>
            <a:pPr marL="0" indent="0">
              <a:buFont typeface="Arial" pitchFamily="34" charset="0"/>
              <a:buNone/>
            </a:pPr>
            <a:r>
              <a:rPr lang="en-GB" baseline="0" dirty="0" smtClean="0"/>
              <a:t>NEXT SLIDE</a:t>
            </a:r>
          </a:p>
          <a:p>
            <a:r>
              <a:rPr lang="en-GB" dirty="0" smtClean="0"/>
              <a:t> </a:t>
            </a:r>
            <a:endParaRPr lang="en-GB" dirty="0"/>
          </a:p>
        </p:txBody>
      </p:sp>
    </p:spTree>
    <p:extLst>
      <p:ext uri="{BB962C8B-B14F-4D97-AF65-F5344CB8AC3E}">
        <p14:creationId xmlns:p14="http://schemas.microsoft.com/office/powerpoint/2010/main" val="30314613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fontAlgn="base" hangingPunct="0"/>
            <a:r>
              <a:rPr lang="en-GB" sz="1200" kern="1200" dirty="0" smtClean="0">
                <a:solidFill>
                  <a:schemeClr val="tx1"/>
                </a:solidFill>
                <a:effectLst/>
                <a:latin typeface="Times" charset="0"/>
                <a:ea typeface="+mn-ea"/>
                <a:cs typeface="+mn-cs"/>
              </a:rPr>
              <a:t>From our large reflux population we investigated several areas most latterly Barrett’s </a:t>
            </a:r>
            <a:r>
              <a:rPr lang="en-GB" sz="1200" kern="1200" dirty="0" err="1" smtClean="0">
                <a:solidFill>
                  <a:schemeClr val="tx1"/>
                </a:solidFill>
                <a:effectLst/>
                <a:latin typeface="Times" charset="0"/>
                <a:ea typeface="+mn-ea"/>
                <a:cs typeface="+mn-cs"/>
              </a:rPr>
              <a:t>esophagus</a:t>
            </a:r>
            <a:r>
              <a:rPr lang="en-GB" sz="1200" kern="1200" dirty="0" smtClean="0">
                <a:solidFill>
                  <a:schemeClr val="tx1"/>
                </a:solidFill>
                <a:effectLst/>
                <a:latin typeface="Times" charset="0"/>
                <a:ea typeface="+mn-ea"/>
                <a:cs typeface="+mn-cs"/>
              </a:rPr>
              <a:t>. I will return to the Barrett’s work later but would like to show you some photographs of one interesting element from the reflux population</a:t>
            </a:r>
          </a:p>
          <a:p>
            <a:pPr eaLnBrk="0" fontAlgn="base" hangingPunct="0"/>
            <a:r>
              <a:rPr lang="en-GB" sz="1200" kern="1200" dirty="0" smtClean="0">
                <a:solidFill>
                  <a:schemeClr val="tx1"/>
                </a:solidFill>
                <a:effectLst/>
                <a:latin typeface="Times" charset="0"/>
                <a:ea typeface="+mn-ea"/>
                <a:cs typeface="+mn-cs"/>
              </a:rPr>
              <a:t>This poster created much interest at the British Society meeting in Brighton where we were able to draw attention to an unusual oesophageal condition about which little was known. You may have seen images like this at endoscopy at your centre. Several had, but no-one seemed to know what it was.</a:t>
            </a:r>
          </a:p>
          <a:p>
            <a:pPr eaLnBrk="0" fontAlgn="base" hangingPunct="0"/>
            <a:r>
              <a:rPr lang="en-GB" sz="1200" kern="1200" dirty="0" smtClean="0">
                <a:solidFill>
                  <a:schemeClr val="tx1"/>
                </a:solidFill>
                <a:effectLst/>
                <a:latin typeface="Times" charset="0"/>
                <a:ea typeface="+mn-ea"/>
                <a:cs typeface="+mn-cs"/>
              </a:rPr>
              <a:t>We used the term ‘pseudomembranous esophagitis’ for this distinctive appearance. A thin membrane covers the lower half and occasionally the whole of the oesophagus. Often yellow or blackened in areas, it can be peeled away with biopsy forceps. Its appearance is very different to the usual erosive changes seen in reflux disease. </a:t>
            </a:r>
          </a:p>
          <a:p>
            <a:pPr eaLnBrk="0" fontAlgn="base" hangingPunct="0"/>
            <a:r>
              <a:rPr lang="en-GB" sz="1200" kern="1200" dirty="0" smtClean="0">
                <a:solidFill>
                  <a:schemeClr val="tx1"/>
                </a:solidFill>
                <a:effectLst/>
                <a:latin typeface="Times" charset="0"/>
                <a:ea typeface="+mn-ea"/>
                <a:cs typeface="+mn-cs"/>
              </a:rPr>
              <a:t>In fact it was related to systemic illness, usually in the elderly rather than to reflux. It heals very rapidly whether treated with acid suppression or not once the patient begins to recover.  </a:t>
            </a:r>
          </a:p>
          <a:p>
            <a:r>
              <a:rPr lang="en-GB" sz="1200" kern="1200" dirty="0" smtClean="0">
                <a:solidFill>
                  <a:schemeClr val="tx1"/>
                </a:solidFill>
                <a:effectLst/>
                <a:latin typeface="Times" charset="0"/>
                <a:ea typeface="+mn-ea"/>
                <a:cs typeface="+mn-cs"/>
              </a:rPr>
              <a:t>NEXT SLIDE</a:t>
            </a:r>
            <a:endParaRPr lang="en-GB" dirty="0" smtClean="0"/>
          </a:p>
        </p:txBody>
      </p:sp>
    </p:spTree>
    <p:extLst>
      <p:ext uri="{BB962C8B-B14F-4D97-AF65-F5344CB8AC3E}">
        <p14:creationId xmlns:p14="http://schemas.microsoft.com/office/powerpoint/2010/main" val="31159487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Most of our research</a:t>
            </a:r>
            <a:r>
              <a:rPr lang="en-US" baseline="0" dirty="0" smtClean="0"/>
              <a:t> was funded using income generated by collaboration with the pharmaceutical industry, particularly in early development stages, which was always a joy for we were working with first class scientists and medical teams.</a:t>
            </a:r>
            <a:endParaRPr lang="en-US" dirty="0" smtClean="0"/>
          </a:p>
          <a:p>
            <a:endParaRPr lang="en-US" dirty="0" smtClean="0"/>
          </a:p>
          <a:p>
            <a:r>
              <a:rPr lang="en-US" dirty="0" smtClean="0"/>
              <a:t>These </a:t>
            </a:r>
            <a:r>
              <a:rPr lang="en-US" baseline="0" dirty="0" smtClean="0"/>
              <a:t>funds were held at the hospital. However, later on new regulations were introduced which made it necessary to make separate arrangements to protect the funds. This became the spur to the creation of our research charity in 1989.</a:t>
            </a:r>
          </a:p>
          <a:p>
            <a:endParaRPr lang="en-US" dirty="0" smtClean="0"/>
          </a:p>
          <a:p>
            <a:r>
              <a:rPr lang="en-US" baseline="0" dirty="0" smtClean="0"/>
              <a:t>As I was to learn, registering a charity is a complex matter. Since the spirit of our charity is research, education &amp; training, we called it exactly that, The Research &amp; Education Trust. However, the Charity Commissioners insisted there needed to be a more specific name, so on the spur of the moment when phoned by the lawyer in the middle of a busy endoscopy list, it became The Bardhan Research &amp; Education Trust.  </a:t>
            </a:r>
          </a:p>
          <a:p>
            <a:endParaRPr lang="en-US" baseline="0" dirty="0" smtClean="0"/>
          </a:p>
          <a:p>
            <a:r>
              <a:rPr lang="en-US" baseline="0" dirty="0" smtClean="0"/>
              <a:t>NEXT SLIDE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Rot="1" noChangeAspect="1" noChangeArrowheads="1" noTextEdit="1"/>
          </p:cNvSpPr>
          <p:nvPr>
            <p:ph type="sldImg"/>
          </p:nvPr>
        </p:nvSpPr>
        <p:spPr>
          <a:ln/>
        </p:spPr>
      </p:sp>
      <p:sp>
        <p:nvSpPr>
          <p:cNvPr id="32153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Most of our research</a:t>
            </a:r>
            <a:r>
              <a:rPr lang="en-US" baseline="0" dirty="0" smtClean="0"/>
              <a:t> was funded using income generated by collaboration with the pharmaceutical industry, particularly in early development stages, which was always a joy for we were working with first class scientists and medical teams.</a:t>
            </a:r>
            <a:endParaRPr lang="en-US" dirty="0" smtClean="0"/>
          </a:p>
          <a:p>
            <a:endParaRPr lang="en-US" dirty="0" smtClean="0"/>
          </a:p>
          <a:p>
            <a:r>
              <a:rPr lang="en-US" dirty="0" smtClean="0"/>
              <a:t>These </a:t>
            </a:r>
            <a:r>
              <a:rPr lang="en-US" baseline="0" dirty="0" smtClean="0"/>
              <a:t>funds were held at the hospital. However, later on new regulations were introduced which made it necessary to make separate arrangements to protect the funds. This became the spur to the creation of our research charity in 1989.</a:t>
            </a:r>
          </a:p>
          <a:p>
            <a:endParaRPr lang="en-US" dirty="0" smtClean="0"/>
          </a:p>
          <a:p>
            <a:r>
              <a:rPr lang="en-US" baseline="0" dirty="0" smtClean="0"/>
              <a:t>As I was to learn, registering a charity is a complex matter. Since the spirit of our charity is research, education &amp; training, we called it exactly that, The Research &amp; Education Trust. However, the Charity Commissioners insisted there needed to be a more specific name, so on the spur of the moment when phoned by the lawyer in the middle of a busy endoscopy list, it became The Bardhan Research &amp; Education Trust.  </a:t>
            </a:r>
          </a:p>
          <a:p>
            <a:endParaRPr lang="en-US" baseline="0" dirty="0" smtClean="0"/>
          </a:p>
          <a:p>
            <a:r>
              <a:rPr lang="en-US" baseline="0" dirty="0" smtClean="0"/>
              <a:t>NEXT SLIDE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p:cNvSpPr>
            <a:spLocks noGrp="1" noRot="1" noChangeAspect="1" noChangeArrowheads="1" noTextEdit="1"/>
          </p:cNvSpPr>
          <p:nvPr>
            <p:ph type="sldImg"/>
          </p:nvPr>
        </p:nvSpPr>
        <p:spPr>
          <a:ln/>
        </p:spPr>
      </p:sp>
      <p:sp>
        <p:nvSpPr>
          <p:cNvPr id="35328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smtClean="0"/>
              <a:t>As a clinician, much of our team’s work was clinically driven. We made several observations which intrigued us and led to exploration through fundamental science studies, that is to say curiosity-driven for its own sake. These studies were carried out both at Rotherham Hospital and the nearby University of Sheffield, and later on in collaboration with other university centres.</a:t>
            </a:r>
          </a:p>
          <a:p>
            <a:endParaRPr lang="en-US" baseline="0" dirty="0" smtClean="0"/>
          </a:p>
          <a:p>
            <a:r>
              <a:rPr lang="en-US" baseline="0" dirty="0" smtClean="0"/>
              <a:t>Several of the results that emerged could then be incorporated back into clinical medicine, a wonderful example for us on the nature of translational research.</a:t>
            </a:r>
          </a:p>
          <a:p>
            <a:endParaRPr lang="en-US"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So if I was to use just a one sentence description of the BRET model,</a:t>
            </a:r>
            <a:r>
              <a:rPr lang="en-US" baseline="0" dirty="0" smtClean="0"/>
              <a:t> it would be </a:t>
            </a:r>
            <a:r>
              <a:rPr lang="en-US" dirty="0" smtClean="0"/>
              <a:t>from the bedside to the bench and then from</a:t>
            </a:r>
            <a:r>
              <a:rPr lang="en-US" baseline="0" dirty="0" smtClean="0"/>
              <a:t> bench back to bedside. NEXT SLIDE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buFont typeface="Arial" pitchFamily="34" charset="0"/>
              <a:buNone/>
            </a:pPr>
            <a:r>
              <a:rPr lang="en-GB" dirty="0" smtClean="0">
                <a:solidFill>
                  <a:srgbClr val="FFE600"/>
                </a:solidFill>
              </a:rPr>
              <a:t>The principal requirement or qualification of the candidate is to have the necessary drive, determination and ability to develop good ideas. The</a:t>
            </a:r>
            <a:r>
              <a:rPr lang="en-GB" baseline="0" dirty="0" smtClean="0">
                <a:solidFill>
                  <a:srgbClr val="FFE600"/>
                </a:solidFill>
              </a:rPr>
              <a:t> person’s</a:t>
            </a:r>
            <a:r>
              <a:rPr lang="en-GB" dirty="0" smtClean="0">
                <a:solidFill>
                  <a:srgbClr val="FFE600"/>
                </a:solidFill>
              </a:rPr>
              <a:t> background or educational</a:t>
            </a:r>
            <a:r>
              <a:rPr lang="en-GB" baseline="0" dirty="0" smtClean="0">
                <a:solidFill>
                  <a:srgbClr val="FFE600"/>
                </a:solidFill>
              </a:rPr>
              <a:t> status </a:t>
            </a:r>
            <a:r>
              <a:rPr lang="en-GB" dirty="0" smtClean="0">
                <a:solidFill>
                  <a:srgbClr val="FFE600"/>
                </a:solidFill>
              </a:rPr>
              <a:t>is not nearly as important as their character.</a:t>
            </a:r>
          </a:p>
          <a:p>
            <a:pPr marL="0" indent="0">
              <a:buFont typeface="Arial" pitchFamily="34" charset="0"/>
              <a:buNone/>
            </a:pPr>
            <a:endParaRPr lang="en-GB" dirty="0" smtClean="0">
              <a:solidFill>
                <a:srgbClr val="FFE600"/>
              </a:solidFill>
            </a:endParaRPr>
          </a:p>
          <a:p>
            <a:pPr marL="0" indent="0">
              <a:buFont typeface="Arial" pitchFamily="34" charset="0"/>
              <a:buNone/>
            </a:pPr>
            <a:r>
              <a:rPr lang="en-GB" dirty="0" smtClean="0">
                <a:solidFill>
                  <a:srgbClr val="FFE600"/>
                </a:solidFill>
              </a:rPr>
              <a:t>The aim was for research to be carried out in Rotherham or Sheffield but in fact </a:t>
            </a:r>
            <a:r>
              <a:rPr lang="en-GB" dirty="0" smtClean="0"/>
              <a:t>BRET became a national charity</a:t>
            </a:r>
            <a:r>
              <a:rPr lang="en-GB" baseline="0" dirty="0" smtClean="0"/>
              <a:t> and also helped candidates from overseas</a:t>
            </a:r>
            <a:r>
              <a:rPr lang="en-US" baseline="0" dirty="0" smtClean="0"/>
              <a:t>.</a:t>
            </a:r>
          </a:p>
          <a:p>
            <a:pPr marL="0" indent="0">
              <a:buFont typeface="Arial" pitchFamily="34" charset="0"/>
              <a:buNone/>
            </a:pPr>
            <a:r>
              <a:rPr lang="en-GB" dirty="0" smtClean="0"/>
              <a:t>NEXT SLIDE</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Rot="1" noChangeAspect="1" noChangeArrowheads="1" noTextEdit="1"/>
          </p:cNvSpPr>
          <p:nvPr>
            <p:ph type="sldImg"/>
          </p:nvPr>
        </p:nvSpPr>
        <p:spPr>
          <a:ln/>
        </p:spPr>
      </p:sp>
      <p:sp>
        <p:nvSpPr>
          <p:cNvPr id="3225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 further aim of the Trust was to encourage researchers of any</a:t>
            </a:r>
            <a:r>
              <a:rPr lang="en-US" baseline="0" dirty="0" smtClean="0"/>
              <a:t> </a:t>
            </a:r>
            <a:r>
              <a:rPr lang="en-US" dirty="0" smtClean="0"/>
              <a:t>age.</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A wonderful example</a:t>
            </a:r>
            <a:r>
              <a:rPr lang="en-US" baseline="0" dirty="0" smtClean="0"/>
              <a:t> of age not being a </a:t>
            </a:r>
            <a:r>
              <a:rPr lang="en-GB" dirty="0" smtClean="0"/>
              <a:t>barrier is the work of </a:t>
            </a:r>
            <a:r>
              <a:rPr lang="en-US" baseline="0" dirty="0" smtClean="0"/>
              <a:t>the remarkable surgeon </a:t>
            </a:r>
            <a:r>
              <a:rPr lang="en-US" baseline="0" dirty="0" err="1" smtClean="0"/>
              <a:t>Mr</a:t>
            </a:r>
            <a:r>
              <a:rPr lang="en-US" baseline="0" dirty="0" smtClean="0"/>
              <a:t> Frank </a:t>
            </a:r>
            <a:r>
              <a:rPr lang="en-US" baseline="0" dirty="0" err="1" smtClean="0"/>
              <a:t>Tovey</a:t>
            </a:r>
            <a:r>
              <a:rPr lang="en-US" baseline="0" dirty="0" smtClean="0"/>
              <a:t>.</a:t>
            </a:r>
          </a:p>
          <a:p>
            <a:endParaRPr lang="en-US" baseline="0" dirty="0" smtClean="0"/>
          </a:p>
          <a:p>
            <a:r>
              <a:rPr lang="en-US" baseline="0" dirty="0" smtClean="0"/>
              <a:t>NEXT SLIDE</a:t>
            </a:r>
            <a:r>
              <a:rPr lang="en-US" dirty="0" smtClean="0"/>
              <a:t> </a:t>
            </a:r>
          </a:p>
          <a:p>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sz="1200" b="0" i="0" kern="1200" dirty="0" smtClean="0">
                <a:solidFill>
                  <a:schemeClr val="tx1"/>
                </a:solidFill>
                <a:effectLst/>
                <a:latin typeface="Times" charset="0"/>
                <a:ea typeface="+mn-ea"/>
                <a:cs typeface="+mn-cs"/>
              </a:rPr>
              <a:t>Frank worked as a surgeon for two years in a mission hospital in SW China</a:t>
            </a:r>
            <a:r>
              <a:rPr lang="en-GB" sz="1200" b="0" i="0" kern="1200" baseline="0" dirty="0" smtClean="0">
                <a:solidFill>
                  <a:schemeClr val="tx1"/>
                </a:solidFill>
                <a:effectLst/>
                <a:latin typeface="Times" charset="0"/>
                <a:ea typeface="+mn-ea"/>
                <a:cs typeface="+mn-cs"/>
              </a:rPr>
              <a:t> where his work came to an end with the turbulent political situation.</a:t>
            </a:r>
          </a:p>
          <a:p>
            <a:endParaRPr lang="en-GB" sz="1200" b="0" i="0" kern="1200" baseline="0" dirty="0" smtClean="0">
              <a:solidFill>
                <a:schemeClr val="tx1"/>
              </a:solidFill>
              <a:effectLst/>
              <a:latin typeface="Times" charset="0"/>
              <a:ea typeface="+mn-ea"/>
              <a:cs typeface="+mn-cs"/>
            </a:endParaRPr>
          </a:p>
          <a:p>
            <a:pPr marL="171450" indent="-171450">
              <a:buFont typeface="Arial" pitchFamily="34" charset="0"/>
              <a:buChar char="•"/>
            </a:pPr>
            <a:r>
              <a:rPr lang="en-GB" sz="1200" b="0" i="0" kern="1200" baseline="0" dirty="0" smtClean="0">
                <a:solidFill>
                  <a:schemeClr val="tx1"/>
                </a:solidFill>
                <a:effectLst/>
                <a:latin typeface="Times" charset="0"/>
                <a:ea typeface="+mn-ea"/>
                <a:cs typeface="+mn-cs"/>
              </a:rPr>
              <a:t>In 1951 Frank and his late wife </a:t>
            </a:r>
            <a:r>
              <a:rPr lang="en-GB" sz="1200" b="0" i="0" kern="1200" baseline="0" dirty="0" err="1" smtClean="0">
                <a:solidFill>
                  <a:schemeClr val="tx1"/>
                </a:solidFill>
                <a:effectLst/>
                <a:latin typeface="Times" charset="0"/>
                <a:ea typeface="+mn-ea"/>
                <a:cs typeface="+mn-cs"/>
              </a:rPr>
              <a:t>Winnie</a:t>
            </a:r>
            <a:r>
              <a:rPr lang="en-GB" sz="1200" b="0" i="0" kern="1200" baseline="0" dirty="0" smtClean="0">
                <a:solidFill>
                  <a:schemeClr val="tx1"/>
                </a:solidFill>
                <a:effectLst/>
                <a:latin typeface="Times" charset="0"/>
                <a:ea typeface="+mn-ea"/>
                <a:cs typeface="+mn-cs"/>
              </a:rPr>
              <a:t> were posted to Mysore where they stayed for 16 years. </a:t>
            </a:r>
          </a:p>
          <a:p>
            <a:endParaRPr lang="en-GB" sz="1200" b="0" i="0" kern="1200" baseline="0" dirty="0" smtClean="0">
              <a:solidFill>
                <a:schemeClr val="tx1"/>
              </a:solidFill>
              <a:effectLst/>
              <a:latin typeface="Times" charset="0"/>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b="0" i="0" kern="1200" dirty="0" smtClean="0">
                <a:solidFill>
                  <a:schemeClr val="tx1"/>
                </a:solidFill>
                <a:effectLst/>
                <a:latin typeface="Times" charset="0"/>
                <a:ea typeface="+mn-ea"/>
                <a:cs typeface="+mn-cs"/>
              </a:rPr>
              <a:t>Amongst his work was the development of reconstructive surgery in leprosy, while </a:t>
            </a:r>
            <a:r>
              <a:rPr lang="en-GB" sz="1200" b="0" i="0" kern="1200" dirty="0" err="1" smtClean="0">
                <a:solidFill>
                  <a:schemeClr val="tx1"/>
                </a:solidFill>
                <a:effectLst/>
                <a:latin typeface="Times" charset="0"/>
                <a:ea typeface="+mn-ea"/>
                <a:cs typeface="+mn-cs"/>
              </a:rPr>
              <a:t>Winnie</a:t>
            </a:r>
            <a:r>
              <a:rPr lang="en-GB" sz="1200" b="0" i="0" kern="1200" dirty="0" smtClean="0">
                <a:solidFill>
                  <a:schemeClr val="tx1"/>
                </a:solidFill>
                <a:effectLst/>
                <a:latin typeface="Times" charset="0"/>
                <a:ea typeface="+mn-ea"/>
                <a:cs typeface="+mn-cs"/>
              </a:rPr>
              <a:t> helped with his research</a:t>
            </a:r>
            <a:r>
              <a:rPr lang="en-GB" sz="1200" b="0" i="0" kern="1200" baseline="0" dirty="0" smtClean="0">
                <a:solidFill>
                  <a:schemeClr val="tx1"/>
                </a:solidFill>
                <a:effectLst/>
                <a:latin typeface="Times" charset="0"/>
                <a:ea typeface="+mn-ea"/>
                <a:cs typeface="+mn-cs"/>
              </a:rPr>
              <a:t> and the setting up of rural leprosy clinics.</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sz="1200" b="0" i="0" kern="1200" baseline="0" dirty="0" smtClean="0">
              <a:solidFill>
                <a:schemeClr val="tx1"/>
              </a:solidFill>
              <a:effectLst/>
              <a:latin typeface="Times" charset="0"/>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b="0" i="0" kern="1200" dirty="0" smtClean="0">
                <a:solidFill>
                  <a:schemeClr val="tx1"/>
                </a:solidFill>
                <a:effectLst/>
                <a:latin typeface="Times" charset="0"/>
                <a:ea typeface="+mn-ea"/>
                <a:cs typeface="+mn-cs"/>
              </a:rPr>
              <a:t>He also developed a major interest in the geographical distribution of duodenal ulcer in India and its relationship to staple diets. </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b="0" i="0" kern="1200" dirty="0" smtClean="0">
                <a:solidFill>
                  <a:schemeClr val="tx1"/>
                </a:solidFill>
                <a:effectLst/>
                <a:latin typeface="Times" charset="0"/>
                <a:ea typeface="+mn-ea"/>
                <a:cs typeface="+mn-cs"/>
              </a:rPr>
              <a:t> </a:t>
            </a:r>
          </a:p>
          <a:p>
            <a:pPr marL="171450" indent="-171450">
              <a:buFont typeface="Arial" pitchFamily="34" charset="0"/>
              <a:buChar char="•"/>
            </a:pPr>
            <a:r>
              <a:rPr lang="en-GB" sz="1200" b="0" i="0" kern="1200" dirty="0" smtClean="0">
                <a:solidFill>
                  <a:schemeClr val="tx1"/>
                </a:solidFill>
                <a:effectLst/>
                <a:latin typeface="Times" charset="0"/>
                <a:ea typeface="+mn-ea"/>
                <a:cs typeface="+mn-cs"/>
              </a:rPr>
              <a:t>Upon his return to the UK in 1968 he continued research into dietary factors which protect against duodenal ulcer.</a:t>
            </a:r>
          </a:p>
          <a:p>
            <a:pPr marL="171450" indent="-171450">
              <a:buFont typeface="Arial" pitchFamily="34" charset="0"/>
              <a:buChar char="•"/>
            </a:pPr>
            <a:endParaRPr lang="en-GB" sz="1200" b="0" i="0" kern="1200" dirty="0" smtClean="0">
              <a:solidFill>
                <a:schemeClr val="tx1"/>
              </a:solidFill>
              <a:effectLst/>
              <a:latin typeface="Times" charset="0"/>
              <a:ea typeface="+mn-ea"/>
              <a:cs typeface="+mn-cs"/>
            </a:endParaRP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b="0" i="0" kern="1200" baseline="0" dirty="0" smtClean="0">
                <a:solidFill>
                  <a:schemeClr val="tx1"/>
                </a:solidFill>
                <a:effectLst/>
                <a:latin typeface="Times" charset="0"/>
                <a:ea typeface="+mn-ea"/>
                <a:cs typeface="+mn-cs"/>
              </a:rPr>
              <a:t>He has written </a:t>
            </a:r>
            <a:r>
              <a:rPr lang="en-GB" dirty="0" smtClean="0"/>
              <a:t>widely on peptic ulcer disease in India and dietary factors relating to ulcer disease. His 1</a:t>
            </a:r>
            <a:r>
              <a:rPr lang="en-GB" baseline="30000" dirty="0" smtClean="0"/>
              <a:t>st</a:t>
            </a:r>
            <a:r>
              <a:rPr lang="en-GB" dirty="0" smtClean="0"/>
              <a:t> paper on PUD was in 1955, and the latest in 2015 – a remarkable span of 60 years.</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sz="1200" b="0" i="0" kern="1200" dirty="0" smtClean="0">
                <a:solidFill>
                  <a:schemeClr val="tx1"/>
                </a:solidFill>
                <a:effectLst/>
                <a:latin typeface="Times" charset="0"/>
                <a:ea typeface="+mn-ea"/>
                <a:cs typeface="+mn-cs"/>
              </a:rPr>
              <a:t>Just to show that BRET does encourage researchers of any age, BRET</a:t>
            </a:r>
            <a:r>
              <a:rPr lang="en-GB" sz="1200" b="0" i="0" kern="1200" baseline="0" dirty="0" smtClean="0">
                <a:solidFill>
                  <a:schemeClr val="tx1"/>
                </a:solidFill>
                <a:effectLst/>
                <a:latin typeface="Times" charset="0"/>
                <a:ea typeface="+mn-ea"/>
                <a:cs typeface="+mn-cs"/>
              </a:rPr>
              <a:t> was able to support some of Frank’s research as shown by his paper of 2011, written at the age of 90 (although he was only in his late 80s when the grant was made)</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dirty="0" smtClean="0"/>
              <a:t>NEXT SLIDE</a:t>
            </a:r>
          </a:p>
          <a:p>
            <a:endParaRPr lang="en-GB" dirty="0" smtClean="0"/>
          </a:p>
        </p:txBody>
      </p:sp>
    </p:spTree>
    <p:extLst>
      <p:ext uri="{BB962C8B-B14F-4D97-AF65-F5344CB8AC3E}">
        <p14:creationId xmlns:p14="http://schemas.microsoft.com/office/powerpoint/2010/main" val="27863587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a:t>
            </a:r>
            <a:r>
              <a:rPr lang="en-GB" baseline="0" dirty="0" smtClean="0"/>
              <a:t> central feature of BRET supported research is first class mentorship. The mentor must be able to devote time to nurture and guide the person. In effect, the project is the means to grow the person so that she/he can then become an independent researcher.</a:t>
            </a:r>
          </a:p>
          <a:p>
            <a:endParaRPr lang="en-GB" baseline="0" dirty="0" smtClean="0"/>
          </a:p>
          <a:p>
            <a:r>
              <a:rPr lang="en-GB" baseline="0" dirty="0" smtClean="0"/>
              <a:t>NEXT SLIDE</a:t>
            </a:r>
          </a:p>
          <a:p>
            <a:endParaRPr lang="en-GB" dirty="0"/>
          </a:p>
        </p:txBody>
      </p:sp>
    </p:spTree>
    <p:extLst>
      <p:ext uri="{BB962C8B-B14F-4D97-AF65-F5344CB8AC3E}">
        <p14:creationId xmlns:p14="http://schemas.microsoft.com/office/powerpoint/2010/main" val="24777537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5330" name="Rectangle 2"/>
          <p:cNvSpPr>
            <a:spLocks noGrp="1" noRot="1" noChangeAspect="1" noChangeArrowheads="1" noTextEdit="1"/>
          </p:cNvSpPr>
          <p:nvPr>
            <p:ph type="sldImg"/>
          </p:nvPr>
        </p:nvSpPr>
        <p:spPr>
          <a:ln/>
        </p:spPr>
      </p:sp>
      <p:sp>
        <p:nvSpPr>
          <p:cNvPr id="355331"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And finally, how is success to</a:t>
            </a:r>
            <a:r>
              <a:rPr lang="en-US" baseline="0" dirty="0" smtClean="0"/>
              <a:t> be measured? I can only quote Booker T Washington, who was descended from slaves. He writes, “Success is to be measured not so much by the position that one has reached in life as by the obstacles which one has overcome while trying to succeed.”</a:t>
            </a:r>
          </a:p>
          <a:p>
            <a:endParaRPr lang="en-US" baseline="0" dirty="0" smtClean="0"/>
          </a:p>
          <a:p>
            <a:r>
              <a:rPr lang="en-US" baseline="0" dirty="0" smtClean="0"/>
              <a:t>NEXT SLIDE</a:t>
            </a:r>
          </a:p>
          <a:p>
            <a:endParaRPr lang="en-US" baseline="0" dirty="0" smtClean="0"/>
          </a:p>
          <a:p>
            <a:endParaRPr lang="en-US" baseline="0" dirty="0" smtClean="0"/>
          </a:p>
          <a:p>
            <a:endParaRPr lang="en-US" baseline="0" dirty="0" smtClean="0"/>
          </a:p>
          <a:p>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Rot="1" noChangeAspect="1" noChangeArrowheads="1" noTextEdit="1"/>
          </p:cNvSpPr>
          <p:nvPr>
            <p:ph type="sldImg"/>
          </p:nvPr>
        </p:nvSpPr>
        <p:spPr>
          <a:ln/>
        </p:spPr>
      </p:sp>
      <p:sp>
        <p:nvSpPr>
          <p:cNvPr id="32563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So who has BRET supported?</a:t>
            </a:r>
          </a:p>
          <a:p>
            <a:endParaRPr lang="en-US" dirty="0" smtClean="0"/>
          </a:p>
          <a:p>
            <a:r>
              <a:rPr lang="en-US" dirty="0" smtClean="0"/>
              <a:t>In addition to a large number of higher degrees both medical and science, it has also supported education. Specifically, it made grants available to talented students from all over India who wanted training in the molecular science Masters course</a:t>
            </a:r>
            <a:r>
              <a:rPr lang="en-US" baseline="0" dirty="0" smtClean="0"/>
              <a:t> but who did not have the means to support this. </a:t>
            </a:r>
          </a:p>
          <a:p>
            <a:r>
              <a:rPr lang="en-US" baseline="0" dirty="0" smtClean="0"/>
              <a:t>Two sets of 3 students each were supported. I am please to say all 6 of them are currently doing PhDs or post-doctoral Fellowships at various places in Europe. </a:t>
            </a:r>
          </a:p>
          <a:p>
            <a:endParaRPr lang="en-US" baseline="0" dirty="0" smtClean="0"/>
          </a:p>
          <a:p>
            <a:r>
              <a:rPr lang="en-US" baseline="0" dirty="0" smtClean="0"/>
              <a:t>Crucially BRET has supported our own internal team members specifically Christine Royston who developed our extraordinary database and Beverley Mason who has co-ordinated all our education and research </a:t>
            </a:r>
            <a:r>
              <a:rPr lang="en-US" baseline="0" dirty="0" err="1" smtClean="0"/>
              <a:t>programmes</a:t>
            </a:r>
            <a:r>
              <a:rPr lang="en-US" baseline="0" dirty="0" smtClean="0"/>
              <a:t>.   I should add that Christine joined me in 1985 and Bev in 1981 – and they are still with me today, a measure of their patience and fortitude! – they have lived in the hope that some day I will be able to crack a decent joke at which point they can retire!!</a:t>
            </a:r>
            <a:endParaRPr lang="en-US" dirty="0" smtClean="0"/>
          </a:p>
          <a:p>
            <a:endParaRPr lang="en-US" dirty="0" smtClean="0"/>
          </a:p>
          <a:p>
            <a:r>
              <a:rPr lang="en-US" dirty="0" smtClean="0"/>
              <a:t>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Our work has led us into numerous areas of investigation</a:t>
            </a:r>
            <a:r>
              <a:rPr lang="en-GB" baseline="0" dirty="0" smtClean="0"/>
              <a:t> but time is too constrained to presents results from all.</a:t>
            </a:r>
            <a:endParaRPr lang="en-GB" dirty="0" smtClean="0"/>
          </a:p>
          <a:p>
            <a:pPr marL="0" indent="0">
              <a:buFont typeface="Arial" pitchFamily="34" charset="0"/>
              <a:buNone/>
            </a:pPr>
            <a:endParaRPr lang="en-GB" dirty="0" smtClean="0"/>
          </a:p>
          <a:p>
            <a:pPr marL="0" indent="0">
              <a:buFont typeface="Arial" pitchFamily="34" charset="0"/>
              <a:buNone/>
            </a:pPr>
            <a:r>
              <a:rPr lang="en-GB" dirty="0" smtClean="0"/>
              <a:t>Some of our BRET Fellows are with you today. </a:t>
            </a:r>
            <a:r>
              <a:rPr lang="en-GB" baseline="0" dirty="0" smtClean="0"/>
              <a:t>Matt </a:t>
            </a:r>
            <a:r>
              <a:rPr lang="en-GB" baseline="0" dirty="0" err="1" smtClean="0"/>
              <a:t>Kurien</a:t>
            </a:r>
            <a:r>
              <a:rPr lang="en-GB" baseline="0" dirty="0" smtClean="0"/>
              <a:t> and </a:t>
            </a:r>
            <a:r>
              <a:rPr lang="en-GB" baseline="0" dirty="0" err="1" smtClean="0"/>
              <a:t>Neena</a:t>
            </a:r>
            <a:r>
              <a:rPr lang="en-GB" baseline="0" dirty="0" smtClean="0"/>
              <a:t> </a:t>
            </a:r>
            <a:r>
              <a:rPr lang="en-GB" baseline="0" dirty="0" err="1" smtClean="0"/>
              <a:t>Kalia</a:t>
            </a:r>
            <a:r>
              <a:rPr lang="en-GB" baseline="0" dirty="0" smtClean="0"/>
              <a:t> have presented some of their work to you already this morning. Later </a:t>
            </a:r>
            <a:r>
              <a:rPr lang="en-GB" dirty="0" smtClean="0"/>
              <a:t>David</a:t>
            </a:r>
            <a:r>
              <a:rPr lang="en-GB" baseline="0" dirty="0" smtClean="0"/>
              <a:t> Randall will present his work on the detection of adhesions and </a:t>
            </a:r>
            <a:r>
              <a:rPr lang="en-GB" baseline="0" dirty="0" err="1" smtClean="0"/>
              <a:t>Shishir</a:t>
            </a:r>
            <a:r>
              <a:rPr lang="en-GB" baseline="0" dirty="0" smtClean="0"/>
              <a:t> </a:t>
            </a:r>
            <a:r>
              <a:rPr lang="en-GB" baseline="0" dirty="0" err="1" smtClean="0"/>
              <a:t>Shetty</a:t>
            </a:r>
            <a:r>
              <a:rPr lang="en-GB" baseline="0" dirty="0" smtClean="0"/>
              <a:t> on liver fibrosis.  </a:t>
            </a:r>
          </a:p>
          <a:p>
            <a:pPr marL="171450" indent="-171450">
              <a:buFont typeface="Arial" pitchFamily="34" charset="0"/>
              <a:buChar char="•"/>
            </a:pPr>
            <a:endParaRPr lang="en-GB" baseline="0" dirty="0" smtClean="0"/>
          </a:p>
          <a:p>
            <a:pPr marL="0" indent="0">
              <a:buFont typeface="Arial" pitchFamily="34" charset="0"/>
              <a:buNone/>
            </a:pPr>
            <a:r>
              <a:rPr lang="en-GB" baseline="0" dirty="0" smtClean="0"/>
              <a:t>I will concentrate on just a few areas which had a major effect on our thinking and which may be of particular interest to you.</a:t>
            </a:r>
          </a:p>
          <a:p>
            <a:pPr marL="0" indent="0">
              <a:buFont typeface="Arial" pitchFamily="34" charset="0"/>
              <a:buNone/>
            </a:pPr>
            <a:r>
              <a:rPr lang="en-GB" baseline="0" dirty="0" smtClean="0"/>
              <a:t>NEXT SLIDE</a:t>
            </a:r>
            <a:endParaRPr lang="en-GB" dirty="0"/>
          </a:p>
        </p:txBody>
      </p:sp>
    </p:spTree>
    <p:extLst>
      <p:ext uri="{BB962C8B-B14F-4D97-AF65-F5344CB8AC3E}">
        <p14:creationId xmlns:p14="http://schemas.microsoft.com/office/powerpoint/2010/main" val="356693809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p:cNvSpPr>
            <a:spLocks noGrp="1" noRot="1" noChangeAspect="1" noChangeArrowheads="1" noTextEdit="1"/>
          </p:cNvSpPr>
          <p:nvPr>
            <p:ph type="sldImg"/>
          </p:nvPr>
        </p:nvSpPr>
        <p:spPr>
          <a:ln/>
        </p:spPr>
      </p:sp>
      <p:sp>
        <p:nvSpPr>
          <p:cNvPr id="33689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And here it is</a:t>
            </a:r>
          </a:p>
          <a:p>
            <a:endParaRPr lang="en-US" dirty="0" smtClean="0"/>
          </a:p>
          <a:p>
            <a:r>
              <a:rPr lang="en-US" dirty="0" smtClean="0"/>
              <a:t>A small, compact but fully functioning laboratory from which much has emerged.</a:t>
            </a:r>
          </a:p>
          <a:p>
            <a:endParaRPr lang="en-US" dirty="0" smtClean="0"/>
          </a:p>
          <a:p>
            <a:r>
              <a:rPr lang="en-US" dirty="0" smtClean="0"/>
              <a:t>Let</a:t>
            </a:r>
            <a:r>
              <a:rPr lang="en-US" baseline="0" dirty="0" smtClean="0"/>
              <a:t> me give you an example. </a:t>
            </a:r>
          </a:p>
          <a:p>
            <a:endParaRPr lang="en-US" baseline="0" dirty="0" smtClean="0"/>
          </a:p>
          <a:p>
            <a:r>
              <a:rPr lang="en-US" baseline="0" dirty="0" smtClean="0"/>
              <a:t>NEXT SLIDE.</a:t>
            </a:r>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a:p>
            <a:r>
              <a:rPr lang="en-GB" baseline="0" dirty="0" smtClean="0"/>
              <a:t>Being the eccentric I am I could not help wonder if the tomato ketchup scenario might explain how duodenal ulcers form, let me explain my way of thinking</a:t>
            </a:r>
          </a:p>
          <a:p>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Blood I was told is also a non-Newtonian fluid so needs to be kept moving</a:t>
            </a:r>
          </a:p>
          <a:p>
            <a:endParaRPr lang="en-GB" baseline="0" dirty="0" smtClean="0"/>
          </a:p>
          <a:p>
            <a:r>
              <a:rPr lang="en-GB" baseline="0" dirty="0" smtClean="0"/>
              <a:t>We know that in health there is a wonderful system of fibrinolysis which ensures that clots do not form </a:t>
            </a:r>
          </a:p>
          <a:p>
            <a:endParaRPr lang="en-GB" baseline="0" dirty="0" smtClean="0"/>
          </a:p>
          <a:p>
            <a:r>
              <a:rPr lang="en-GB" baseline="0" dirty="0" smtClean="0"/>
              <a:t>I could not help but wonder if fibrinolysis was in any way impaired in duodenal ulcer disease. This became the hypothesis for a series of studies.  </a:t>
            </a:r>
          </a:p>
          <a:p>
            <a:r>
              <a:rPr lang="en-GB" baseline="0" dirty="0" smtClean="0"/>
              <a:t>NEXT SLIDE</a:t>
            </a:r>
          </a:p>
          <a:p>
            <a:endParaRPr lang="en-GB" dirty="0"/>
          </a:p>
        </p:txBody>
      </p:sp>
    </p:spTree>
    <p:extLst>
      <p:ext uri="{BB962C8B-B14F-4D97-AF65-F5344CB8AC3E}">
        <p14:creationId xmlns:p14="http://schemas.microsoft.com/office/powerpoint/2010/main" val="42753349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p:cNvSpPr>
            <a:spLocks noGrp="1" noRot="1" noChangeAspect="1" noChangeArrowheads="1" noTextEdit="1"/>
          </p:cNvSpPr>
          <p:nvPr>
            <p:ph type="sldImg"/>
          </p:nvPr>
        </p:nvSpPr>
        <p:spPr>
          <a:xfrm>
            <a:off x="917575" y="742950"/>
            <a:ext cx="4964113" cy="3722688"/>
          </a:xfrm>
          <a:ln/>
        </p:spPr>
      </p:sp>
      <p:sp>
        <p:nvSpPr>
          <p:cNvPr id="343043"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dirty="0" smtClean="0"/>
              <a:t>By sheer good fortune Mark </a:t>
            </a:r>
            <a:r>
              <a:rPr lang="en-US" dirty="0" err="1" smtClean="0"/>
              <a:t>Wodzinski</a:t>
            </a:r>
            <a:r>
              <a:rPr lang="en-US" dirty="0" smtClean="0"/>
              <a:t>, a trainee in </a:t>
            </a:r>
            <a:r>
              <a:rPr lang="en-US" dirty="0" err="1" smtClean="0"/>
              <a:t>haematology</a:t>
            </a:r>
            <a:r>
              <a:rPr lang="en-US" dirty="0" smtClean="0"/>
              <a:t> spent a couple of years with</a:t>
            </a:r>
            <a:r>
              <a:rPr lang="en-US" baseline="0" dirty="0" smtClean="0"/>
              <a:t> us.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Sure enough, Mark confirmed that fibrinolysis is indeed reduced at the ulcer edges</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Two other people later joined us</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The first is </a:t>
            </a:r>
            <a:r>
              <a:rPr lang="en-US" baseline="0" dirty="0" err="1" smtClean="0"/>
              <a:t>Neena</a:t>
            </a:r>
            <a:r>
              <a:rPr lang="en-US" baseline="0" dirty="0" smtClean="0"/>
              <a:t> </a:t>
            </a:r>
            <a:r>
              <a:rPr lang="en-US" baseline="0" dirty="0" err="1" smtClean="0"/>
              <a:t>Khalia</a:t>
            </a:r>
            <a:r>
              <a:rPr lang="en-US" baseline="0" dirty="0" smtClean="0"/>
              <a:t> who you met earlier. </a:t>
            </a:r>
            <a:r>
              <a:rPr lang="en-US" baseline="0" dirty="0" err="1" smtClean="0"/>
              <a:t>Neena</a:t>
            </a:r>
            <a:r>
              <a:rPr lang="en-US" baseline="0" dirty="0" smtClean="0"/>
              <a:t> was a physiology student working with my Vellore classmate Sam Jacob. Sam was very impressed by </a:t>
            </a:r>
            <a:r>
              <a:rPr lang="en-US" baseline="0" dirty="0" err="1" smtClean="0"/>
              <a:t>Neena</a:t>
            </a:r>
            <a:r>
              <a:rPr lang="en-US" baseline="0" dirty="0" smtClean="0"/>
              <a:t> and so introduced us. </a:t>
            </a:r>
            <a:r>
              <a:rPr lang="en-US" baseline="0" dirty="0" err="1" smtClean="0"/>
              <a:t>Neena</a:t>
            </a:r>
            <a:r>
              <a:rPr lang="en-US" baseline="0" dirty="0" smtClean="0"/>
              <a:t> of course is now a world class microcirculation expert but I want to take you back to her formative days.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As </a:t>
            </a:r>
            <a:r>
              <a:rPr lang="en-US" baseline="0" dirty="0" err="1" smtClean="0"/>
              <a:t>Neena’s</a:t>
            </a:r>
            <a:r>
              <a:rPr lang="en-US" baseline="0" dirty="0" smtClean="0"/>
              <a:t> work expanded Darren Morton a microbiology scientist also joined the BRET team to further explore the role of Helicobacter pylori in the formation of peptic ulcer.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This was a rare conjunction of talent.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So let me tell you something about the early days.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US" baseline="0" dirty="0" smtClean="0"/>
              <a:t>NEXT SLIDE</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US" dirty="0" smtClean="0"/>
          </a:p>
          <a:p>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Rot="1" noChangeAspect="1" noChangeArrowheads="1" noTextEdit="1"/>
          </p:cNvSpPr>
          <p:nvPr>
            <p:ph type="sldImg"/>
          </p:nvPr>
        </p:nvSpPr>
        <p:spPr>
          <a:xfrm>
            <a:off x="917575" y="742950"/>
            <a:ext cx="4964113" cy="3722688"/>
          </a:xfrm>
          <a:ln/>
        </p:spPr>
      </p:sp>
      <p:sp>
        <p:nvSpPr>
          <p:cNvPr id="344067"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This is the work </a:t>
            </a:r>
            <a:r>
              <a:rPr lang="en-US" dirty="0" err="1" smtClean="0"/>
              <a:t>Neena</a:t>
            </a:r>
            <a:r>
              <a:rPr lang="en-US" dirty="0" smtClean="0"/>
              <a:t> carried</a:t>
            </a:r>
            <a:r>
              <a:rPr lang="en-US" baseline="0" dirty="0" smtClean="0"/>
              <a:t> out in her early days.</a:t>
            </a:r>
          </a:p>
          <a:p>
            <a:endParaRPr lang="en-US" baseline="0" dirty="0" smtClean="0"/>
          </a:p>
          <a:p>
            <a:pPr marL="228600" indent="-228600">
              <a:buAutoNum type="arabicPeriod"/>
            </a:pPr>
            <a:r>
              <a:rPr lang="en-US" baseline="0" dirty="0" smtClean="0"/>
              <a:t>Starting with the 1</a:t>
            </a:r>
            <a:r>
              <a:rPr lang="en-US" baseline="30000" dirty="0" smtClean="0"/>
              <a:t>st</a:t>
            </a:r>
            <a:r>
              <a:rPr lang="en-US" baseline="0" dirty="0" smtClean="0"/>
              <a:t> column on the left. At the top you can see the equipment </a:t>
            </a:r>
            <a:r>
              <a:rPr lang="en-US" baseline="0" dirty="0" err="1" smtClean="0"/>
              <a:t>Neena</a:t>
            </a:r>
            <a:r>
              <a:rPr lang="en-US" baseline="0" dirty="0" smtClean="0"/>
              <a:t> used to study microcirculation. The rat is 1</a:t>
            </a:r>
            <a:r>
              <a:rPr lang="en-US" baseline="30000" dirty="0" smtClean="0"/>
              <a:t>st</a:t>
            </a:r>
            <a:r>
              <a:rPr lang="en-US" baseline="0" dirty="0" smtClean="0"/>
              <a:t> </a:t>
            </a:r>
            <a:r>
              <a:rPr lang="en-US" baseline="0" dirty="0" err="1" smtClean="0"/>
              <a:t>anaesthetised</a:t>
            </a:r>
            <a:r>
              <a:rPr lang="en-US" baseline="0" dirty="0" smtClean="0"/>
              <a:t> and its stomach then brought out of its abdomen which allows one to look at the microcirculation within. </a:t>
            </a:r>
          </a:p>
          <a:p>
            <a:pPr marL="228600" indent="-228600">
              <a:buAutoNum type="arabicPeriod"/>
            </a:pPr>
            <a:r>
              <a:rPr lang="en-US" baseline="0" dirty="0" smtClean="0"/>
              <a:t>You can see the normal stomach at the bottom of this 1</a:t>
            </a:r>
            <a:r>
              <a:rPr lang="en-US" baseline="30000" dirty="0" smtClean="0"/>
              <a:t>st</a:t>
            </a:r>
            <a:r>
              <a:rPr lang="en-US" baseline="0" dirty="0" smtClean="0"/>
              <a:t> column. Importantly, there is no leakage. </a:t>
            </a:r>
          </a:p>
          <a:p>
            <a:pPr marL="228600" indent="-228600">
              <a:buAutoNum type="arabicPeriod"/>
            </a:pPr>
            <a:r>
              <a:rPr lang="en-US" baseline="0" dirty="0" smtClean="0"/>
              <a:t>BUT if you then soak the stomach in alcohol you can observe stunning changes as the 2</a:t>
            </a:r>
            <a:r>
              <a:rPr lang="en-US" baseline="30000" dirty="0" smtClean="0"/>
              <a:t>nd</a:t>
            </a:r>
            <a:r>
              <a:rPr lang="en-US" baseline="0" dirty="0" smtClean="0"/>
              <a:t> column shows. </a:t>
            </a:r>
          </a:p>
          <a:p>
            <a:pPr marL="228600" indent="-228600">
              <a:buAutoNum type="arabicPeriod"/>
            </a:pPr>
            <a:r>
              <a:rPr lang="en-US" baseline="0" dirty="0" smtClean="0"/>
              <a:t>It begins with leakage</a:t>
            </a:r>
          </a:p>
          <a:p>
            <a:pPr marL="228600" indent="-228600">
              <a:buAutoNum type="arabicPeriod"/>
            </a:pPr>
            <a:r>
              <a:rPr lang="en-US" baseline="0" dirty="0" smtClean="0"/>
              <a:t>Ends with congestion and </a:t>
            </a:r>
            <a:r>
              <a:rPr lang="en-US" baseline="0" dirty="0" err="1" smtClean="0"/>
              <a:t>statis</a:t>
            </a:r>
            <a:endParaRPr lang="en-US" baseline="0" dirty="0" smtClean="0"/>
          </a:p>
          <a:p>
            <a:pPr marL="228600" indent="-228600">
              <a:buAutoNum type="arabicPeriod"/>
            </a:pPr>
            <a:r>
              <a:rPr lang="en-US" baseline="0" dirty="0" smtClean="0"/>
              <a:t>BUT far from the whole mucosa being damaged as expected, crucially, there are just a few tiny areas of focal necrosis</a:t>
            </a:r>
          </a:p>
          <a:p>
            <a:pPr marL="0" indent="0">
              <a:buNone/>
            </a:pPr>
            <a:r>
              <a:rPr lang="en-US" baseline="0" dirty="0" smtClean="0"/>
              <a:t>This is the equivalent of using a blow torch on the wall but instead of the whole area being damaged, it is restricted to just a few tiny areas. Clearly, there must be some way whereby the effects of such damage is somehow diffused out thereby most of the mucosa remains protected. </a:t>
            </a:r>
          </a:p>
          <a:p>
            <a:pPr marL="0" indent="0">
              <a:buNone/>
            </a:pPr>
            <a:endParaRPr lang="en-US" baseline="0" dirty="0" smtClean="0"/>
          </a:p>
          <a:p>
            <a:pPr marL="0" indent="0">
              <a:buNone/>
            </a:pPr>
            <a:r>
              <a:rPr lang="en-US" baseline="0" dirty="0" smtClean="0"/>
              <a:t>One can also begin to understand that an area damaged like this by alcohol could be similarly damaged by stomach acid. In other words it is a form of peptic ulcer but a very crude one. We were beginning to understand how ulcers might form. </a:t>
            </a:r>
          </a:p>
          <a:p>
            <a:pPr marL="0" indent="0">
              <a:buNone/>
            </a:pPr>
            <a:endParaRPr lang="en-US" baseline="0" dirty="0" smtClean="0"/>
          </a:p>
          <a:p>
            <a:pPr marL="0" indent="0">
              <a:buNone/>
            </a:pPr>
            <a:r>
              <a:rPr lang="en-US" baseline="0" dirty="0" smtClean="0"/>
              <a:t>It is here that </a:t>
            </a:r>
            <a:r>
              <a:rPr lang="en-US" baseline="0" dirty="0" err="1" smtClean="0"/>
              <a:t>Neena’s</a:t>
            </a:r>
            <a:r>
              <a:rPr lang="en-US" baseline="0" dirty="0" smtClean="0"/>
              <a:t> genius came in. Looking now at the 4 Figures on the right. Using </a:t>
            </a:r>
            <a:r>
              <a:rPr lang="en-US" baseline="0" dirty="0" err="1" smtClean="0"/>
              <a:t>labelled</a:t>
            </a:r>
            <a:r>
              <a:rPr lang="en-US" baseline="0" dirty="0" smtClean="0"/>
              <a:t> albumin she could now show that the microcirculation damage starts with leaking of albumin followed by platelet emboli and thrombi. The next step is that the leukocytes which should be flowing steadily through the circulation now get stuck within the vessels. </a:t>
            </a:r>
          </a:p>
          <a:p>
            <a:pPr marL="0" indent="0">
              <a:buNone/>
            </a:pPr>
            <a:r>
              <a:rPr lang="en-US" baseline="0" dirty="0" smtClean="0"/>
              <a:t>NEXT SLIDE</a:t>
            </a:r>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p:cNvSpPr>
            <a:spLocks noGrp="1" noRot="1" noChangeAspect="1" noChangeArrowheads="1" noTextEdit="1"/>
          </p:cNvSpPr>
          <p:nvPr>
            <p:ph type="sldImg"/>
          </p:nvPr>
        </p:nvSpPr>
        <p:spPr>
          <a:xfrm>
            <a:off x="917575" y="742950"/>
            <a:ext cx="4964113" cy="3722688"/>
          </a:xfrm>
          <a:ln/>
        </p:spPr>
      </p:sp>
      <p:sp>
        <p:nvSpPr>
          <p:cNvPr id="345091"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r>
              <a:rPr lang="en-US" sz="1200" kern="1200" dirty="0" err="1" smtClean="0">
                <a:solidFill>
                  <a:schemeClr val="tx1"/>
                </a:solidFill>
                <a:effectLst/>
                <a:latin typeface="Times" charset="0"/>
                <a:ea typeface="+mn-ea"/>
                <a:cs typeface="+mn-cs"/>
              </a:rPr>
              <a:t>Neena</a:t>
            </a:r>
            <a:r>
              <a:rPr lang="en-US" sz="1200" kern="1200" dirty="0" smtClean="0">
                <a:solidFill>
                  <a:schemeClr val="tx1"/>
                </a:solidFill>
                <a:effectLst/>
                <a:latin typeface="Times" charset="0"/>
                <a:ea typeface="+mn-ea"/>
                <a:cs typeface="+mn-cs"/>
              </a:rPr>
              <a:t> completed her own PhD and then as a post-Doctoral Fellow supervised Hannah Pearce in examining the effect of </a:t>
            </a:r>
            <a:r>
              <a:rPr lang="en-US" sz="1200" i="1" kern="1200" dirty="0" smtClean="0">
                <a:solidFill>
                  <a:schemeClr val="tx1"/>
                </a:solidFill>
                <a:effectLst/>
                <a:latin typeface="Times" charset="0"/>
                <a:ea typeface="+mn-ea"/>
                <a:cs typeface="+mn-cs"/>
              </a:rPr>
              <a:t>h. pylori</a:t>
            </a:r>
            <a:r>
              <a:rPr lang="en-US" sz="1200" kern="1200" dirty="0" smtClean="0">
                <a:solidFill>
                  <a:schemeClr val="tx1"/>
                </a:solidFill>
                <a:effectLst/>
                <a:latin typeface="Times" charset="0"/>
                <a:ea typeface="+mn-ea"/>
                <a:cs typeface="+mn-cs"/>
              </a:rPr>
              <a:t> on new blood vessel formation. Again, some remarkable findings emerged. </a:t>
            </a:r>
            <a:endParaRPr lang="en-GB" sz="1200" kern="1200" dirty="0" smtClean="0">
              <a:solidFill>
                <a:schemeClr val="tx1"/>
              </a:solidFill>
              <a:effectLst/>
              <a:latin typeface="Times" charset="0"/>
              <a:ea typeface="+mn-ea"/>
              <a:cs typeface="+mn-cs"/>
            </a:endParaRPr>
          </a:p>
          <a:p>
            <a:pPr eaLnBrk="0" fontAlgn="base" hangingPunct="0"/>
            <a:r>
              <a:rPr lang="en-US" sz="1200" kern="1200" dirty="0" smtClean="0">
                <a:solidFill>
                  <a:schemeClr val="tx1"/>
                </a:solidFill>
                <a:effectLst/>
                <a:latin typeface="Times" charset="0"/>
                <a:ea typeface="+mn-ea"/>
                <a:cs typeface="+mn-cs"/>
              </a:rPr>
              <a:t> </a:t>
            </a:r>
            <a:endParaRPr lang="en-GB" sz="1200" kern="1200" dirty="0" smtClean="0">
              <a:solidFill>
                <a:schemeClr val="tx1"/>
              </a:solidFill>
              <a:effectLst/>
              <a:latin typeface="Times" charset="0"/>
              <a:ea typeface="+mn-ea"/>
              <a:cs typeface="+mn-cs"/>
            </a:endParaRPr>
          </a:p>
          <a:p>
            <a:pPr eaLnBrk="0" fontAlgn="base" hangingPunct="0"/>
            <a:r>
              <a:rPr lang="en-US" sz="1200" kern="1200" dirty="0" smtClean="0">
                <a:solidFill>
                  <a:schemeClr val="tx1"/>
                </a:solidFill>
                <a:effectLst/>
                <a:latin typeface="Times" charset="0"/>
                <a:ea typeface="+mn-ea"/>
                <a:cs typeface="+mn-cs"/>
              </a:rPr>
              <a:t>In the absence of helicobacter new vessels develop as solid buds which then get hollowed out to form new vessels as shown in the model of angiogenesis on top right the slide. </a:t>
            </a:r>
            <a:endParaRPr lang="en-GB" sz="1200" kern="1200" dirty="0" smtClean="0">
              <a:solidFill>
                <a:schemeClr val="tx1"/>
              </a:solidFill>
              <a:effectLst/>
              <a:latin typeface="Times" charset="0"/>
              <a:ea typeface="+mn-ea"/>
              <a:cs typeface="+mn-cs"/>
            </a:endParaRPr>
          </a:p>
          <a:p>
            <a:pPr eaLnBrk="0" fontAlgn="base" hangingPunct="0"/>
            <a:r>
              <a:rPr lang="en-GB" sz="1200" kern="1200" dirty="0" smtClean="0">
                <a:solidFill>
                  <a:schemeClr val="tx1"/>
                </a:solidFill>
                <a:effectLst/>
                <a:latin typeface="Times" charset="0"/>
                <a:ea typeface="+mn-ea"/>
                <a:cs typeface="+mn-cs"/>
              </a:rPr>
              <a:t> </a:t>
            </a:r>
          </a:p>
          <a:p>
            <a:pPr eaLnBrk="0" fontAlgn="base" hangingPunct="0"/>
            <a:r>
              <a:rPr lang="en-US" sz="1200" kern="1200" dirty="0" smtClean="0">
                <a:solidFill>
                  <a:schemeClr val="tx1"/>
                </a:solidFill>
                <a:effectLst/>
                <a:latin typeface="Times" charset="0"/>
                <a:ea typeface="+mn-ea"/>
                <a:cs typeface="+mn-cs"/>
              </a:rPr>
              <a:t>Using extracts of helicobacter cultured by Darren, Hannah examined its effects on the microcirculation. </a:t>
            </a:r>
            <a:endParaRPr lang="en-GB" sz="1200" kern="1200" dirty="0" smtClean="0">
              <a:solidFill>
                <a:schemeClr val="tx1"/>
              </a:solidFill>
              <a:effectLst/>
              <a:latin typeface="Times" charset="0"/>
              <a:ea typeface="+mn-ea"/>
              <a:cs typeface="+mn-cs"/>
            </a:endParaRPr>
          </a:p>
          <a:p>
            <a:pPr eaLnBrk="0" fontAlgn="base" hangingPunct="0"/>
            <a:r>
              <a:rPr lang="en-US" sz="1200" kern="1200" dirty="0" smtClean="0">
                <a:solidFill>
                  <a:schemeClr val="tx1"/>
                </a:solidFill>
                <a:effectLst/>
                <a:latin typeface="Times" charset="0"/>
                <a:ea typeface="+mn-ea"/>
                <a:cs typeface="+mn-cs"/>
              </a:rPr>
              <a:t>The striking feature was it that it blocked the cell cycle thereby preventing new buds from forming. This block occurs at the very first stage of the cell cycle, the G zero, in other words new vessels do not develop. </a:t>
            </a:r>
            <a:endParaRPr lang="en-GB" sz="1200" kern="1200" dirty="0" smtClean="0">
              <a:solidFill>
                <a:schemeClr val="tx1"/>
              </a:solidFill>
              <a:effectLst/>
              <a:latin typeface="Times" charset="0"/>
              <a:ea typeface="+mn-ea"/>
              <a:cs typeface="+mn-cs"/>
            </a:endParaRPr>
          </a:p>
          <a:p>
            <a:pPr eaLnBrk="0" fontAlgn="base" hangingPunct="0"/>
            <a:r>
              <a:rPr lang="en-US" sz="1200" kern="1200" dirty="0" smtClean="0">
                <a:solidFill>
                  <a:schemeClr val="tx1"/>
                </a:solidFill>
                <a:effectLst/>
                <a:latin typeface="Times" charset="0"/>
                <a:ea typeface="+mn-ea"/>
                <a:cs typeface="+mn-cs"/>
              </a:rPr>
              <a:t> </a:t>
            </a:r>
            <a:endParaRPr lang="en-GB" sz="1200" kern="1200" dirty="0" smtClean="0">
              <a:solidFill>
                <a:schemeClr val="tx1"/>
              </a:solidFill>
              <a:effectLst/>
              <a:latin typeface="Times" charset="0"/>
              <a:ea typeface="+mn-ea"/>
              <a:cs typeface="+mn-cs"/>
            </a:endParaRPr>
          </a:p>
          <a:p>
            <a:pPr eaLnBrk="0" fontAlgn="base" hangingPunct="0"/>
            <a:r>
              <a:rPr lang="en-US" sz="1200" kern="1200" dirty="0" smtClean="0">
                <a:solidFill>
                  <a:schemeClr val="tx1"/>
                </a:solidFill>
                <a:effectLst/>
                <a:latin typeface="Times" charset="0"/>
                <a:ea typeface="+mn-ea"/>
                <a:cs typeface="+mn-cs"/>
              </a:rPr>
              <a:t>We were aware there is an extensive network of blood vessels and collaterals throughout the stomach and duodenum which protect the mucosa so would expect the adverse effects of </a:t>
            </a:r>
            <a:r>
              <a:rPr lang="en-US" sz="1200" i="1" kern="1200" dirty="0" err="1" smtClean="0">
                <a:solidFill>
                  <a:schemeClr val="tx1"/>
                </a:solidFill>
                <a:effectLst/>
                <a:latin typeface="Times" charset="0"/>
                <a:ea typeface="+mn-ea"/>
                <a:cs typeface="+mn-cs"/>
              </a:rPr>
              <a:t>hp</a:t>
            </a:r>
            <a:r>
              <a:rPr lang="en-US" sz="1200" kern="1200" dirty="0" smtClean="0">
                <a:solidFill>
                  <a:schemeClr val="tx1"/>
                </a:solidFill>
                <a:effectLst/>
                <a:latin typeface="Times" charset="0"/>
                <a:ea typeface="+mn-ea"/>
                <a:cs typeface="+mn-cs"/>
              </a:rPr>
              <a:t> on angiogenesis would be widespread.  </a:t>
            </a:r>
          </a:p>
          <a:p>
            <a:pPr eaLnBrk="0" fontAlgn="base" hangingPunct="0"/>
            <a:endParaRPr lang="en-GB" sz="1200" kern="1200" dirty="0" smtClean="0">
              <a:solidFill>
                <a:schemeClr val="tx1"/>
              </a:solidFill>
              <a:effectLst/>
              <a:latin typeface="Times" charset="0"/>
              <a:ea typeface="+mn-ea"/>
              <a:cs typeface="+mn-cs"/>
            </a:endParaRPr>
          </a:p>
          <a:p>
            <a:pPr eaLnBrk="0" fontAlgn="base" hangingPunct="0"/>
            <a:r>
              <a:rPr lang="en-US" sz="1200" kern="1200" dirty="0" smtClean="0">
                <a:solidFill>
                  <a:schemeClr val="tx1"/>
                </a:solidFill>
                <a:effectLst/>
                <a:latin typeface="Times" charset="0"/>
                <a:ea typeface="+mn-ea"/>
                <a:cs typeface="+mn-cs"/>
              </a:rPr>
              <a:t>In fact, most peptic ulcers are limited to the lesser curve of the stomach or 1</a:t>
            </a:r>
            <a:r>
              <a:rPr lang="en-US" sz="1200" kern="1200" baseline="30000" dirty="0" smtClean="0">
                <a:solidFill>
                  <a:schemeClr val="tx1"/>
                </a:solidFill>
                <a:effectLst/>
                <a:latin typeface="Times" charset="0"/>
                <a:ea typeface="+mn-ea"/>
                <a:cs typeface="+mn-cs"/>
              </a:rPr>
              <a:t>st</a:t>
            </a:r>
            <a:r>
              <a:rPr lang="en-US" sz="1200" kern="1200" dirty="0" smtClean="0">
                <a:solidFill>
                  <a:schemeClr val="tx1"/>
                </a:solidFill>
                <a:effectLst/>
                <a:latin typeface="Times" charset="0"/>
                <a:ea typeface="+mn-ea"/>
                <a:cs typeface="+mn-cs"/>
              </a:rPr>
              <a:t> part of duodenum and we could not understand the reason for this. The answer came quite by chance</a:t>
            </a:r>
            <a:endParaRPr lang="en-GB" sz="1200" kern="1200" dirty="0" smtClean="0">
              <a:solidFill>
                <a:schemeClr val="tx1"/>
              </a:solidFill>
              <a:effectLst/>
              <a:latin typeface="Times" charset="0"/>
              <a:ea typeface="+mn-ea"/>
              <a:cs typeface="+mn-cs"/>
            </a:endParaRPr>
          </a:p>
          <a:p>
            <a:r>
              <a:rPr lang="en-US" dirty="0" smtClean="0"/>
              <a:t>NEXT SLIDE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p:cNvSpPr>
            <a:spLocks noGrp="1" noRot="1" noChangeAspect="1" noChangeArrowheads="1" noTextEdit="1"/>
          </p:cNvSpPr>
          <p:nvPr>
            <p:ph type="sldImg"/>
          </p:nvPr>
        </p:nvSpPr>
        <p:spPr>
          <a:xfrm>
            <a:off x="917575" y="744538"/>
            <a:ext cx="4964113" cy="3722687"/>
          </a:xfrm>
          <a:ln/>
        </p:spPr>
      </p:sp>
      <p:sp>
        <p:nvSpPr>
          <p:cNvPr id="346115" name="Rectangle 3"/>
          <p:cNvSpPr>
            <a:spLocks noGrp="1" noChangeArrowheads="1"/>
          </p:cNvSpPr>
          <p:nvPr>
            <p:ph type="body" idx="1"/>
          </p:nvPr>
        </p:nvSpPr>
        <p:spPr>
          <a:xfrm>
            <a:off x="679768" y="4715907"/>
            <a:ext cx="5438140"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smtClean="0"/>
              <a:t>At this stage whilst I was the Secretary of our regional gastroenterology society I had a call form an anatomist and microcirculation expert who wanted to present some of his work at one of our meetings. </a:t>
            </a:r>
          </a:p>
          <a:p>
            <a:endParaRPr lang="en-US" baseline="0" dirty="0" smtClean="0"/>
          </a:p>
          <a:p>
            <a:r>
              <a:rPr lang="en-US" baseline="0" dirty="0" smtClean="0"/>
              <a:t>We got chatting. I told him of my lack of understanding in this area whereupon he drew attention to his own work which clearly demonstrated that the ulcer bearing area is the only part of the UGI tract where there are no collaterals, only end vessels. In other words, if end vessels got blocked, that zone of mucosa cannot be rescued by collaterals.   This now provided a compelling answer to the mystery why H pylori peptic ulcers are restricted to a small area.  </a:t>
            </a:r>
          </a:p>
          <a:p>
            <a:endParaRPr lang="en-US" baseline="0" dirty="0" smtClean="0"/>
          </a:p>
          <a:p>
            <a:r>
              <a:rPr lang="en-US" baseline="0" dirty="0" smtClean="0"/>
              <a:t>We also know from other evidence that in the presence of </a:t>
            </a:r>
            <a:r>
              <a:rPr lang="en-US" baseline="0" dirty="0" err="1" smtClean="0"/>
              <a:t>hp</a:t>
            </a:r>
            <a:r>
              <a:rPr lang="en-US" baseline="0" dirty="0" smtClean="0"/>
              <a:t> infection acid secretion is actually increased</a:t>
            </a:r>
          </a:p>
          <a:p>
            <a:r>
              <a:rPr lang="en-US" baseline="0" dirty="0" smtClean="0"/>
              <a:t>NEXT SLIDE</a:t>
            </a:r>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p:cNvSpPr>
            <a:spLocks noGrp="1" noRot="1" noChangeAspect="1" noChangeArrowheads="1" noTextEdit="1"/>
          </p:cNvSpPr>
          <p:nvPr>
            <p:ph type="sldImg"/>
          </p:nvPr>
        </p:nvSpPr>
        <p:spPr>
          <a:ln/>
        </p:spPr>
      </p:sp>
      <p:sp>
        <p:nvSpPr>
          <p:cNvPr id="36352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This</a:t>
            </a:r>
            <a:r>
              <a:rPr lang="en-US" baseline="0" dirty="0" smtClean="0"/>
              <a:t> graph shows the correlation between the two breath tests carried out on the same patients. On the vertical axis you can see the results of the 13C UBT, which is the European standard test. On the horizontal axis you can see our mini-dose 14C UBT. In many centres the gold standard for the presence of H.pylori has been histology. We on the other hand had excellent microbiology and yes we do use histology but we prefer to use microbiology because the results are more reliable. Therefore, on head to head testing you can see that our simple test was just as reliable as the gold standard in distinguishing those who had negative </a:t>
            </a:r>
            <a:r>
              <a:rPr lang="en-US" baseline="0" dirty="0" err="1" smtClean="0"/>
              <a:t>Hp</a:t>
            </a:r>
            <a:r>
              <a:rPr lang="en-US" baseline="0" dirty="0" smtClean="0"/>
              <a:t> cultures </a:t>
            </a:r>
            <a:r>
              <a:rPr lang="en-US" baseline="0" dirty="0" err="1" smtClean="0"/>
              <a:t>vs</a:t>
            </a:r>
            <a:r>
              <a:rPr lang="en-US" baseline="0" dirty="0" smtClean="0"/>
              <a:t> those who had positive cultures.</a:t>
            </a:r>
          </a:p>
          <a:p>
            <a:endParaRPr lang="en-US" baseline="0" dirty="0" smtClean="0"/>
          </a:p>
          <a:p>
            <a:r>
              <a:rPr lang="en-US" baseline="0" dirty="0" smtClean="0"/>
              <a:t>This way of making the most of what is available was a characteristic of our unit.</a:t>
            </a:r>
          </a:p>
          <a:p>
            <a:r>
              <a:rPr lang="en-US" baseline="0" dirty="0" smtClean="0"/>
              <a:t>NEXT SLIDE</a:t>
            </a:r>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p:cNvSpPr>
            <a:spLocks noGrp="1" noRot="1" noChangeAspect="1" noChangeArrowheads="1" noTextEdit="1"/>
          </p:cNvSpPr>
          <p:nvPr>
            <p:ph type="sldImg"/>
          </p:nvPr>
        </p:nvSpPr>
        <p:spPr>
          <a:xfrm>
            <a:off x="917575" y="744538"/>
            <a:ext cx="4962525" cy="3722687"/>
          </a:xfrm>
          <a:ln/>
        </p:spPr>
      </p:sp>
      <p:sp>
        <p:nvSpPr>
          <p:cNvPr id="367619"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spcBef>
                <a:spcPct val="0"/>
              </a:spcBef>
              <a:buFont typeface="Arial" pitchFamily="34" charset="0"/>
              <a:buNone/>
            </a:pPr>
            <a:r>
              <a:rPr lang="en-GB" sz="1200" b="0" i="0" u="none" kern="1200" dirty="0" smtClean="0">
                <a:solidFill>
                  <a:schemeClr val="bg2"/>
                </a:solidFill>
                <a:effectLst/>
                <a:latin typeface="Times" charset="0"/>
                <a:ea typeface="+mn-ea"/>
                <a:cs typeface="+mn-cs"/>
              </a:rPr>
              <a:t>The underlying</a:t>
            </a:r>
            <a:r>
              <a:rPr lang="en-GB" sz="1200" b="0" i="0" u="none" kern="1200" baseline="0" dirty="0" smtClean="0">
                <a:solidFill>
                  <a:schemeClr val="bg2"/>
                </a:solidFill>
                <a:effectLst/>
                <a:latin typeface="Times" charset="0"/>
                <a:ea typeface="+mn-ea"/>
                <a:cs typeface="+mn-cs"/>
              </a:rPr>
              <a:t> </a:t>
            </a:r>
            <a:r>
              <a:rPr lang="en-GB" sz="1200" b="0" i="0" u="none" kern="1200" dirty="0" smtClean="0">
                <a:solidFill>
                  <a:schemeClr val="bg2"/>
                </a:solidFill>
                <a:effectLst/>
                <a:latin typeface="Times" charset="0"/>
                <a:ea typeface="+mn-ea"/>
                <a:cs typeface="+mn-cs"/>
              </a:rPr>
              <a:t>principle is illustrated here.</a:t>
            </a:r>
          </a:p>
          <a:p>
            <a:pPr marL="0" indent="0">
              <a:spcBef>
                <a:spcPct val="0"/>
              </a:spcBef>
              <a:buFont typeface="Arial" pitchFamily="34" charset="0"/>
              <a:buNone/>
            </a:pPr>
            <a:endParaRPr lang="en-GB" sz="1600" dirty="0" smtClean="0"/>
          </a:p>
          <a:p>
            <a:pPr marL="285750" indent="-285750">
              <a:spcBef>
                <a:spcPct val="0"/>
              </a:spcBef>
              <a:buFont typeface="Arial" pitchFamily="34" charset="0"/>
              <a:buChar char="•"/>
            </a:pPr>
            <a:r>
              <a:rPr lang="en-GB" sz="1600" dirty="0" smtClean="0"/>
              <a:t>Bile acids are </a:t>
            </a:r>
            <a:r>
              <a:rPr lang="en-GB" sz="1400" b="0" i="0" u="none" kern="1200" dirty="0" smtClean="0">
                <a:solidFill>
                  <a:schemeClr val="bg2"/>
                </a:solidFill>
                <a:effectLst/>
                <a:latin typeface="Times" charset="0"/>
                <a:ea typeface="+mn-ea"/>
                <a:cs typeface="+mn-cs"/>
              </a:rPr>
              <a:t>produced in the liver</a:t>
            </a:r>
            <a:r>
              <a:rPr lang="en-GB" sz="1400" b="0" i="0" u="none" kern="1200" baseline="0" dirty="0" smtClean="0">
                <a:solidFill>
                  <a:schemeClr val="bg2"/>
                </a:solidFill>
                <a:effectLst/>
                <a:latin typeface="Times" charset="0"/>
                <a:ea typeface="+mn-ea"/>
                <a:cs typeface="+mn-cs"/>
              </a:rPr>
              <a:t> and </a:t>
            </a:r>
            <a:r>
              <a:rPr lang="en-GB" sz="1400" b="0" i="0" u="none" kern="1200" dirty="0" smtClean="0">
                <a:solidFill>
                  <a:schemeClr val="bg2"/>
                </a:solidFill>
                <a:effectLst/>
                <a:latin typeface="Times" charset="0"/>
                <a:ea typeface="+mn-ea"/>
                <a:cs typeface="+mn-cs"/>
              </a:rPr>
              <a:t>concentrated in the gall</a:t>
            </a:r>
            <a:r>
              <a:rPr lang="en-GB" sz="1400" b="0" i="0" u="none" kern="1200" baseline="0" dirty="0" smtClean="0">
                <a:solidFill>
                  <a:schemeClr val="bg2"/>
                </a:solidFill>
                <a:effectLst/>
                <a:latin typeface="Times" charset="0"/>
                <a:ea typeface="+mn-ea"/>
                <a:cs typeface="+mn-cs"/>
              </a:rPr>
              <a:t> bladder, which then ejects its contents into the duodenum just as food starts to arrive. </a:t>
            </a:r>
            <a:r>
              <a:rPr lang="en-GB" sz="1400" b="0" i="0" u="none" kern="1200" dirty="0" smtClean="0">
                <a:solidFill>
                  <a:schemeClr val="bg2"/>
                </a:solidFill>
                <a:effectLst/>
                <a:latin typeface="Times" charset="0"/>
                <a:ea typeface="+mn-ea"/>
                <a:cs typeface="+mn-cs"/>
              </a:rPr>
              <a:t>Almost 97% of the bile acids </a:t>
            </a:r>
            <a:r>
              <a:rPr lang="en-GB" sz="1400" b="0" i="0" u="none" kern="1200" baseline="0" dirty="0" smtClean="0">
                <a:solidFill>
                  <a:schemeClr val="bg2"/>
                </a:solidFill>
                <a:effectLst/>
                <a:latin typeface="Times" charset="0"/>
                <a:ea typeface="+mn-ea"/>
                <a:cs typeface="+mn-cs"/>
              </a:rPr>
              <a:t>are then reabsorbed in the terminal ileum and recycled, and only a small amount, some 3%, is passed into the colon where it reduces </a:t>
            </a:r>
            <a:r>
              <a:rPr lang="en-GB" sz="1400" b="0" i="0" u="none" kern="1200" dirty="0" smtClean="0">
                <a:solidFill>
                  <a:schemeClr val="bg2"/>
                </a:solidFill>
                <a:effectLst/>
                <a:latin typeface="Times" charset="0"/>
                <a:ea typeface="+mn-ea"/>
                <a:cs typeface="+mn-cs"/>
              </a:rPr>
              <a:t>water reabsorption</a:t>
            </a:r>
            <a:r>
              <a:rPr lang="en-GB" sz="1400" b="0" i="0" u="none" kern="1200" baseline="0" dirty="0" smtClean="0">
                <a:solidFill>
                  <a:schemeClr val="bg2"/>
                </a:solidFill>
                <a:effectLst/>
                <a:latin typeface="Times" charset="0"/>
                <a:ea typeface="+mn-ea"/>
                <a:cs typeface="+mn-cs"/>
              </a:rPr>
              <a:t> thereby keeping the stools soft.</a:t>
            </a:r>
            <a:endParaRPr lang="en-GB" sz="1400" b="0" i="0" u="none" kern="1200" dirty="0" smtClean="0">
              <a:solidFill>
                <a:schemeClr val="bg2"/>
              </a:solidFill>
              <a:effectLst/>
              <a:latin typeface="Times" charset="0"/>
              <a:ea typeface="+mn-ea"/>
              <a:cs typeface="+mn-cs"/>
            </a:endParaRPr>
          </a:p>
          <a:p>
            <a:pPr marL="0" indent="0">
              <a:spcBef>
                <a:spcPct val="0"/>
              </a:spcBef>
              <a:buFont typeface="Arial" pitchFamily="34" charset="0"/>
              <a:buNone/>
            </a:pPr>
            <a:r>
              <a:rPr lang="en-GB" sz="1400" b="0" i="0" u="none" kern="1200" dirty="0" smtClean="0">
                <a:solidFill>
                  <a:schemeClr val="bg2"/>
                </a:solidFill>
                <a:effectLst/>
                <a:latin typeface="Times" charset="0"/>
                <a:ea typeface="+mn-ea"/>
                <a:cs typeface="+mn-cs"/>
              </a:rPr>
              <a:t> </a:t>
            </a:r>
          </a:p>
          <a:p>
            <a:pPr marL="285750" indent="-285750">
              <a:spcBef>
                <a:spcPct val="0"/>
              </a:spcBef>
              <a:buFont typeface="Arial" pitchFamily="34" charset="0"/>
              <a:buChar char="•"/>
            </a:pPr>
            <a:r>
              <a:rPr lang="en-GB" sz="1400" b="0" i="0" u="none" kern="1200" dirty="0" smtClean="0">
                <a:solidFill>
                  <a:schemeClr val="bg2"/>
                </a:solidFill>
                <a:effectLst/>
                <a:latin typeface="Times" charset="0"/>
                <a:ea typeface="+mn-ea"/>
                <a:cs typeface="+mn-cs"/>
              </a:rPr>
              <a:t>So how do we measure the absorption rate?</a:t>
            </a:r>
          </a:p>
          <a:p>
            <a:pPr marL="285750" indent="-285750">
              <a:spcBef>
                <a:spcPct val="0"/>
              </a:spcBef>
              <a:buFont typeface="Arial" pitchFamily="34" charset="0"/>
              <a:buChar char="•"/>
            </a:pPr>
            <a:endParaRPr lang="en-GB" sz="1400" b="0" i="0" u="none" kern="1200" dirty="0" smtClean="0">
              <a:solidFill>
                <a:schemeClr val="bg2"/>
              </a:solidFill>
              <a:effectLst/>
              <a:latin typeface="Times" charset="0"/>
              <a:ea typeface="+mn-ea"/>
              <a:cs typeface="+mn-cs"/>
            </a:endParaRPr>
          </a:p>
          <a:p>
            <a:pPr marL="285750" indent="-285750">
              <a:spcBef>
                <a:spcPct val="0"/>
              </a:spcBef>
              <a:buFont typeface="Arial" pitchFamily="34" charset="0"/>
              <a:buChar char="•"/>
            </a:pPr>
            <a:r>
              <a:rPr lang="en-GB" sz="1400" b="0" i="0" u="none" kern="1200" dirty="0" smtClean="0">
                <a:solidFill>
                  <a:schemeClr val="bg2"/>
                </a:solidFill>
                <a:effectLst/>
                <a:latin typeface="Times" charset="0"/>
                <a:ea typeface="+mn-ea"/>
                <a:cs typeface="+mn-cs"/>
              </a:rPr>
              <a:t>NEXT SLIDE</a:t>
            </a:r>
          </a:p>
          <a:p>
            <a:pPr marL="285750" indent="-285750">
              <a:spcBef>
                <a:spcPct val="0"/>
              </a:spcBef>
              <a:buFont typeface="Arial" pitchFamily="34" charset="0"/>
              <a:buChar char="•"/>
            </a:pPr>
            <a:endParaRPr lang="en-GB" sz="1400" dirty="0" smtClean="0"/>
          </a:p>
          <a:p>
            <a:pPr marL="285750" indent="-285750">
              <a:spcBef>
                <a:spcPct val="0"/>
              </a:spcBef>
              <a:buFont typeface="Arial" pitchFamily="34" charset="0"/>
              <a:buChar char="•"/>
            </a:pPr>
            <a:endParaRPr lang="en-GB" sz="1400"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p:cNvSpPr>
            <a:spLocks noGrp="1" noRot="1" noChangeAspect="1" noChangeArrowheads="1" noTextEdit="1"/>
          </p:cNvSpPr>
          <p:nvPr>
            <p:ph type="sldImg"/>
          </p:nvPr>
        </p:nvSpPr>
        <p:spPr>
          <a:ln/>
        </p:spPr>
      </p:sp>
      <p:sp>
        <p:nvSpPr>
          <p:cNvPr id="36864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spcBef>
                <a:spcPct val="20000"/>
              </a:spcBef>
              <a:buFont typeface="Arial" pitchFamily="34" charset="0"/>
              <a:buNone/>
            </a:pPr>
            <a:r>
              <a:rPr lang="en-US" sz="1400" u="none" dirty="0" smtClean="0"/>
              <a:t>SeHCAT</a:t>
            </a:r>
            <a:r>
              <a:rPr lang="en-US" sz="1400" u="none" baseline="0" dirty="0" smtClean="0"/>
              <a:t> is a synthetic bile acid labelled with selenium. It is n</a:t>
            </a:r>
            <a:r>
              <a:rPr lang="en-US" sz="1200" dirty="0" smtClean="0"/>
              <a:t>ot </a:t>
            </a:r>
            <a:r>
              <a:rPr lang="en-US" sz="1200" dirty="0" err="1" smtClean="0"/>
              <a:t>metabolised</a:t>
            </a:r>
            <a:r>
              <a:rPr lang="en-US" sz="1200" baseline="0" dirty="0" smtClean="0"/>
              <a:t> nor is it</a:t>
            </a:r>
            <a:r>
              <a:rPr lang="en-US" sz="1200" dirty="0" smtClean="0"/>
              <a:t> broken down by</a:t>
            </a:r>
            <a:r>
              <a:rPr lang="en-US" sz="1200" baseline="0" dirty="0" smtClean="0"/>
              <a:t> </a:t>
            </a:r>
            <a:r>
              <a:rPr lang="en-US" sz="1200" dirty="0" smtClean="0"/>
              <a:t>bacteria. But being a bile acid, it tracks the </a:t>
            </a:r>
            <a:r>
              <a:rPr lang="en-US" sz="1200" dirty="0" err="1" smtClean="0"/>
              <a:t>enterohepatic</a:t>
            </a:r>
            <a:r>
              <a:rPr lang="en-US" sz="1200" dirty="0" smtClean="0"/>
              <a:t> circulation.</a:t>
            </a:r>
            <a:endParaRPr lang="en-US" sz="1100" dirty="0" smtClean="0"/>
          </a:p>
          <a:p>
            <a:pPr marL="0" indent="0">
              <a:buFont typeface="Arial" pitchFamily="34" charset="0"/>
              <a:buNone/>
            </a:pPr>
            <a:endParaRPr lang="en-US" dirty="0" smtClean="0"/>
          </a:p>
          <a:p>
            <a:pPr marL="171450" indent="-171450">
              <a:buFont typeface="Arial" pitchFamily="34" charset="0"/>
              <a:buChar char="•"/>
            </a:pPr>
            <a:r>
              <a:rPr lang="en-GB" sz="1200" b="0" i="0" kern="1200" dirty="0" smtClean="0">
                <a:solidFill>
                  <a:schemeClr val="tx1"/>
                </a:solidFill>
                <a:effectLst/>
                <a:latin typeface="Times" charset="0"/>
                <a:ea typeface="+mn-ea"/>
                <a:cs typeface="+mn-cs"/>
              </a:rPr>
              <a:t>A capsule with </a:t>
            </a:r>
            <a:r>
              <a:rPr lang="en-GB" sz="1200" b="0" i="0" kern="1200" baseline="30000" dirty="0" smtClean="0">
                <a:solidFill>
                  <a:schemeClr val="tx1"/>
                </a:solidFill>
                <a:effectLst/>
                <a:latin typeface="Times" charset="0"/>
                <a:ea typeface="+mn-ea"/>
                <a:cs typeface="+mn-cs"/>
              </a:rPr>
              <a:t>75</a:t>
            </a:r>
            <a:r>
              <a:rPr lang="en-GB" sz="1200" b="0" i="0" kern="1200" dirty="0" smtClean="0">
                <a:solidFill>
                  <a:schemeClr val="tx1"/>
                </a:solidFill>
                <a:effectLst/>
                <a:latin typeface="Times" charset="0"/>
                <a:ea typeface="+mn-ea"/>
                <a:cs typeface="+mn-cs"/>
              </a:rPr>
              <a:t>SeHCAT is swallowed with water to ensure that it reaches the stomach  </a:t>
            </a:r>
          </a:p>
          <a:p>
            <a:pPr marL="171450" indent="-171450">
              <a:buFont typeface="Arial" pitchFamily="34" charset="0"/>
              <a:buChar char="•"/>
            </a:pPr>
            <a:r>
              <a:rPr lang="en-GB" sz="1200" b="0" i="0" kern="1200" dirty="0" smtClean="0">
                <a:solidFill>
                  <a:schemeClr val="tx1"/>
                </a:solidFill>
                <a:effectLst/>
                <a:latin typeface="Times" charset="0"/>
                <a:ea typeface="+mn-ea"/>
                <a:cs typeface="+mn-cs"/>
              </a:rPr>
              <a:t>The equipment is a standard gamma camera,</a:t>
            </a:r>
            <a:r>
              <a:rPr lang="en-GB" sz="1200" b="0" i="0" kern="1200" baseline="0" dirty="0" smtClean="0">
                <a:solidFill>
                  <a:schemeClr val="tx1"/>
                </a:solidFill>
                <a:effectLst/>
                <a:latin typeface="Times" charset="0"/>
                <a:ea typeface="+mn-ea"/>
                <a:cs typeface="+mn-cs"/>
              </a:rPr>
              <a:t> which I assure you will be available in many centres in India</a:t>
            </a:r>
            <a:endParaRPr lang="en-GB" sz="1200" b="0" i="0" kern="1200" dirty="0" smtClean="0">
              <a:solidFill>
                <a:schemeClr val="tx1"/>
              </a:solidFill>
              <a:effectLst/>
              <a:latin typeface="Times" charset="0"/>
              <a:ea typeface="+mn-ea"/>
              <a:cs typeface="+mn-cs"/>
            </a:endParaRPr>
          </a:p>
          <a:p>
            <a:pPr marL="171450" indent="-171450">
              <a:buFont typeface="Arial" pitchFamily="34" charset="0"/>
              <a:buChar char="•"/>
            </a:pPr>
            <a:r>
              <a:rPr lang="en-GB" sz="1200" b="0" i="0" kern="1200" dirty="0" smtClean="0">
                <a:solidFill>
                  <a:schemeClr val="tx1"/>
                </a:solidFill>
                <a:effectLst/>
                <a:latin typeface="Times" charset="0"/>
                <a:ea typeface="+mn-ea"/>
                <a:cs typeface="+mn-cs"/>
              </a:rPr>
              <a:t>Baseline readings are taken supine and prone,</a:t>
            </a:r>
            <a:r>
              <a:rPr lang="en-GB" sz="1200" b="0" i="0" kern="1200" baseline="0" dirty="0" smtClean="0">
                <a:solidFill>
                  <a:schemeClr val="tx1"/>
                </a:solidFill>
                <a:effectLst/>
                <a:latin typeface="Times" charset="0"/>
                <a:ea typeface="+mn-ea"/>
                <a:cs typeface="+mn-cs"/>
              </a:rPr>
              <a:t> and </a:t>
            </a:r>
            <a:r>
              <a:rPr lang="en-GB" sz="1200" b="0" i="0" kern="1200" dirty="0" smtClean="0">
                <a:solidFill>
                  <a:schemeClr val="tx1"/>
                </a:solidFill>
                <a:effectLst/>
                <a:latin typeface="Times" charset="0"/>
                <a:ea typeface="+mn-ea"/>
                <a:cs typeface="+mn-cs"/>
              </a:rPr>
              <a:t>these measurements are then repeated after 7 days.</a:t>
            </a:r>
          </a:p>
          <a:p>
            <a:pPr marL="171450" indent="-171450">
              <a:buFont typeface="Arial" pitchFamily="34" charset="0"/>
              <a:buChar char="•"/>
            </a:pPr>
            <a:r>
              <a:rPr lang="en-GB" sz="1200" b="0" i="0" kern="1200" dirty="0" smtClean="0">
                <a:solidFill>
                  <a:schemeClr val="tx1"/>
                </a:solidFill>
                <a:effectLst/>
                <a:latin typeface="Times" charset="0"/>
                <a:ea typeface="+mn-ea"/>
                <a:cs typeface="+mn-cs"/>
              </a:rPr>
              <a:t>From these measurements, the percentage of </a:t>
            </a:r>
            <a:r>
              <a:rPr lang="en-GB" sz="1200" b="0" i="0" kern="1200" dirty="0" err="1" smtClean="0">
                <a:solidFill>
                  <a:schemeClr val="tx1"/>
                </a:solidFill>
                <a:effectLst/>
                <a:latin typeface="Times" charset="0"/>
                <a:ea typeface="+mn-ea"/>
                <a:cs typeface="+mn-cs"/>
              </a:rPr>
              <a:t>SeHCAT</a:t>
            </a:r>
            <a:r>
              <a:rPr lang="en-GB" sz="1200" b="0" i="0" kern="1200" dirty="0" smtClean="0">
                <a:solidFill>
                  <a:schemeClr val="tx1"/>
                </a:solidFill>
                <a:effectLst/>
                <a:latin typeface="Times" charset="0"/>
                <a:ea typeface="+mn-ea"/>
                <a:cs typeface="+mn-cs"/>
              </a:rPr>
              <a:t> retained at Day-7 can be calculated.</a:t>
            </a:r>
          </a:p>
          <a:p>
            <a:pPr marL="171450" indent="-171450">
              <a:buFont typeface="Arial" pitchFamily="34" charset="0"/>
              <a:buChar char="•"/>
            </a:pPr>
            <a:r>
              <a:rPr lang="en-GB" sz="1200" b="0" i="0" kern="1200" dirty="0" smtClean="0">
                <a:solidFill>
                  <a:schemeClr val="tx1"/>
                </a:solidFill>
                <a:effectLst/>
                <a:latin typeface="Times" charset="0"/>
                <a:ea typeface="+mn-ea"/>
                <a:cs typeface="+mn-cs"/>
              </a:rPr>
              <a:t>We use a cut-off of 10%.</a:t>
            </a:r>
            <a:r>
              <a:rPr lang="en-GB" sz="1200" b="0" i="0" kern="1200" baseline="0" dirty="0" smtClean="0">
                <a:solidFill>
                  <a:schemeClr val="tx1"/>
                </a:solidFill>
                <a:effectLst/>
                <a:latin typeface="Times" charset="0"/>
                <a:ea typeface="+mn-ea"/>
                <a:cs typeface="+mn-cs"/>
              </a:rPr>
              <a:t> Any </a:t>
            </a:r>
            <a:r>
              <a:rPr lang="en-GB" sz="1200" b="0" i="0" kern="1200" dirty="0" smtClean="0">
                <a:solidFill>
                  <a:schemeClr val="tx1"/>
                </a:solidFill>
                <a:effectLst/>
                <a:latin typeface="Times" charset="0"/>
                <a:ea typeface="+mn-ea"/>
                <a:cs typeface="+mn-cs"/>
              </a:rPr>
              <a:t>retention less than 10% signifies</a:t>
            </a:r>
            <a:r>
              <a:rPr lang="en-GB" sz="1200" b="0" i="0" kern="1200" baseline="0" dirty="0" smtClean="0">
                <a:solidFill>
                  <a:schemeClr val="tx1"/>
                </a:solidFill>
                <a:effectLst/>
                <a:latin typeface="Times" charset="0"/>
                <a:ea typeface="+mn-ea"/>
                <a:cs typeface="+mn-cs"/>
              </a:rPr>
              <a:t> </a:t>
            </a:r>
            <a:r>
              <a:rPr lang="en-GB" sz="1200" b="0" i="0" kern="1200" dirty="0" smtClean="0">
                <a:solidFill>
                  <a:schemeClr val="tx1"/>
                </a:solidFill>
                <a:effectLst/>
                <a:latin typeface="Times" charset="0"/>
                <a:ea typeface="+mn-ea"/>
                <a:cs typeface="+mn-cs"/>
              </a:rPr>
              <a:t>bile acid malabsorption</a:t>
            </a:r>
            <a:r>
              <a:rPr lang="en-GB" sz="1200" b="0" i="0" kern="1200" baseline="0" dirty="0" smtClean="0">
                <a:solidFill>
                  <a:schemeClr val="tx1"/>
                </a:solidFill>
                <a:effectLst/>
                <a:latin typeface="Times" charset="0"/>
                <a:ea typeface="+mn-ea"/>
                <a:cs typeface="+mn-cs"/>
              </a:rPr>
              <a:t>. </a:t>
            </a:r>
            <a:endParaRPr lang="en-GB" sz="1200" b="0" i="0" kern="1200" dirty="0" smtClean="0">
              <a:solidFill>
                <a:schemeClr val="tx1"/>
              </a:solidFill>
              <a:effectLst/>
              <a:latin typeface="Times" charset="0"/>
              <a:ea typeface="+mn-ea"/>
              <a:cs typeface="+mn-cs"/>
            </a:endParaRPr>
          </a:p>
          <a:p>
            <a:pPr marL="171450" indent="-171450">
              <a:buFont typeface="Arial" pitchFamily="34" charset="0"/>
              <a:buChar char="•"/>
            </a:pPr>
            <a:endParaRPr lang="en-GB" sz="1200" b="0" i="0" kern="1200" dirty="0" smtClean="0">
              <a:solidFill>
                <a:schemeClr val="tx1"/>
              </a:solidFill>
              <a:effectLst/>
              <a:latin typeface="Times" charset="0"/>
              <a:ea typeface="+mn-ea"/>
              <a:cs typeface="+mn-cs"/>
            </a:endParaRPr>
          </a:p>
          <a:p>
            <a:pPr marL="171450" indent="-171450">
              <a:buFont typeface="Arial" pitchFamily="34" charset="0"/>
              <a:buChar char="•"/>
            </a:pPr>
            <a:r>
              <a:rPr lang="en-GB" sz="1200" b="0" i="0" kern="1200" dirty="0" smtClean="0">
                <a:solidFill>
                  <a:schemeClr val="tx1"/>
                </a:solidFill>
                <a:effectLst/>
                <a:latin typeface="Times" charset="0"/>
                <a:ea typeface="+mn-ea"/>
                <a:cs typeface="+mn-cs"/>
              </a:rPr>
              <a:t>NEXT SLIDE</a:t>
            </a:r>
          </a:p>
          <a:p>
            <a:pPr marL="0" indent="0">
              <a:buFont typeface="Arial" pitchFamily="34" charset="0"/>
              <a:buNone/>
            </a:pPr>
            <a:endParaRPr lang="en-GB" sz="1200" b="0" i="0" kern="1200" dirty="0" smtClean="0">
              <a:solidFill>
                <a:schemeClr val="tx1"/>
              </a:solidFill>
              <a:effectLst/>
              <a:latin typeface="Times" charset="0"/>
              <a:ea typeface="+mn-ea"/>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p:cNvSpPr>
            <a:spLocks noGrp="1" noRot="1" noChangeAspect="1" noChangeArrowheads="1" noTextEdit="1"/>
          </p:cNvSpPr>
          <p:nvPr>
            <p:ph type="sldImg"/>
          </p:nvPr>
        </p:nvSpPr>
        <p:spPr>
          <a:ln/>
        </p:spPr>
      </p:sp>
      <p:sp>
        <p:nvSpPr>
          <p:cNvPr id="369667"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itchFamily="34" charset="0"/>
              <a:buChar char="•"/>
            </a:pPr>
            <a:r>
              <a:rPr lang="en-US" dirty="0" smtClean="0"/>
              <a:t>These are our results in the first 10 years of our experience.</a:t>
            </a:r>
          </a:p>
          <a:p>
            <a:pPr marL="171450" indent="-171450">
              <a:buFont typeface="Arial" pitchFamily="34" charset="0"/>
              <a:buChar char="•"/>
            </a:pPr>
            <a:endParaRPr lang="en-US" dirty="0" smtClean="0"/>
          </a:p>
          <a:p>
            <a:pPr marL="171450" indent="-171450">
              <a:buFont typeface="Arial" pitchFamily="34" charset="0"/>
              <a:buChar char="•"/>
            </a:pPr>
            <a:r>
              <a:rPr lang="en-US" dirty="0" smtClean="0"/>
              <a:t>All of these patients</a:t>
            </a:r>
            <a:r>
              <a:rPr lang="en-US" baseline="0" dirty="0" smtClean="0"/>
              <a:t> had chronic diarrhoea, which is the reason for doing the SeHCAT test.</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Of those with ileal resection, almost all had BAM (97%). Of those who had ileal </a:t>
            </a:r>
            <a:r>
              <a:rPr lang="en-US" baseline="0" dirty="0" err="1" smtClean="0"/>
              <a:t>Crohn’s</a:t>
            </a:r>
            <a:r>
              <a:rPr lang="en-US" baseline="0" dirty="0" smtClean="0"/>
              <a:t> which had not been operated upon and others who had cholecystectomy with or without additional gastric surgery, more than half had BAM</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NEXT SLIDE</a:t>
            </a:r>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2"/>
          <p:cNvSpPr>
            <a:spLocks noGrp="1" noRot="1" noChangeAspect="1" noChangeArrowheads="1" noTextEdit="1"/>
          </p:cNvSpPr>
          <p:nvPr>
            <p:ph type="sldImg"/>
          </p:nvPr>
        </p:nvSpPr>
        <p:spPr>
          <a:ln/>
        </p:spPr>
      </p:sp>
      <p:sp>
        <p:nvSpPr>
          <p:cNvPr id="373763"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 typeface="Arial" pitchFamily="34" charset="0"/>
              <a:buChar char="•"/>
            </a:pPr>
            <a:r>
              <a:rPr lang="en-US" dirty="0" smtClean="0"/>
              <a:t>The biggest surprise of all were</a:t>
            </a:r>
            <a:r>
              <a:rPr lang="en-US" baseline="0" dirty="0" smtClean="0"/>
              <a:t> patients whom I had </a:t>
            </a:r>
            <a:r>
              <a:rPr lang="en-US" baseline="0" dirty="0" err="1" smtClean="0"/>
              <a:t>labelled</a:t>
            </a:r>
            <a:r>
              <a:rPr lang="en-US" baseline="0" dirty="0" smtClean="0"/>
              <a:t> as diarrhoea-predominant irritable bowel syndrome</a:t>
            </a:r>
            <a:r>
              <a:rPr lang="en-US" dirty="0" smtClean="0"/>
              <a:t>, as was the custom at the time. One-third had BAM.</a:t>
            </a:r>
            <a:r>
              <a:rPr lang="en-US" baseline="0" dirty="0" smtClean="0"/>
              <a:t> The point I want to stress is that although in percentage terms of malabsorption it is only one-third, the patient group per se was by far the largest, almost 200 patients</a:t>
            </a:r>
          </a:p>
          <a:p>
            <a:pPr marL="171450" indent="-171450">
              <a:buFont typeface="Arial" pitchFamily="34" charset="0"/>
              <a:buChar char="•"/>
            </a:pPr>
            <a:endParaRPr lang="en-US" dirty="0" smtClean="0"/>
          </a:p>
          <a:p>
            <a:pPr marL="171450" indent="-171450">
              <a:buFont typeface="Arial" pitchFamily="34" charset="0"/>
              <a:buChar char="•"/>
            </a:pPr>
            <a:r>
              <a:rPr lang="en-US" dirty="0" smtClean="0"/>
              <a:t>So do these patients with primary bile acid diarrhoea respond to treatment?</a:t>
            </a:r>
          </a:p>
          <a:p>
            <a:pPr marL="171450" indent="-171450">
              <a:buFont typeface="Arial" pitchFamily="34" charset="0"/>
              <a:buChar char="•"/>
            </a:pPr>
            <a:endParaRPr lang="en-US" dirty="0" smtClean="0"/>
          </a:p>
          <a:p>
            <a:pPr marL="171450" indent="-171450">
              <a:buFont typeface="Arial" pitchFamily="34" charset="0"/>
              <a:buChar char="•"/>
            </a:pPr>
            <a:r>
              <a:rPr lang="en-US" smtClean="0"/>
              <a:t>NEXT SLIDE</a:t>
            </a:r>
          </a:p>
          <a:p>
            <a:pPr marL="171450" indent="-171450">
              <a:buFont typeface="Arial" pitchFamily="34" charset="0"/>
              <a:buChar char="•"/>
            </a:pPr>
            <a:endParaRPr lang="en-US" baseline="0" dirty="0" smtClean="0"/>
          </a:p>
          <a:p>
            <a:pPr marL="171450" indent="-171450">
              <a:buFont typeface="Arial" pitchFamily="34" charset="0"/>
              <a:buChar char="•"/>
            </a:pPr>
            <a:r>
              <a:rPr lang="en-US" baseline="0" dirty="0" smtClean="0"/>
              <a:t>NEXT SLIDE</a:t>
            </a:r>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p:cNvSpPr>
            <a:spLocks noGrp="1" noRot="1" noChangeAspect="1" noChangeArrowheads="1" noTextEdit="1"/>
          </p:cNvSpPr>
          <p:nvPr>
            <p:ph type="sldImg"/>
          </p:nvPr>
        </p:nvSpPr>
        <p:spPr>
          <a:xfrm>
            <a:off x="917575" y="744538"/>
            <a:ext cx="4962525" cy="3722687"/>
          </a:xfrm>
          <a:ln/>
        </p:spPr>
      </p:sp>
      <p:sp>
        <p:nvSpPr>
          <p:cNvPr id="445443"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kern="1200" dirty="0" smtClean="0">
                <a:solidFill>
                  <a:schemeClr val="tx1"/>
                </a:solidFill>
                <a:effectLst/>
                <a:latin typeface="Times" charset="0"/>
                <a:ea typeface="+mn-ea"/>
                <a:cs typeface="+mn-cs"/>
              </a:rPr>
              <a:t>In 2002, I suffered a cardiac arrest whilst at the hospital and because of the alarm bells it set off, my chiefs insisted that I should stop acute medicine and be allowed more time to spend with patients with complex matters. I then began to be referred patients who nobody wanted to deal with, the majority of whom were women with bowel problems, principally constipation.</a:t>
            </a:r>
          </a:p>
          <a:p>
            <a:endParaRPr lang="en-GB" sz="1200" kern="1200" dirty="0" smtClean="0">
              <a:solidFill>
                <a:schemeClr val="tx1"/>
              </a:solidFill>
              <a:effectLst/>
              <a:latin typeface="Times" charset="0"/>
              <a:ea typeface="+mn-ea"/>
              <a:cs typeface="+mn-cs"/>
            </a:endParaRPr>
          </a:p>
          <a:p>
            <a:r>
              <a:rPr lang="en-GB" sz="1200" kern="1200" dirty="0" smtClean="0">
                <a:solidFill>
                  <a:schemeClr val="tx1"/>
                </a:solidFill>
                <a:effectLst/>
                <a:latin typeface="Times" charset="0"/>
                <a:ea typeface="+mn-ea"/>
                <a:cs typeface="+mn-cs"/>
              </a:rPr>
              <a:t>This is a typical example of a patient who suffered with constipation. The plain X-ray showed that there were hard solid stools with retained radio-opaque markers in the left side of the colon but on the right side the whole area looked mushy yet one can actually see the markers stuck there too.</a:t>
            </a:r>
          </a:p>
          <a:p>
            <a:r>
              <a:rPr lang="en-GB" sz="1200" kern="1200" dirty="0" smtClean="0">
                <a:solidFill>
                  <a:schemeClr val="tx1"/>
                </a:solidFill>
                <a:effectLst/>
                <a:latin typeface="Times" charset="0"/>
                <a:ea typeface="+mn-ea"/>
                <a:cs typeface="+mn-cs"/>
              </a:rPr>
              <a:t>NEXT SLIDE</a:t>
            </a:r>
          </a:p>
          <a:p>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p:cNvSpPr>
            <a:spLocks noGrp="1" noRot="1" noChangeAspect="1" noChangeArrowheads="1" noTextEdit="1"/>
          </p:cNvSpPr>
          <p:nvPr>
            <p:ph type="sldImg"/>
          </p:nvPr>
        </p:nvSpPr>
        <p:spPr>
          <a:ln/>
        </p:spPr>
      </p:sp>
      <p:sp>
        <p:nvSpPr>
          <p:cNvPr id="444419"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Times" charset="0"/>
                <a:ea typeface="+mn-ea"/>
                <a:cs typeface="+mn-cs"/>
              </a:rPr>
              <a:t>At this time, to build up my strength, I would go for walks through the fields near our home and was struck by the differences in appearances of cow and horse droppings. I began to wonder why these two large vegetarian animals have faeces of such different appearance.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Times" charset="0"/>
                <a:ea typeface="+mn-ea"/>
                <a:cs typeface="+mn-cs"/>
              </a:rPr>
              <a:t>NEXT SLIDE</a:t>
            </a:r>
          </a:p>
          <a:p>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Times" charset="0"/>
                <a:ea typeface="+mn-ea"/>
                <a:cs typeface="+mn-cs"/>
              </a:rPr>
              <a:t>It is at this point when by sheer good fortune I came across a capsule </a:t>
            </a:r>
            <a:r>
              <a:rPr lang="en-GB" sz="1200" kern="1200" dirty="0" err="1" smtClean="0">
                <a:solidFill>
                  <a:schemeClr val="tx1"/>
                </a:solidFill>
                <a:effectLst/>
                <a:latin typeface="Times" charset="0"/>
                <a:ea typeface="+mn-ea"/>
                <a:cs typeface="+mn-cs"/>
              </a:rPr>
              <a:t>enteroscopy</a:t>
            </a:r>
            <a:r>
              <a:rPr lang="en-GB" sz="1200" kern="1200" dirty="0" smtClean="0">
                <a:solidFill>
                  <a:schemeClr val="tx1"/>
                </a:solidFill>
                <a:effectLst/>
                <a:latin typeface="Times" charset="0"/>
                <a:ea typeface="+mn-ea"/>
                <a:cs typeface="+mn-cs"/>
              </a:rPr>
              <a:t> video which had been carried out in a patient who had forgotten to take bowel preparation.</a:t>
            </a:r>
          </a:p>
          <a:p>
            <a:r>
              <a:rPr lang="en-GB" sz="1200" kern="1200" dirty="0" smtClean="0">
                <a:solidFill>
                  <a:schemeClr val="tx1"/>
                </a:solidFill>
                <a:effectLst/>
                <a:latin typeface="Times" charset="0"/>
                <a:ea typeface="+mn-ea"/>
                <a:cs typeface="+mn-cs"/>
              </a:rPr>
              <a:t>Matt: Please run the video.</a:t>
            </a:r>
          </a:p>
          <a:p>
            <a:r>
              <a:rPr lang="en-GB" sz="1200" kern="1200" dirty="0" smtClean="0">
                <a:solidFill>
                  <a:schemeClr val="tx1"/>
                </a:solidFill>
                <a:effectLst/>
                <a:latin typeface="Times" charset="0"/>
                <a:ea typeface="+mn-ea"/>
                <a:cs typeface="+mn-cs"/>
              </a:rPr>
              <a:t>The striking feature here is bubbles in the caecum. The colon is full of microbes, and it seems intuitive that what we are seeing is the microbial fermentation in action.</a:t>
            </a:r>
          </a:p>
          <a:p>
            <a:endParaRPr lang="en-GB" sz="1200" kern="1200" dirty="0" smtClean="0">
              <a:solidFill>
                <a:schemeClr val="tx1"/>
              </a:solidFill>
              <a:effectLst/>
              <a:latin typeface="Times" charset="0"/>
              <a:ea typeface="+mn-ea"/>
              <a:cs typeface="+mn-cs"/>
            </a:endParaRPr>
          </a:p>
          <a:p>
            <a:r>
              <a:rPr lang="en-GB" sz="1200" kern="1200" dirty="0" smtClean="0">
                <a:solidFill>
                  <a:schemeClr val="tx1"/>
                </a:solidFill>
                <a:effectLst/>
                <a:latin typeface="Times" charset="0"/>
                <a:ea typeface="+mn-ea"/>
                <a:cs typeface="+mn-cs"/>
              </a:rPr>
              <a:t>My wife Gouri is a brilliant cook. I have seen her lift the pan lid and the pleasant fragrance would be obvious to me even at a distance. This raised the possibility that we may be able to gain insight into the nature of the microbes if there was a way of analysing the gas.</a:t>
            </a:r>
          </a:p>
          <a:p>
            <a:endParaRPr lang="en-GB" sz="1200" kern="1200" dirty="0" smtClean="0">
              <a:solidFill>
                <a:schemeClr val="tx1"/>
              </a:solidFill>
              <a:effectLst/>
              <a:latin typeface="Times" charset="0"/>
              <a:ea typeface="+mn-ea"/>
              <a:cs typeface="+mn-cs"/>
            </a:endParaRPr>
          </a:p>
          <a:p>
            <a:r>
              <a:rPr lang="en-GB" sz="1200" kern="1200" dirty="0" smtClean="0">
                <a:solidFill>
                  <a:schemeClr val="tx1"/>
                </a:solidFill>
                <a:effectLst/>
                <a:latin typeface="Times" charset="0"/>
                <a:ea typeface="+mn-ea"/>
                <a:cs typeface="+mn-cs"/>
              </a:rPr>
              <a:t>In fact the University of Warwick is the home of electronic nose technology. A BRET grant made it possible to work with a gastroenterologist who I have known for many years, Dr Ramesh </a:t>
            </a:r>
            <a:r>
              <a:rPr lang="en-GB" sz="1200" kern="1200" dirty="0" err="1" smtClean="0">
                <a:solidFill>
                  <a:schemeClr val="tx1"/>
                </a:solidFill>
                <a:effectLst/>
                <a:latin typeface="Times" charset="0"/>
                <a:ea typeface="+mn-ea"/>
                <a:cs typeface="+mn-cs"/>
              </a:rPr>
              <a:t>Arasaradnam</a:t>
            </a:r>
            <a:r>
              <a:rPr lang="en-GB" sz="1200" kern="1200" dirty="0" smtClean="0">
                <a:solidFill>
                  <a:schemeClr val="tx1"/>
                </a:solidFill>
                <a:effectLst/>
                <a:latin typeface="Times" charset="0"/>
                <a:ea typeface="+mn-ea"/>
                <a:cs typeface="+mn-cs"/>
              </a:rPr>
              <a:t>, and a sensors engineer, James Covington.</a:t>
            </a:r>
          </a:p>
          <a:p>
            <a:r>
              <a:rPr lang="en-GB" sz="1200" kern="1200" dirty="0" smtClean="0">
                <a:solidFill>
                  <a:schemeClr val="tx1"/>
                </a:solidFill>
                <a:effectLst/>
                <a:latin typeface="Times" charset="0"/>
                <a:ea typeface="+mn-ea"/>
                <a:cs typeface="+mn-cs"/>
              </a:rPr>
              <a:t>NEXT SLIDE</a:t>
            </a:r>
          </a:p>
          <a:p>
            <a:endParaRPr lang="en-GB" sz="1200" kern="1200" dirty="0" smtClean="0">
              <a:solidFill>
                <a:schemeClr val="tx1"/>
              </a:solidFill>
              <a:effectLst/>
              <a:latin typeface="Times" charset="0"/>
              <a:ea typeface="+mn-ea"/>
              <a:cs typeface="+mn-cs"/>
            </a:endParaRPr>
          </a:p>
          <a:p>
            <a:endParaRPr lang="en-GB" dirty="0"/>
          </a:p>
        </p:txBody>
      </p:sp>
    </p:spTree>
    <p:extLst>
      <p:ext uri="{BB962C8B-B14F-4D97-AF65-F5344CB8AC3E}">
        <p14:creationId xmlns:p14="http://schemas.microsoft.com/office/powerpoint/2010/main" val="345234607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dirty="0" smtClean="0"/>
              <a:t>So where did this lead us?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Warwick</a:t>
            </a:r>
            <a:r>
              <a:rPr lang="en-GB" baseline="0" dirty="0" smtClean="0"/>
              <a:t> is home of electronic nose technology which was first developed in the 1980s.</a:t>
            </a:r>
          </a:p>
          <a:p>
            <a:endParaRPr lang="en-GB" baseline="0" dirty="0" smtClean="0"/>
          </a:p>
          <a:p>
            <a:r>
              <a:rPr lang="en-GB" baseline="0" dirty="0" smtClean="0"/>
              <a:t>They still had the original hand-held sensor called the Cyrano E-nose.</a:t>
            </a:r>
          </a:p>
          <a:p>
            <a:endParaRPr lang="en-GB" baseline="0" dirty="0" smtClean="0"/>
          </a:p>
          <a:p>
            <a:r>
              <a:rPr lang="en-GB" sz="1200" b="0" i="0" kern="1200" dirty="0" smtClean="0">
                <a:solidFill>
                  <a:schemeClr val="tx1"/>
                </a:solidFill>
                <a:effectLst/>
                <a:latin typeface="Times" charset="0"/>
                <a:ea typeface="+mn-ea"/>
                <a:cs typeface="+mn-cs"/>
              </a:rPr>
              <a:t>Within this</a:t>
            </a:r>
            <a:r>
              <a:rPr lang="en-GB" sz="1200" b="0" i="0" kern="1200" baseline="0" dirty="0" smtClean="0">
                <a:solidFill>
                  <a:schemeClr val="tx1"/>
                </a:solidFill>
                <a:effectLst/>
                <a:latin typeface="Times" charset="0"/>
                <a:ea typeface="+mn-ea"/>
                <a:cs typeface="+mn-cs"/>
              </a:rPr>
              <a:t> device </a:t>
            </a:r>
            <a:r>
              <a:rPr lang="en-GB" sz="1200" b="0" i="0" kern="1200" dirty="0" smtClean="0">
                <a:solidFill>
                  <a:schemeClr val="tx1"/>
                </a:solidFill>
                <a:effectLst/>
                <a:latin typeface="Times" charset="0"/>
                <a:ea typeface="+mn-ea"/>
                <a:cs typeface="+mn-cs"/>
              </a:rPr>
              <a:t>there are 32 sensors,</a:t>
            </a:r>
            <a:r>
              <a:rPr lang="en-GB" sz="1200" b="0" i="0" kern="1200" baseline="0" dirty="0" smtClean="0">
                <a:solidFill>
                  <a:schemeClr val="tx1"/>
                </a:solidFill>
                <a:effectLst/>
                <a:latin typeface="Times" charset="0"/>
                <a:ea typeface="+mn-ea"/>
                <a:cs typeface="+mn-cs"/>
              </a:rPr>
              <a:t> each of which responds slightly differently to the vapour.</a:t>
            </a:r>
          </a:p>
          <a:p>
            <a:endParaRPr lang="en-GB" sz="1200" b="0" i="0" kern="1200" baseline="0" dirty="0" smtClean="0">
              <a:solidFill>
                <a:schemeClr val="tx1"/>
              </a:solidFill>
              <a:effectLst/>
              <a:latin typeface="Times" charset="0"/>
              <a:ea typeface="+mn-ea"/>
              <a:cs typeface="+mn-cs"/>
            </a:endParaRPr>
          </a:p>
          <a:p>
            <a:r>
              <a:rPr lang="en-GB" sz="1200" b="0" i="0" kern="1200" dirty="0" smtClean="0">
                <a:solidFill>
                  <a:schemeClr val="tx1"/>
                </a:solidFill>
                <a:effectLst/>
                <a:latin typeface="Times" charset="0"/>
                <a:ea typeface="+mn-ea"/>
                <a:cs typeface="+mn-cs"/>
              </a:rPr>
              <a:t>It is the combined response of the sensors which</a:t>
            </a:r>
            <a:r>
              <a:rPr lang="en-GB" sz="1200" b="0" i="0" kern="1200" baseline="0" dirty="0" smtClean="0">
                <a:solidFill>
                  <a:schemeClr val="tx1"/>
                </a:solidFill>
                <a:effectLst/>
                <a:latin typeface="Times" charset="0"/>
                <a:ea typeface="+mn-ea"/>
                <a:cs typeface="+mn-cs"/>
              </a:rPr>
              <a:t> </a:t>
            </a:r>
            <a:r>
              <a:rPr lang="en-GB" sz="1200" b="0" i="0" kern="1200" dirty="0" smtClean="0">
                <a:solidFill>
                  <a:schemeClr val="tx1"/>
                </a:solidFill>
                <a:effectLst/>
                <a:latin typeface="Times" charset="0"/>
                <a:ea typeface="+mn-ea"/>
                <a:cs typeface="+mn-cs"/>
              </a:rPr>
              <a:t>produces a sort of “fingerprint” of the odour as a whole.</a:t>
            </a:r>
          </a:p>
          <a:p>
            <a:endParaRPr lang="en-GB" sz="1200" b="0" i="0" kern="1200" baseline="0" dirty="0" smtClean="0">
              <a:solidFill>
                <a:schemeClr val="tx1"/>
              </a:solidFill>
              <a:effectLst/>
              <a:latin typeface="Times" charset="0"/>
              <a:ea typeface="+mn-ea"/>
              <a:cs typeface="+mn-cs"/>
            </a:endParaRPr>
          </a:p>
          <a:p>
            <a:r>
              <a:rPr lang="en-GB" sz="1200" b="0" i="0" kern="1200" baseline="0" dirty="0" smtClean="0">
                <a:solidFill>
                  <a:schemeClr val="tx1"/>
                </a:solidFill>
                <a:effectLst/>
                <a:latin typeface="Times" charset="0"/>
                <a:ea typeface="+mn-ea"/>
                <a:cs typeface="+mn-cs"/>
              </a:rPr>
              <a:t>The engineering labs are a bit squeamish dealing with faeces so we began to study urine instead.</a:t>
            </a:r>
          </a:p>
          <a:p>
            <a:r>
              <a:rPr lang="en-GB" sz="1200" b="0" i="0" kern="1200" baseline="0" dirty="0" smtClean="0">
                <a:solidFill>
                  <a:schemeClr val="tx1"/>
                </a:solidFill>
                <a:effectLst/>
                <a:latin typeface="Times" charset="0"/>
                <a:ea typeface="+mn-ea"/>
                <a:cs typeface="+mn-cs"/>
              </a:rPr>
              <a:t>NEXT SLIDE</a:t>
            </a:r>
            <a:endParaRPr lang="en-GB" baseline="0" dirty="0" smtClean="0"/>
          </a:p>
        </p:txBody>
      </p:sp>
    </p:spTree>
    <p:extLst>
      <p:ext uri="{BB962C8B-B14F-4D97-AF65-F5344CB8AC3E}">
        <p14:creationId xmlns:p14="http://schemas.microsoft.com/office/powerpoint/2010/main" val="86064325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dirty="0" smtClean="0"/>
              <a:t>We followed up the initial experiment</a:t>
            </a:r>
            <a:r>
              <a:rPr lang="en-GB" baseline="0" dirty="0" smtClean="0"/>
              <a:t> with urine samples obtained from healthy controls, patients with Type 2 diabetes or Crohn’s disease or ulcerative colitis to determine if the E-nose could distinguish </a:t>
            </a:r>
            <a:r>
              <a:rPr lang="en-GB" dirty="0" smtClean="0"/>
              <a:t>between these</a:t>
            </a:r>
            <a:r>
              <a:rPr lang="en-GB" baseline="0" dirty="0" smtClean="0"/>
              <a:t> </a:t>
            </a:r>
            <a:r>
              <a:rPr lang="en-GB" dirty="0" smtClean="0"/>
              <a:t>different diagnostic</a:t>
            </a:r>
            <a:r>
              <a:rPr lang="en-GB" baseline="0" dirty="0" smtClean="0"/>
              <a:t> groups.</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baseline="0" dirty="0" smtClean="0"/>
              <a:t>The E-nose was indeed able to distinguish between these groups, which we confirmed using mass spectrometry.</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baseline="0" dirty="0" smtClean="0"/>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r>
              <a:rPr lang="en-GB" baseline="0" dirty="0" smtClean="0"/>
              <a:t>NEXT SLIDE</a:t>
            </a:r>
          </a:p>
          <a:p>
            <a:endParaRPr lang="en-GB" dirty="0" smtClean="0"/>
          </a:p>
          <a:p>
            <a:endParaRPr lang="en-GB" dirty="0"/>
          </a:p>
        </p:txBody>
      </p:sp>
    </p:spTree>
    <p:extLst>
      <p:ext uri="{BB962C8B-B14F-4D97-AF65-F5344CB8AC3E}">
        <p14:creationId xmlns:p14="http://schemas.microsoft.com/office/powerpoint/2010/main" val="37164832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One of our more recent</a:t>
            </a:r>
            <a:r>
              <a:rPr lang="en-GB" baseline="0" dirty="0" smtClean="0"/>
              <a:t> findings is that electronic nose technology can also be used to distinguish between colorectal cancer, irritable bowel syndrome and healthy controls.</a:t>
            </a:r>
          </a:p>
          <a:p>
            <a:endParaRPr lang="en-GB" dirty="0" smtClean="0"/>
          </a:p>
          <a:p>
            <a:r>
              <a:rPr lang="en-GB" dirty="0" smtClean="0"/>
              <a:t>Using the same principles,</a:t>
            </a:r>
            <a:r>
              <a:rPr lang="en-GB" baseline="0" dirty="0" smtClean="0"/>
              <a:t> </a:t>
            </a:r>
            <a:r>
              <a:rPr lang="en-GB" i="0" dirty="0" smtClean="0"/>
              <a:t>and using breath samples as well as urine, </a:t>
            </a:r>
            <a:r>
              <a:rPr lang="en-GB" dirty="0" smtClean="0"/>
              <a:t>we can now detect a wide range of conditions including bile acid diarrhoea and coeliac disease. We can also distinguish between</a:t>
            </a:r>
            <a:r>
              <a:rPr lang="en-GB" baseline="0" dirty="0" smtClean="0"/>
              <a:t> different levels of hepatic encephalopathy.</a:t>
            </a:r>
            <a:endParaRPr lang="en-GB" dirty="0" smtClean="0"/>
          </a:p>
          <a:p>
            <a:endParaRPr lang="en-GB" dirty="0" smtClean="0"/>
          </a:p>
          <a:p>
            <a:r>
              <a:rPr lang="en-GB" dirty="0" smtClean="0"/>
              <a:t>Ladies &amp; gentlemen, what you are witnessing here is the way gastroenterology may be practiced in future, that is to say far less reliance on invasive procedures</a:t>
            </a:r>
            <a:r>
              <a:rPr lang="en-GB" baseline="0" dirty="0" smtClean="0"/>
              <a:t> and much more on non-invasive. I should add that several of my fellow gastroenterologists have jokingly described me as a ‘traitor’ to gastroenterology but I have to say I have seen the new light.</a:t>
            </a:r>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NEXT SLIDE</a:t>
            </a:r>
          </a:p>
          <a:p>
            <a:endParaRPr lang="en-GB" dirty="0" smtClean="0"/>
          </a:p>
          <a:p>
            <a:endParaRPr lang="en-GB" dirty="0" smtClean="0"/>
          </a:p>
        </p:txBody>
      </p:sp>
    </p:spTree>
    <p:extLst>
      <p:ext uri="{BB962C8B-B14F-4D97-AF65-F5344CB8AC3E}">
        <p14:creationId xmlns:p14="http://schemas.microsoft.com/office/powerpoint/2010/main" val="36092866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w="9525"/>
        </p:spPr>
        <p:txBody>
          <a:bodyPr/>
          <a:lstStyle/>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kern="1200" dirty="0" smtClean="0">
                <a:solidFill>
                  <a:schemeClr val="tx1"/>
                </a:solidFill>
                <a:effectLst/>
                <a:latin typeface="Times" charset="0"/>
                <a:ea typeface="+mn-ea"/>
                <a:cs typeface="+mn-cs"/>
              </a:rPr>
              <a:t>In this study we were able to show that in York both PUD and PS declined in successive birth cohorts as socio-economic conditions improved. </a:t>
            </a:r>
            <a:r>
              <a:rPr lang="en-GB" sz="1200" i="1" kern="1200" dirty="0" smtClean="0">
                <a:solidFill>
                  <a:schemeClr val="tx1"/>
                </a:solidFill>
                <a:effectLst/>
                <a:latin typeface="Times" charset="0"/>
                <a:ea typeface="+mn-ea"/>
                <a:cs typeface="+mn-cs"/>
              </a:rPr>
              <a:t>However</a:t>
            </a:r>
            <a:r>
              <a:rPr lang="en-GB" sz="1200" kern="1200" dirty="0" smtClean="0">
                <a:solidFill>
                  <a:schemeClr val="tx1"/>
                </a:solidFill>
                <a:effectLst/>
                <a:latin typeface="Times" charset="0"/>
                <a:ea typeface="+mn-ea"/>
                <a:cs typeface="+mn-cs"/>
              </a:rPr>
              <a:t>, the decline</a:t>
            </a:r>
            <a:r>
              <a:rPr lang="en-GB" sz="1200" kern="1200" baseline="0" dirty="0" smtClean="0">
                <a:solidFill>
                  <a:schemeClr val="tx1"/>
                </a:solidFill>
                <a:effectLst/>
                <a:latin typeface="Times" charset="0"/>
                <a:ea typeface="+mn-ea"/>
                <a:cs typeface="+mn-cs"/>
              </a:rPr>
              <a:t> in pyloric stenosis was greater.</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baseline="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kern="1200" baseline="0" dirty="0" smtClean="0">
                <a:solidFill>
                  <a:schemeClr val="tx1"/>
                </a:solidFill>
                <a:effectLst/>
                <a:latin typeface="Times" charset="0"/>
                <a:ea typeface="+mn-ea"/>
                <a:cs typeface="+mn-cs"/>
              </a:rPr>
              <a:t>The changes </a:t>
            </a:r>
            <a:r>
              <a:rPr lang="en-GB" sz="1200" kern="1200" dirty="0" smtClean="0">
                <a:solidFill>
                  <a:schemeClr val="tx1"/>
                </a:solidFill>
                <a:effectLst/>
                <a:latin typeface="Times" charset="0"/>
                <a:ea typeface="+mn-ea"/>
                <a:cs typeface="+mn-cs"/>
              </a:rPr>
              <a:t>preceded the introduction of modern medical treatment signifying a spontaneous reduction.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kern="1200" dirty="0" smtClean="0">
                <a:solidFill>
                  <a:schemeClr val="tx1"/>
                </a:solidFill>
                <a:effectLst/>
                <a:latin typeface="Times" charset="0"/>
                <a:ea typeface="+mn-ea"/>
                <a:cs typeface="+mn-cs"/>
              </a:rPr>
              <a:t>I would like to show just one Figure</a:t>
            </a:r>
            <a:r>
              <a:rPr lang="en-GB" sz="1200" kern="1200" baseline="0" dirty="0" smtClean="0">
                <a:solidFill>
                  <a:schemeClr val="tx1"/>
                </a:solidFill>
                <a:effectLst/>
                <a:latin typeface="Times" charset="0"/>
                <a:ea typeface="+mn-ea"/>
                <a:cs typeface="+mn-cs"/>
              </a:rPr>
              <a:t> from the paper as this has relevance here today.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i="0" u="none" strike="noStrike" kern="1200" baseline="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b="0" i="0" u="none" strike="noStrike" kern="1200" baseline="0" dirty="0" smtClean="0">
                <a:solidFill>
                  <a:schemeClr val="tx1"/>
                </a:solidFill>
                <a:latin typeface="Times" charset="0"/>
                <a:ea typeface="+mn-ea"/>
                <a:cs typeface="+mn-cs"/>
              </a:rPr>
              <a:t>The Figure shows the </a:t>
            </a:r>
            <a:r>
              <a:rPr lang="en-GB" sz="1200" kern="1200" dirty="0" smtClean="0">
                <a:solidFill>
                  <a:schemeClr val="tx1"/>
                </a:solidFill>
                <a:effectLst/>
                <a:latin typeface="Times" charset="0"/>
                <a:ea typeface="+mn-ea"/>
                <a:cs typeface="+mn-cs"/>
              </a:rPr>
              <a:t>incidence of pyloric stenosis reported from different parts of the world through the 20</a:t>
            </a:r>
            <a:r>
              <a:rPr lang="en-GB" sz="1200" kern="1200" baseline="30000" dirty="0" smtClean="0">
                <a:solidFill>
                  <a:schemeClr val="tx1"/>
                </a:solidFill>
                <a:effectLst/>
                <a:latin typeface="Times" charset="0"/>
                <a:ea typeface="+mn-ea"/>
                <a:cs typeface="+mn-cs"/>
              </a:rPr>
              <a:t>th</a:t>
            </a:r>
            <a:r>
              <a:rPr lang="en-GB" sz="1200" kern="1200" dirty="0" smtClean="0">
                <a:solidFill>
                  <a:schemeClr val="tx1"/>
                </a:solidFill>
                <a:effectLst/>
                <a:latin typeface="Times" charset="0"/>
                <a:ea typeface="+mn-ea"/>
                <a:cs typeface="+mn-cs"/>
              </a:rPr>
              <a:t> century, and is divided into surgical series – shown by the red triangles and red regression lines with the non-surgical series shown in blue.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kern="1200" dirty="0" smtClean="0">
                <a:solidFill>
                  <a:schemeClr val="tx1"/>
                </a:solidFill>
                <a:effectLst/>
                <a:latin typeface="Times" charset="0"/>
                <a:ea typeface="+mn-ea"/>
                <a:cs typeface="+mn-cs"/>
              </a:rPr>
              <a:t>The data from the UK and the US show a clear decline in the incidence of PS from the beginning of the 20</a:t>
            </a:r>
            <a:r>
              <a:rPr lang="en-GB" sz="1200" kern="1200" baseline="30000" dirty="0" smtClean="0">
                <a:solidFill>
                  <a:schemeClr val="tx1"/>
                </a:solidFill>
                <a:effectLst/>
                <a:latin typeface="Times" charset="0"/>
                <a:ea typeface="+mn-ea"/>
                <a:cs typeface="+mn-cs"/>
              </a:rPr>
              <a:t>th</a:t>
            </a:r>
            <a:r>
              <a:rPr lang="en-GB" sz="1200" kern="1200" dirty="0" smtClean="0">
                <a:solidFill>
                  <a:schemeClr val="tx1"/>
                </a:solidFill>
                <a:effectLst/>
                <a:latin typeface="Times" charset="0"/>
                <a:ea typeface="+mn-ea"/>
                <a:cs typeface="+mn-cs"/>
              </a:rPr>
              <a:t> century.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kern="1200" dirty="0" smtClean="0">
                <a:solidFill>
                  <a:schemeClr val="tx1"/>
                </a:solidFill>
                <a:effectLst/>
                <a:latin typeface="Times" charset="0"/>
                <a:ea typeface="+mn-ea"/>
                <a:cs typeface="+mn-cs"/>
              </a:rPr>
              <a:t>Data from India which are from 1932-1989</a:t>
            </a:r>
            <a:r>
              <a:rPr lang="en-GB" sz="1200" kern="1200" baseline="30000" dirty="0" smtClean="0">
                <a:solidFill>
                  <a:schemeClr val="tx1"/>
                </a:solidFill>
                <a:effectLst/>
                <a:latin typeface="Times" charset="0"/>
                <a:ea typeface="+mn-ea"/>
                <a:cs typeface="+mn-cs"/>
              </a:rPr>
              <a:t> </a:t>
            </a:r>
            <a:r>
              <a:rPr lang="en-GB" sz="1200" kern="1200" dirty="0" smtClean="0">
                <a:solidFill>
                  <a:schemeClr val="tx1"/>
                </a:solidFill>
                <a:effectLst/>
                <a:latin typeface="Times" charset="0"/>
                <a:ea typeface="+mn-ea"/>
                <a:cs typeface="+mn-cs"/>
              </a:rPr>
              <a:t> reveal a high incidence at the start hence the decline to levels approaching those seen more recently in the West is striking. 2 large sequential studies from Chennai are included. </a:t>
            </a:r>
            <a:r>
              <a:rPr lang="en-GB" sz="1200" kern="1200" dirty="0" err="1" smtClean="0">
                <a:solidFill>
                  <a:schemeClr val="tx1"/>
                </a:solidFill>
                <a:effectLst/>
                <a:latin typeface="Times" charset="0"/>
                <a:ea typeface="+mn-ea"/>
                <a:cs typeface="+mn-cs"/>
              </a:rPr>
              <a:t>Madangopalan</a:t>
            </a:r>
            <a:r>
              <a:rPr lang="en-GB" sz="1200" kern="1200" dirty="0" smtClean="0">
                <a:solidFill>
                  <a:schemeClr val="tx1"/>
                </a:solidFill>
                <a:effectLst/>
                <a:latin typeface="Times" charset="0"/>
                <a:ea typeface="+mn-ea"/>
                <a:cs typeface="+mn-cs"/>
              </a:rPr>
              <a:t> et al noted the incidence of PS fell from 51% in the early 1940s (1942-45) to 31% in the 1960s (1962-66). </a:t>
            </a:r>
          </a:p>
          <a:p>
            <a:pPr marL="171450" marR="0" indent="-171450" algn="l" defTabSz="914400" rtl="0" eaLnBrk="0" fontAlgn="base" latinLnBrk="0" hangingPunct="0">
              <a:lnSpc>
                <a:spcPct val="100000"/>
              </a:lnSpc>
              <a:spcBef>
                <a:spcPct val="30000"/>
              </a:spcBef>
              <a:spcAft>
                <a:spcPct val="0"/>
              </a:spcAft>
              <a:buClrTx/>
              <a:buSzTx/>
              <a:buFont typeface="Arial" pitchFamily="34" charset="0"/>
              <a:buChar char="•"/>
              <a:tabLst/>
              <a:defRPr/>
            </a:pPr>
            <a:endParaRPr lang="en-GB" sz="1200" kern="120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kern="1200" dirty="0" smtClean="0">
                <a:solidFill>
                  <a:schemeClr val="tx1"/>
                </a:solidFill>
                <a:effectLst/>
                <a:latin typeface="Times" charset="0"/>
                <a:ea typeface="+mn-ea"/>
                <a:cs typeface="+mn-cs"/>
              </a:rPr>
              <a:t>In sharp contrast data from Africa from 1967 to 2001 show a high incidence of PS which is rising, approaching levels once seen in India in the 1930s and 40s.  </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baseline="0" dirty="0" smtClean="0"/>
              <a:t>NEXT SLIDE</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endParaRPr lang="en-GB" sz="1200" b="0" i="0" u="none" strike="noStrike" kern="1200" baseline="0" dirty="0" smtClean="0">
              <a:solidFill>
                <a:schemeClr val="tx1"/>
              </a:solidFill>
              <a:latin typeface="Times" charset="0"/>
              <a:ea typeface="+mn-ea"/>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Back to the Rotherham data now</a:t>
            </a:r>
          </a:p>
          <a:p>
            <a:endParaRPr lang="en-GB" dirty="0" smtClean="0"/>
          </a:p>
          <a:p>
            <a:pPr marL="0" indent="0">
              <a:buFont typeface="Arial" pitchFamily="34" charset="0"/>
              <a:buNone/>
            </a:pPr>
            <a:r>
              <a:rPr lang="en-GB" dirty="0" smtClean="0"/>
              <a:t>Due</a:t>
            </a:r>
            <a:r>
              <a:rPr lang="en-GB" baseline="0" dirty="0" smtClean="0"/>
              <a:t> to huge numbers of reflux patients and pressures of work we had to stop routinely following up all patients. We decided to concentrated efforts on Barrett’s oesophagus where we have been able to add to the literature in several areas.</a:t>
            </a:r>
          </a:p>
          <a:p>
            <a:pPr marL="171450" indent="-171450">
              <a:buFont typeface="Arial" pitchFamily="34" charset="0"/>
              <a:buChar char="•"/>
            </a:pPr>
            <a:endParaRPr lang="en-GB" baseline="0" dirty="0" smtClean="0"/>
          </a:p>
          <a:p>
            <a:pPr marL="0" indent="0">
              <a:buFont typeface="Arial" pitchFamily="34" charset="0"/>
              <a:buNone/>
            </a:pPr>
            <a:r>
              <a:rPr lang="en-GB" sz="1200" dirty="0" smtClean="0">
                <a:solidFill>
                  <a:srgbClr val="FFE600"/>
                </a:solidFill>
              </a:rPr>
              <a:t>Examining deaths showed mortality in Barrett’s is </a:t>
            </a:r>
            <a:r>
              <a:rPr lang="en-GB" sz="1200" dirty="0" smtClean="0"/>
              <a:t>increased in Barrett’s but only as a result of excess of deaths from OAC, the majority die from other causes.</a:t>
            </a:r>
          </a:p>
          <a:p>
            <a:endParaRPr lang="en-GB" sz="1200" dirty="0" smtClean="0"/>
          </a:p>
          <a:p>
            <a:pPr marL="0" indent="0">
              <a:buFont typeface="Arial" pitchFamily="34" charset="0"/>
              <a:buNone/>
            </a:pPr>
            <a:r>
              <a:rPr lang="en-GB" sz="1200" dirty="0" smtClean="0">
                <a:solidFill>
                  <a:srgbClr val="FFE600"/>
                </a:solidFill>
              </a:rPr>
              <a:t>We also looked at Barrett’s and socio-economic deprivation which includes a variety of factors including</a:t>
            </a:r>
            <a:r>
              <a:rPr lang="en-GB" sz="1200" baseline="0" dirty="0" smtClean="0">
                <a:solidFill>
                  <a:srgbClr val="FFE600"/>
                </a:solidFill>
              </a:rPr>
              <a:t> health, housing and education as well as income</a:t>
            </a:r>
            <a:r>
              <a:rPr lang="en-GB" sz="1200" dirty="0" smtClean="0">
                <a:solidFill>
                  <a:srgbClr val="FFE600"/>
                </a:solidFill>
              </a:rPr>
              <a:t>. We found that since 2001 </a:t>
            </a:r>
            <a:r>
              <a:rPr lang="en-GB" sz="1200" dirty="0" smtClean="0"/>
              <a:t>Barrett’s has now increased in less deprived areas.</a:t>
            </a:r>
          </a:p>
          <a:p>
            <a:pPr marL="0" indent="0">
              <a:buFont typeface="Arial" pitchFamily="34" charset="0"/>
              <a:buNone/>
            </a:pPr>
            <a:endParaRPr lang="en-GB" sz="1200"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dirty="0" smtClean="0">
                <a:solidFill>
                  <a:srgbClr val="FFE600"/>
                </a:solidFill>
              </a:rPr>
              <a:t>Looking at blood groups amongst</a:t>
            </a:r>
            <a:r>
              <a:rPr lang="en-GB" sz="1200" baseline="0" dirty="0" smtClean="0">
                <a:solidFill>
                  <a:srgbClr val="FFE600"/>
                </a:solidFill>
              </a:rPr>
              <a:t> our </a:t>
            </a:r>
            <a:r>
              <a:rPr lang="en-GB" sz="1200" dirty="0" smtClean="0">
                <a:solidFill>
                  <a:srgbClr val="FFE600"/>
                </a:solidFill>
              </a:rPr>
              <a:t>Barrett’s population w</a:t>
            </a:r>
            <a:r>
              <a:rPr lang="en-GB" sz="1200" dirty="0" smtClean="0"/>
              <a:t>e were able to show that patients with blood group O, rhesus negative are at greater risk of developing oesophageal adenocarcinoma</a:t>
            </a:r>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endParaRPr lang="en-GB" sz="1200" dirty="0" smtClean="0"/>
          </a:p>
          <a:p>
            <a:pPr marL="0" marR="0" indent="0" algn="l" defTabSz="914400" rtl="0" eaLnBrk="0" fontAlgn="base" latinLnBrk="0" hangingPunct="0">
              <a:lnSpc>
                <a:spcPct val="100000"/>
              </a:lnSpc>
              <a:spcBef>
                <a:spcPct val="30000"/>
              </a:spcBef>
              <a:spcAft>
                <a:spcPct val="0"/>
              </a:spcAft>
              <a:buClrTx/>
              <a:buSzTx/>
              <a:buFont typeface="Arial" pitchFamily="34" charset="0"/>
              <a:buNone/>
              <a:tabLst/>
              <a:defRPr/>
            </a:pPr>
            <a:r>
              <a:rPr lang="en-GB" sz="1200" dirty="0" smtClean="0"/>
              <a:t>NEXT SLIDE</a:t>
            </a:r>
          </a:p>
          <a:p>
            <a:pPr marL="0" indent="0">
              <a:buFont typeface="Arial" pitchFamily="34" charset="0"/>
              <a:buNone/>
            </a:pPr>
            <a:endParaRPr lang="en-GB" dirty="0"/>
          </a:p>
        </p:txBody>
      </p:sp>
    </p:spTree>
    <p:extLst>
      <p:ext uri="{BB962C8B-B14F-4D97-AF65-F5344CB8AC3E}">
        <p14:creationId xmlns:p14="http://schemas.microsoft.com/office/powerpoint/2010/main" val="35057250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We</a:t>
            </a:r>
            <a:r>
              <a:rPr lang="en-GB" baseline="0" dirty="0" smtClean="0"/>
              <a:t> were surprised by the blood groups finding. </a:t>
            </a:r>
            <a:r>
              <a:rPr lang="en-GB" dirty="0" smtClean="0"/>
              <a:t>I was well aware the Rhesus D antigen is important in blood grouping</a:t>
            </a:r>
            <a:r>
              <a:rPr lang="en-GB" baseline="0" dirty="0" smtClean="0"/>
              <a:t> but could not quite understand how it could possibly play any part in increasing cancer risk in Barrett’s. </a:t>
            </a:r>
          </a:p>
          <a:p>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smtClean="0">
                <a:solidFill>
                  <a:schemeClr val="tx1"/>
                </a:solidFill>
                <a:effectLst/>
                <a:latin typeface="Times" charset="0"/>
                <a:ea typeface="+mn-ea"/>
                <a:cs typeface="+mn-cs"/>
              </a:rPr>
              <a:t>We know nitric oxide is produced from dietary nitrates when saliva meets acidic gastric juice. In health this chemical reaction occurs at the </a:t>
            </a:r>
            <a:r>
              <a:rPr lang="en-GB" sz="1200" kern="1200" dirty="0" err="1" smtClean="0">
                <a:solidFill>
                  <a:schemeClr val="tx1"/>
                </a:solidFill>
                <a:effectLst/>
                <a:latin typeface="Times" charset="0"/>
                <a:ea typeface="+mn-ea"/>
                <a:cs typeface="+mn-cs"/>
              </a:rPr>
              <a:t>cardia</a:t>
            </a:r>
            <a:r>
              <a:rPr lang="en-GB" sz="1200" kern="1200" dirty="0" smtClean="0">
                <a:solidFill>
                  <a:schemeClr val="tx1"/>
                </a:solidFill>
                <a:effectLst/>
                <a:latin typeface="Times" charset="0"/>
                <a:ea typeface="+mn-ea"/>
                <a:cs typeface="+mn-cs"/>
              </a:rPr>
              <a:t> but in reflux, and Barrett’s in particular the reaction moves proximally and occurs in the oesophagus. But how</a:t>
            </a:r>
            <a:r>
              <a:rPr lang="en-GB" sz="1200" kern="1200" baseline="0" dirty="0" smtClean="0">
                <a:solidFill>
                  <a:schemeClr val="tx1"/>
                </a:solidFill>
                <a:effectLst/>
                <a:latin typeface="Times" charset="0"/>
                <a:ea typeface="+mn-ea"/>
                <a:cs typeface="+mn-cs"/>
              </a:rPr>
              <a:t> does the rhesus factor fit in?</a:t>
            </a:r>
            <a:endParaRPr lang="en-GB" sz="1200" kern="1200" dirty="0" smtClean="0">
              <a:solidFill>
                <a:schemeClr val="tx1"/>
              </a:solidFill>
              <a:effectLst/>
              <a:latin typeface="Times" charset="0"/>
              <a:ea typeface="+mn-ea"/>
              <a:cs typeface="+mn-cs"/>
            </a:endParaRPr>
          </a:p>
          <a:p>
            <a:endParaRPr lang="en-GB" baseline="0" dirty="0" smtClean="0"/>
          </a:p>
          <a:p>
            <a:pPr eaLnBrk="0" fontAlgn="base" hangingPunct="0"/>
            <a:r>
              <a:rPr lang="en-GB" sz="1200" kern="1200" dirty="0" smtClean="0">
                <a:solidFill>
                  <a:schemeClr val="tx1"/>
                </a:solidFill>
                <a:effectLst/>
                <a:latin typeface="Times" charset="0"/>
                <a:ea typeface="+mn-ea"/>
                <a:cs typeface="+mn-cs"/>
              </a:rPr>
              <a:t>It turns out that in nature the prime role of rhesus D is the rapid delivery of neutral gases through its special gas channel. It is possible genetic polymorphism may result in reduced gas transfer in those who are </a:t>
            </a:r>
            <a:r>
              <a:rPr lang="en-GB" sz="1200" kern="1200" dirty="0" err="1" smtClean="0">
                <a:solidFill>
                  <a:schemeClr val="tx1"/>
                </a:solidFill>
                <a:effectLst/>
                <a:latin typeface="Times" charset="0"/>
                <a:ea typeface="+mn-ea"/>
                <a:cs typeface="+mn-cs"/>
              </a:rPr>
              <a:t>RhD</a:t>
            </a:r>
            <a:r>
              <a:rPr lang="en-GB" sz="1200" kern="1200" dirty="0" smtClean="0">
                <a:solidFill>
                  <a:schemeClr val="tx1"/>
                </a:solidFill>
                <a:effectLst/>
                <a:latin typeface="Times" charset="0"/>
                <a:ea typeface="+mn-ea"/>
                <a:cs typeface="+mn-cs"/>
              </a:rPr>
              <a:t> negative thus rendering the patient more susceptible to DNA damage from nitric oxide. </a:t>
            </a:r>
          </a:p>
          <a:p>
            <a:pPr eaLnBrk="0" fontAlgn="base" hangingPunct="0"/>
            <a:endParaRPr lang="en-GB" sz="1200" kern="1200" dirty="0" smtClean="0">
              <a:solidFill>
                <a:schemeClr val="tx1"/>
              </a:solidFill>
              <a:effectLst/>
              <a:latin typeface="Times" charset="0"/>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baseline="0" dirty="0" smtClean="0">
                <a:solidFill>
                  <a:schemeClr val="tx1"/>
                </a:solidFill>
                <a:effectLst/>
                <a:latin typeface="Times" charset="0"/>
                <a:ea typeface="+mn-ea"/>
                <a:cs typeface="+mn-cs"/>
              </a:rPr>
              <a:t>What is still difficult to explain is why being of blood group O heightens the risk. </a:t>
            </a:r>
            <a:endParaRPr lang="en-GB" sz="1200" kern="1200" dirty="0" smtClean="0">
              <a:solidFill>
                <a:schemeClr val="tx1"/>
              </a:solidFill>
              <a:effectLst/>
              <a:latin typeface="Times" charset="0"/>
              <a:ea typeface="+mn-ea"/>
              <a:cs typeface="+mn-cs"/>
            </a:endParaRPr>
          </a:p>
          <a:p>
            <a:pPr eaLnBrk="0" fontAlgn="base" hangingPunct="0"/>
            <a:endParaRPr lang="en-GB" sz="1200" kern="1200" dirty="0" smtClean="0">
              <a:solidFill>
                <a:schemeClr val="tx1"/>
              </a:solidFill>
              <a:effectLst/>
              <a:latin typeface="Times" charset="0"/>
              <a:ea typeface="+mn-ea"/>
              <a:cs typeface="+mn-cs"/>
            </a:endParaRPr>
          </a:p>
          <a:p>
            <a:pPr eaLnBrk="0" fontAlgn="base" hangingPunct="0"/>
            <a:r>
              <a:rPr lang="en-GB" sz="1200" kern="1200" dirty="0" smtClean="0">
                <a:solidFill>
                  <a:schemeClr val="tx1"/>
                </a:solidFill>
                <a:effectLst/>
                <a:latin typeface="Times" charset="0"/>
                <a:ea typeface="+mn-ea"/>
                <a:cs typeface="+mn-cs"/>
              </a:rPr>
              <a:t>So where does the photo fit in?</a:t>
            </a:r>
            <a:r>
              <a:rPr lang="en-GB" sz="1200" kern="1200" baseline="0" dirty="0" smtClean="0">
                <a:solidFill>
                  <a:schemeClr val="tx1"/>
                </a:solidFill>
                <a:effectLst/>
                <a:latin typeface="Times" charset="0"/>
                <a:ea typeface="+mn-ea"/>
                <a:cs typeface="+mn-cs"/>
              </a:rPr>
              <a:t>. It was actually my son-in-law Chris Hourigan who made the rhesus link for us. Chris is now the principal </a:t>
            </a:r>
            <a:r>
              <a:rPr lang="en-GB" sz="1200" kern="1200" baseline="0" dirty="0" err="1" smtClean="0">
                <a:solidFill>
                  <a:schemeClr val="tx1"/>
                </a:solidFill>
                <a:effectLst/>
                <a:latin typeface="Times" charset="0"/>
                <a:ea typeface="+mn-ea"/>
                <a:cs typeface="+mn-cs"/>
              </a:rPr>
              <a:t>investigor</a:t>
            </a:r>
            <a:r>
              <a:rPr lang="en-GB" sz="1200" kern="1200" baseline="0" dirty="0" smtClean="0">
                <a:solidFill>
                  <a:schemeClr val="tx1"/>
                </a:solidFill>
                <a:effectLst/>
                <a:latin typeface="Times" charset="0"/>
                <a:ea typeface="+mn-ea"/>
                <a:cs typeface="+mn-cs"/>
              </a:rPr>
              <a:t> at the NIH leukaemia unit in Bethesda, USA. </a:t>
            </a:r>
            <a:r>
              <a:rPr lang="en-GB" sz="1200" kern="1200" dirty="0" smtClean="0">
                <a:solidFill>
                  <a:schemeClr val="tx1"/>
                </a:solidFill>
                <a:effectLst/>
                <a:latin typeface="Times" charset="0"/>
                <a:ea typeface="+mn-ea"/>
                <a:cs typeface="+mn-cs"/>
              </a:rPr>
              <a:t> Just a tip to all of you with daughters – it does help to have a son-in-law who is a scientist.  This is my daughter Suchitra, a paediatric gastroenterologist with</a:t>
            </a:r>
            <a:r>
              <a:rPr lang="en-GB" sz="1200" kern="1200" baseline="0" dirty="0" smtClean="0">
                <a:solidFill>
                  <a:schemeClr val="tx1"/>
                </a:solidFill>
                <a:effectLst/>
                <a:latin typeface="Times" charset="0"/>
                <a:ea typeface="+mn-ea"/>
                <a:cs typeface="+mn-cs"/>
              </a:rPr>
              <a:t> Chris and our 1</a:t>
            </a:r>
            <a:r>
              <a:rPr lang="en-GB" sz="1200" kern="1200" baseline="30000" dirty="0" smtClean="0">
                <a:solidFill>
                  <a:schemeClr val="tx1"/>
                </a:solidFill>
                <a:effectLst/>
                <a:latin typeface="Times" charset="0"/>
                <a:ea typeface="+mn-ea"/>
                <a:cs typeface="+mn-cs"/>
              </a:rPr>
              <a:t>st</a:t>
            </a:r>
            <a:r>
              <a:rPr lang="en-GB" sz="1200" kern="1200" baseline="0" dirty="0" smtClean="0">
                <a:solidFill>
                  <a:schemeClr val="tx1"/>
                </a:solidFill>
                <a:effectLst/>
                <a:latin typeface="Times" charset="0"/>
                <a:ea typeface="+mn-ea"/>
                <a:cs typeface="+mn-cs"/>
              </a:rPr>
              <a:t> grandchild Daniel.</a:t>
            </a:r>
          </a:p>
          <a:p>
            <a:pPr eaLnBrk="0" fontAlgn="base" hangingPunct="0"/>
            <a:endParaRPr lang="en-GB" sz="1200" kern="1200" baseline="0" dirty="0" smtClean="0">
              <a:solidFill>
                <a:schemeClr val="tx1"/>
              </a:solidFill>
              <a:effectLst/>
              <a:latin typeface="Times" charset="0"/>
              <a:ea typeface="+mn-ea"/>
              <a:cs typeface="+mn-cs"/>
            </a:endParaRPr>
          </a:p>
          <a:p>
            <a:pPr eaLnBrk="0" fontAlgn="base" hangingPunct="0"/>
            <a:r>
              <a:rPr lang="en-GB" sz="1200" kern="1200" baseline="0" dirty="0" smtClean="0">
                <a:solidFill>
                  <a:schemeClr val="tx1"/>
                </a:solidFill>
                <a:effectLst/>
                <a:latin typeface="Times" charset="0"/>
                <a:ea typeface="+mn-ea"/>
                <a:cs typeface="+mn-cs"/>
              </a:rPr>
              <a:t>NEXT SLIDE</a:t>
            </a:r>
          </a:p>
          <a:p>
            <a:pPr eaLnBrk="0" fontAlgn="base" hangingPunct="0"/>
            <a:endParaRPr lang="en-GB" sz="1200" kern="1200" baseline="0" dirty="0" smtClean="0">
              <a:solidFill>
                <a:schemeClr val="tx1"/>
              </a:solidFill>
              <a:effectLst/>
              <a:latin typeface="Times" charset="0"/>
              <a:ea typeface="+mn-ea"/>
              <a:cs typeface="+mn-cs"/>
            </a:endParaRPr>
          </a:p>
          <a:p>
            <a:endParaRPr lang="en-GB" baseline="0" dirty="0" smtClean="0"/>
          </a:p>
        </p:txBody>
      </p:sp>
    </p:spTree>
    <p:extLst>
      <p:ext uri="{BB962C8B-B14F-4D97-AF65-F5344CB8AC3E}">
        <p14:creationId xmlns:p14="http://schemas.microsoft.com/office/powerpoint/2010/main" val="31167308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itchFamily="34" charset="0"/>
              <a:buNone/>
            </a:pPr>
            <a:r>
              <a:rPr lang="en-GB" dirty="0" smtClean="0"/>
              <a:t>To round off our database work may I share with you our two latest studies</a:t>
            </a:r>
          </a:p>
          <a:p>
            <a:endParaRPr lang="en-GB" dirty="0" smtClean="0"/>
          </a:p>
          <a:p>
            <a:pPr marL="0" indent="0">
              <a:buFont typeface="Arial" pitchFamily="34" charset="0"/>
              <a:buNone/>
            </a:pPr>
            <a:r>
              <a:rPr lang="en-GB" dirty="0" smtClean="0"/>
              <a:t>This paper just</a:t>
            </a:r>
            <a:r>
              <a:rPr lang="en-GB" baseline="0" dirty="0" smtClean="0"/>
              <a:t> recently published shows the long-term outcome of our </a:t>
            </a:r>
            <a:r>
              <a:rPr lang="en-GB" baseline="0" dirty="0" smtClean="0">
                <a:solidFill>
                  <a:srgbClr val="FF0000"/>
                </a:solidFill>
              </a:rPr>
              <a:t>1468</a:t>
            </a:r>
            <a:r>
              <a:rPr lang="en-GB" baseline="0" dirty="0" smtClean="0"/>
              <a:t> Barrett’s population. </a:t>
            </a:r>
          </a:p>
          <a:p>
            <a:pPr marL="628650" lvl="1" indent="-171450">
              <a:buFont typeface="Arial" pitchFamily="34" charset="0"/>
              <a:buChar char="•"/>
            </a:pPr>
            <a:r>
              <a:rPr lang="en-GB" baseline="0" dirty="0" smtClean="0"/>
              <a:t>We have shown the risk of developing OAC is 4%</a:t>
            </a:r>
          </a:p>
          <a:p>
            <a:pPr marL="628650" lvl="1" indent="-171450">
              <a:buFont typeface="Arial" pitchFamily="34" charset="0"/>
              <a:buChar char="•"/>
            </a:pPr>
            <a:r>
              <a:rPr lang="en-GB" baseline="0" dirty="0" smtClean="0"/>
              <a:t>Furthermore, mortality was lower in those in whom the cancer was diagnosed whilst under endoscopic surveillance. </a:t>
            </a:r>
          </a:p>
          <a:p>
            <a:pPr marL="171450" indent="-171450">
              <a:buFont typeface="Arial" pitchFamily="34" charset="0"/>
              <a:buChar char="•"/>
            </a:pPr>
            <a:endParaRPr lang="en-GB" baseline="0" dirty="0" smtClean="0"/>
          </a:p>
          <a:p>
            <a:pPr marL="0" indent="0">
              <a:buFont typeface="Arial" pitchFamily="34" charset="0"/>
              <a:buNone/>
            </a:pPr>
            <a:r>
              <a:rPr lang="en-GB" dirty="0" smtClean="0"/>
              <a:t>This data was prospectively collected over a 37 year period and updated at each visit. This we feel is the real strength of paper. It shows the outcome in the real world - that is in a District General hospital which is where most of the Barrett’s patients in the UK are seen and treated.  </a:t>
            </a:r>
          </a:p>
          <a:p>
            <a:pPr marL="0" indent="0">
              <a:buFont typeface="Arial" pitchFamily="34" charset="0"/>
              <a:buNone/>
            </a:pPr>
            <a:endParaRPr lang="en-GB" baseline="0" dirty="0" smtClean="0"/>
          </a:p>
          <a:p>
            <a:pPr marL="0" indent="0">
              <a:buFont typeface="Arial" pitchFamily="34" charset="0"/>
              <a:buNone/>
            </a:pPr>
            <a:r>
              <a:rPr lang="en-GB" baseline="0" dirty="0" smtClean="0"/>
              <a:t>NEXT SLIDE</a:t>
            </a:r>
          </a:p>
        </p:txBody>
      </p:sp>
    </p:spTree>
    <p:extLst>
      <p:ext uri="{BB962C8B-B14F-4D97-AF65-F5344CB8AC3E}">
        <p14:creationId xmlns:p14="http://schemas.microsoft.com/office/powerpoint/2010/main" val="11843103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And our final work which is in the process of publication examines age and gender differences across the whole reflux spectrum. </a:t>
            </a:r>
          </a:p>
          <a:p>
            <a:endParaRPr lang="en-GB" dirty="0" smtClean="0"/>
          </a:p>
          <a:p>
            <a:pPr marL="0" indent="0">
              <a:buFont typeface="Arial" pitchFamily="34" charset="0"/>
              <a:buNone/>
            </a:pPr>
            <a:r>
              <a:rPr lang="en-GB" dirty="0" smtClean="0"/>
              <a:t>Over 12000 patients were included. We found that:</a:t>
            </a:r>
          </a:p>
          <a:p>
            <a:pPr marL="171450" indent="-171450">
              <a:buFont typeface="Arial" pitchFamily="34" charset="0"/>
              <a:buChar char="•"/>
            </a:pPr>
            <a:r>
              <a:rPr lang="en-GB" dirty="0" smtClean="0"/>
              <a:t>More men develop erosive esophagitis, Barrett’s oesophagus and adenocarcinoma</a:t>
            </a:r>
          </a:p>
          <a:p>
            <a:pPr marL="0" indent="0">
              <a:buFont typeface="Arial" pitchFamily="34" charset="0"/>
              <a:buNone/>
            </a:pPr>
            <a:r>
              <a:rPr lang="en-GB" dirty="0" smtClean="0"/>
              <a:t>But </a:t>
            </a:r>
          </a:p>
          <a:p>
            <a:pPr marL="171450" indent="-171450">
              <a:buFont typeface="Arial" pitchFamily="34" charset="0"/>
              <a:buChar char="•"/>
            </a:pPr>
            <a:r>
              <a:rPr lang="en-GB" dirty="0" smtClean="0"/>
              <a:t>More women have non-erosive reflux</a:t>
            </a:r>
          </a:p>
          <a:p>
            <a:pPr marL="171450" indent="-171450">
              <a:buFont typeface="Arial" pitchFamily="34" charset="0"/>
              <a:buChar char="•"/>
            </a:pPr>
            <a:r>
              <a:rPr lang="en-GB" dirty="0" smtClean="0"/>
              <a:t>Women develop reflux at an older age than men</a:t>
            </a:r>
          </a:p>
          <a:p>
            <a:pPr marL="171450" indent="-171450">
              <a:buFont typeface="Arial" pitchFamily="34" charset="0"/>
              <a:buChar char="•"/>
            </a:pPr>
            <a:endParaRPr lang="en-GB" dirty="0" smtClean="0"/>
          </a:p>
          <a:p>
            <a:pPr marL="0" indent="0">
              <a:buFont typeface="Arial" pitchFamily="34" charset="0"/>
              <a:buNone/>
            </a:pPr>
            <a:r>
              <a:rPr lang="en-GB" dirty="0" smtClean="0"/>
              <a:t>Is it that men are more vulnerable to reflux? </a:t>
            </a:r>
          </a:p>
          <a:p>
            <a:pPr marL="171450" indent="-171450">
              <a:buFont typeface="Arial" pitchFamily="34" charset="0"/>
              <a:buChar char="•"/>
            </a:pPr>
            <a:endParaRPr lang="en-GB" dirty="0" smtClean="0"/>
          </a:p>
          <a:p>
            <a:pPr marL="0" indent="0">
              <a:buFont typeface="Arial" pitchFamily="34" charset="0"/>
              <a:buNone/>
            </a:pPr>
            <a:r>
              <a:rPr lang="en-US" sz="1200" kern="1200" dirty="0" smtClean="0">
                <a:solidFill>
                  <a:schemeClr val="tx1"/>
                </a:solidFill>
                <a:effectLst/>
                <a:latin typeface="Times" charset="0"/>
                <a:ea typeface="+mn-ea"/>
                <a:cs typeface="+mn-cs"/>
              </a:rPr>
              <a:t>Early evidence is emerging that female sex hormones may have a protective role in GORD during the reproductive period. </a:t>
            </a:r>
          </a:p>
          <a:p>
            <a:pPr marL="0" indent="0">
              <a:buFont typeface="Arial" pitchFamily="34" charset="0"/>
              <a:buNone/>
            </a:pPr>
            <a:endParaRPr lang="en-US" sz="1200" kern="1200" dirty="0" smtClean="0">
              <a:solidFill>
                <a:schemeClr val="tx1"/>
              </a:solidFill>
              <a:effectLst/>
              <a:latin typeface="Times" charset="0"/>
              <a:ea typeface="+mn-ea"/>
              <a:cs typeface="+mn-cs"/>
            </a:endParaRPr>
          </a:p>
          <a:p>
            <a:pPr marL="0" indent="0">
              <a:buFont typeface="Arial" pitchFamily="34" charset="0"/>
              <a:buNone/>
            </a:pPr>
            <a:r>
              <a:rPr lang="en-US" sz="1200" kern="1200" dirty="0" smtClean="0">
                <a:solidFill>
                  <a:schemeClr val="tx1"/>
                </a:solidFill>
                <a:effectLst/>
                <a:latin typeface="Times" charset="0"/>
                <a:ea typeface="+mn-ea"/>
                <a:cs typeface="+mn-cs"/>
              </a:rPr>
              <a:t>We suggest reflux and its consequences may be an example of “protection” conferred on Eve.</a:t>
            </a:r>
          </a:p>
          <a:p>
            <a:pPr marL="0" indent="0">
              <a:buFont typeface="Arial" pitchFamily="34" charset="0"/>
              <a:buNone/>
            </a:pPr>
            <a:endParaRPr lang="en-US" sz="1200" kern="1200" dirty="0" smtClean="0">
              <a:solidFill>
                <a:schemeClr val="tx1"/>
              </a:solidFill>
              <a:effectLst/>
              <a:latin typeface="Times" charset="0"/>
              <a:ea typeface="+mn-ea"/>
              <a:cs typeface="+mn-cs"/>
            </a:endParaRPr>
          </a:p>
          <a:p>
            <a:pPr marL="0" indent="0">
              <a:buFont typeface="Arial" pitchFamily="34" charset="0"/>
              <a:buNone/>
            </a:pPr>
            <a:r>
              <a:rPr lang="en-US" sz="1200" kern="1200" dirty="0" smtClean="0">
                <a:solidFill>
                  <a:schemeClr val="tx1"/>
                </a:solidFill>
                <a:effectLst/>
                <a:latin typeface="Times" charset="0"/>
                <a:ea typeface="+mn-ea"/>
                <a:cs typeface="+mn-cs"/>
              </a:rPr>
              <a:t>NEXT SLIDE</a:t>
            </a:r>
            <a:endParaRPr lang="en-GB" dirty="0"/>
          </a:p>
        </p:txBody>
      </p:sp>
    </p:spTree>
    <p:extLst>
      <p:ext uri="{BB962C8B-B14F-4D97-AF65-F5344CB8AC3E}">
        <p14:creationId xmlns:p14="http://schemas.microsoft.com/office/powerpoint/2010/main" val="10353205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So where did all this activity over the years lead to?</a:t>
            </a:r>
          </a:p>
          <a:p>
            <a:endParaRPr lang="en-GB" dirty="0" smtClean="0"/>
          </a:p>
          <a:p>
            <a:r>
              <a:rPr lang="en-GB" dirty="0" smtClean="0"/>
              <a:t>BRET has a wide range of academic support from B Med </a:t>
            </a:r>
            <a:r>
              <a:rPr lang="en-GB" dirty="0" err="1" smtClean="0"/>
              <a:t>Sci</a:t>
            </a:r>
            <a:r>
              <a:rPr lang="en-GB" dirty="0" smtClean="0"/>
              <a:t> to full PhDs, MDs and post-doctoral fellow ships leading to national and international collaborations and publications.</a:t>
            </a:r>
          </a:p>
          <a:p>
            <a:endParaRPr lang="en-GB"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smtClean="0"/>
              <a:t>Did all this help our patients? Yes, for we started with the highest mortality from</a:t>
            </a:r>
            <a:r>
              <a:rPr lang="en-GB" baseline="0" dirty="0" smtClean="0"/>
              <a:t> peptic ulcer in the region and it rapidly fell to the lowest. A major part owes to the nature of our practice. We offered an open access system so patients could be </a:t>
            </a:r>
            <a:r>
              <a:rPr lang="en-GB" baseline="0" dirty="0" err="1" smtClean="0"/>
              <a:t>endoscoped</a:t>
            </a:r>
            <a:r>
              <a:rPr lang="en-GB" baseline="0" dirty="0" smtClean="0"/>
              <a:t> more quickly and given targeted treatment, that is the right treatment for the right patient at the right time, the end result being maximum benefit for the least cost.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BRET has provided research staff to support the expansion of clinical gastroenterology in the hospital.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We have had the honour of meeting people from all around the globe who we would not have met in any other circumstances. Many have become our life long friends.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I say this with all humility but our has been an outstanding team of doctors, scientists and investigators and organisational experts whose skills are rooted in common sense. It is our privilege to see our former trainees both medical and scientists develop in to first class investigators who have gone on great careers in their field.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baseline="0"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GB" baseline="0" dirty="0" smtClean="0"/>
              <a:t>What has been MY role in all of this?  I myself have contributed little but  it is “we together” who have achieved much. </a:t>
            </a:r>
            <a:endParaRPr lang="en-GB" dirty="0"/>
          </a:p>
        </p:txBody>
      </p:sp>
    </p:spTree>
    <p:extLst>
      <p:ext uri="{BB962C8B-B14F-4D97-AF65-F5344CB8AC3E}">
        <p14:creationId xmlns:p14="http://schemas.microsoft.com/office/powerpoint/2010/main" val="25522641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These are some lessons I personally have learned along the way. </a:t>
            </a:r>
          </a:p>
          <a:p>
            <a:endParaRPr lang="en-GB" dirty="0" smtClean="0"/>
          </a:p>
          <a:p>
            <a:r>
              <a:rPr lang="en-GB" dirty="0" smtClean="0"/>
              <a:t>Opportunity exists </a:t>
            </a:r>
            <a:r>
              <a:rPr lang="en-GB" i="1" dirty="0" smtClean="0"/>
              <a:t>everywhere, </a:t>
            </a:r>
            <a:r>
              <a:rPr lang="en-GB" i="0" dirty="0" smtClean="0"/>
              <a:t>and is not limited to academic </a:t>
            </a:r>
            <a:r>
              <a:rPr lang="en-GB" i="0" baseline="0" dirty="0" smtClean="0"/>
              <a:t>centres.</a:t>
            </a:r>
            <a:r>
              <a:rPr lang="en-GB" i="1" baseline="0" dirty="0" smtClean="0"/>
              <a:t> </a:t>
            </a:r>
            <a:r>
              <a:rPr lang="en-GB" dirty="0" smtClean="0"/>
              <a:t> </a:t>
            </a:r>
          </a:p>
          <a:p>
            <a:endParaRPr lang="en-GB" dirty="0" smtClean="0"/>
          </a:p>
          <a:p>
            <a:r>
              <a:rPr lang="en-GB" dirty="0" smtClean="0"/>
              <a:t>Some</a:t>
            </a:r>
            <a:r>
              <a:rPr lang="en-GB" baseline="0" dirty="0" smtClean="0"/>
              <a:t> of the key ingredients for research and development are highly portable for they involve imagination, inspiration or the ability to be inspired, and finally perspiration: life throws up difficulties in ones path but it is only those who persevere who do on to develop.</a:t>
            </a:r>
          </a:p>
          <a:p>
            <a:endParaRPr lang="en-GB" baseline="0" dirty="0" smtClean="0"/>
          </a:p>
          <a:p>
            <a:r>
              <a:rPr lang="en-GB" baseline="0" dirty="0" smtClean="0"/>
              <a:t>It is not the topic but the people who make the difference. It is here that the role of the mentor is crucial. </a:t>
            </a:r>
          </a:p>
          <a:p>
            <a:endParaRPr lang="en-GB" baseline="0" dirty="0" smtClean="0"/>
          </a:p>
          <a:p>
            <a:r>
              <a:rPr lang="en-GB" baseline="0" dirty="0" smtClean="0"/>
              <a:t>Finally, and above all, it really has been terrific fun.</a:t>
            </a:r>
            <a:endParaRPr lang="en-GB" dirty="0" smtClean="0"/>
          </a:p>
          <a:p>
            <a:endParaRPr lang="en-GB" dirty="0"/>
          </a:p>
        </p:txBody>
      </p:sp>
    </p:spTree>
    <p:extLst>
      <p:ext uri="{BB962C8B-B14F-4D97-AF65-F5344CB8AC3E}">
        <p14:creationId xmlns:p14="http://schemas.microsoft.com/office/powerpoint/2010/main" val="1655487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 would like to show you some of the many who have made it all possible. </a:t>
            </a:r>
          </a:p>
          <a:p>
            <a:endParaRPr lang="en-GB" baseline="0" dirty="0" smtClean="0"/>
          </a:p>
          <a:p>
            <a:r>
              <a:rPr lang="en-GB" baseline="0" dirty="0" smtClean="0"/>
              <a:t>My wife Gouri who inspired the creation of BRET. My superb team with Bev, Christine and Liz who recently retired, she provided database support. </a:t>
            </a:r>
          </a:p>
          <a:p>
            <a:endParaRPr lang="en-GB" baseline="0" dirty="0" smtClean="0"/>
          </a:p>
          <a:p>
            <a:r>
              <a:rPr lang="en-GB" baseline="0" dirty="0" smtClean="0"/>
              <a:t>I wish to pay a special tribute to my wonderful patients who put their trust in me, particularly in my younger days when I was just beginning to learn my field. </a:t>
            </a:r>
          </a:p>
          <a:p>
            <a:endParaRPr lang="en-GB" baseline="0" dirty="0" smtClean="0"/>
          </a:p>
          <a:p>
            <a:r>
              <a:rPr lang="en-GB" baseline="0" dirty="0" smtClean="0"/>
              <a:t>Permit me also to stress that I grew at a time when my hospital top management were very supportive. Managers of that era intuitively understood that it is worthwhile supporting the pursuit of excellence for that ultimately leads to high standards.  </a:t>
            </a:r>
          </a:p>
          <a:p>
            <a:endParaRPr lang="en-GB" dirty="0"/>
          </a:p>
        </p:txBody>
      </p:sp>
    </p:spTree>
    <p:extLst>
      <p:ext uri="{BB962C8B-B14F-4D97-AF65-F5344CB8AC3E}">
        <p14:creationId xmlns:p14="http://schemas.microsoft.com/office/powerpoint/2010/main" val="177154759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p:cNvSpPr>
            <a:spLocks noGrp="1" noRot="1" noChangeAspect="1" noChangeArrowheads="1" noTextEdit="1"/>
          </p:cNvSpPr>
          <p:nvPr>
            <p:ph type="sldImg"/>
          </p:nvPr>
        </p:nvSpPr>
        <p:spPr>
          <a:xfrm>
            <a:off x="917575" y="742950"/>
            <a:ext cx="4964113" cy="3722688"/>
          </a:xfrm>
          <a:ln/>
        </p:spPr>
      </p:sp>
      <p:sp>
        <p:nvSpPr>
          <p:cNvPr id="514051" name="Rectangle 3"/>
          <p:cNvSpPr>
            <a:spLocks noGrp="1" noChangeArrowheads="1"/>
          </p:cNvSpPr>
          <p:nvPr>
            <p:ph type="body" idx="1"/>
          </p:nvPr>
        </p:nvSpPr>
        <p:spPr>
          <a:xfrm>
            <a:off x="906357" y="4715907"/>
            <a:ext cx="4984962" cy="446770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t>Here are just some of the enthusiastic young Doctors who I was fortunate to have in my team who have now moved on to build outstanding careers of their own. Perhaps you may </a:t>
            </a:r>
            <a:r>
              <a:rPr lang="en-US" dirty="0" err="1" smtClean="0"/>
              <a:t>recognise</a:t>
            </a:r>
            <a:r>
              <a:rPr lang="en-US" dirty="0" smtClean="0"/>
              <a:t> some???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If you didn’t recognise anyone on the previous slide, perhaps I can point him out.</a:t>
            </a:r>
          </a:p>
          <a:p>
            <a:endParaRPr lang="en-GB" dirty="0" smtClean="0"/>
          </a:p>
          <a:p>
            <a:r>
              <a:rPr lang="en-GB" dirty="0" smtClean="0"/>
              <a:t>He is a very young </a:t>
            </a:r>
            <a:r>
              <a:rPr lang="en-GB" dirty="0" err="1" smtClean="0"/>
              <a:t>Kalyan</a:t>
            </a:r>
            <a:r>
              <a:rPr lang="en-GB" dirty="0" smtClean="0"/>
              <a:t> when he was a registrar.  When I fell ill much later he generously as a Consultant returned to run the unit in my absence, a great comfort to me for I knew the team would be in good hands.</a:t>
            </a:r>
          </a:p>
          <a:p>
            <a:endParaRPr lang="en-GB" dirty="0" smtClean="0"/>
          </a:p>
          <a:p>
            <a:r>
              <a:rPr lang="en-GB" dirty="0" err="1" smtClean="0"/>
              <a:t>Kalyan</a:t>
            </a:r>
            <a:r>
              <a:rPr lang="en-GB" dirty="0" smtClean="0"/>
              <a:t> has a habit of popping up unexpectedly in various locations. In this instance it was the Digestive Disease week in USA. </a:t>
            </a:r>
          </a:p>
          <a:p>
            <a:endParaRPr lang="en-GB" dirty="0" smtClean="0"/>
          </a:p>
          <a:p>
            <a:r>
              <a:rPr lang="en-GB" dirty="0" smtClean="0"/>
              <a:t>Finally, on an arrange visit this time, here is he is on a visit home. You will recognise </a:t>
            </a:r>
            <a:r>
              <a:rPr lang="en-GB" dirty="0" err="1" smtClean="0"/>
              <a:t>Kalyan</a:t>
            </a:r>
            <a:r>
              <a:rPr lang="en-GB" dirty="0" smtClean="0"/>
              <a:t>, Gouri,</a:t>
            </a:r>
            <a:r>
              <a:rPr lang="en-GB" baseline="0" dirty="0" smtClean="0"/>
              <a:t> </a:t>
            </a:r>
            <a:r>
              <a:rPr lang="en-GB" dirty="0" smtClean="0"/>
              <a:t>Christine and Bev, but let me</a:t>
            </a:r>
            <a:r>
              <a:rPr lang="en-GB" baseline="0" dirty="0" smtClean="0"/>
              <a:t> mention the other 2 people. Seated on your left is </a:t>
            </a:r>
            <a:r>
              <a:rPr lang="en-GB" baseline="0" dirty="0" err="1" smtClean="0"/>
              <a:t>Madhu</a:t>
            </a:r>
            <a:r>
              <a:rPr lang="en-GB" baseline="0" dirty="0" smtClean="0"/>
              <a:t>, my only sibling, 8 years younger - she will want me to add – it was </a:t>
            </a:r>
            <a:r>
              <a:rPr lang="en-GB" baseline="0" dirty="0" err="1" smtClean="0"/>
              <a:t>Madhu</a:t>
            </a:r>
            <a:r>
              <a:rPr lang="en-GB" baseline="0" dirty="0" smtClean="0"/>
              <a:t> who inherited the common sense which bypassed me! </a:t>
            </a:r>
            <a:r>
              <a:rPr lang="en-GB" dirty="0" smtClean="0"/>
              <a:t> Last but certainly not least is the tall young man in the background with his arm around his mum, my son </a:t>
            </a:r>
            <a:r>
              <a:rPr lang="en-GB" dirty="0" err="1" smtClean="0"/>
              <a:t>Satyajeet</a:t>
            </a:r>
            <a:r>
              <a:rPr lang="en-GB" dirty="0" smtClean="0"/>
              <a:t> who </a:t>
            </a:r>
            <a:r>
              <a:rPr lang="en-GB" baseline="0" dirty="0" smtClean="0"/>
              <a:t>we refer to as ‘Sonny’. He is the only non-medic in our family but works with a charitable foundation which takes aid to deprived communities around the world including parts of India. </a:t>
            </a:r>
            <a:r>
              <a:rPr lang="en-GB" dirty="0" smtClean="0"/>
              <a:t>His impact has been major but in a different field. </a:t>
            </a:r>
            <a:endParaRPr lang="en-GB" dirty="0"/>
          </a:p>
        </p:txBody>
      </p:sp>
    </p:spTree>
    <p:extLst>
      <p:ext uri="{BB962C8B-B14F-4D97-AF65-F5344CB8AC3E}">
        <p14:creationId xmlns:p14="http://schemas.microsoft.com/office/powerpoint/2010/main" val="3863740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0B326046-B021-40C7-96CE-8C1DC3D1D561}"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31F7F7A5-7C91-4ECE-8F91-8519C69F0E7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46531EC4-B359-44D5-92CC-7B2CDC5E9A1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39738" y="1447800"/>
            <a:ext cx="4062412"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4550" y="1447800"/>
            <a:ext cx="4062413"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AA0C8A07-0BCB-4B65-93B7-7D6B739388B3}"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7"/>
          <p:cNvSpPr>
            <a:spLocks noGrp="1" noChangeArrowheads="1"/>
          </p:cNvSpPr>
          <p:nvPr>
            <p:ph type="dt" sz="half" idx="10"/>
          </p:nvPr>
        </p:nvSpPr>
        <p:spPr>
          <a:ln/>
        </p:spPr>
        <p:txBody>
          <a:bodyPr/>
          <a:lstStyle>
            <a:lvl1pPr>
              <a:defRPr/>
            </a:lvl1pPr>
          </a:lstStyle>
          <a:p>
            <a:pPr>
              <a:defRPr/>
            </a:pPr>
            <a:endParaRPr lang="en-US"/>
          </a:p>
        </p:txBody>
      </p:sp>
      <p:sp>
        <p:nvSpPr>
          <p:cNvPr id="8" name="Rectangle 28"/>
          <p:cNvSpPr>
            <a:spLocks noGrp="1" noChangeArrowheads="1"/>
          </p:cNvSpPr>
          <p:nvPr>
            <p:ph type="ftr" sz="quarter" idx="11"/>
          </p:nvPr>
        </p:nvSpPr>
        <p:spPr>
          <a:ln/>
        </p:spPr>
        <p:txBody>
          <a:bodyPr/>
          <a:lstStyle>
            <a:lvl1pPr>
              <a:defRPr/>
            </a:lvl1pPr>
          </a:lstStyle>
          <a:p>
            <a:pPr>
              <a:defRPr/>
            </a:pPr>
            <a:endParaRPr lang="en-US"/>
          </a:p>
        </p:txBody>
      </p:sp>
      <p:sp>
        <p:nvSpPr>
          <p:cNvPr id="9" name="Rectangle 29"/>
          <p:cNvSpPr>
            <a:spLocks noGrp="1" noChangeArrowheads="1"/>
          </p:cNvSpPr>
          <p:nvPr>
            <p:ph type="sldNum" sz="quarter" idx="12"/>
          </p:nvPr>
        </p:nvSpPr>
        <p:spPr>
          <a:ln/>
        </p:spPr>
        <p:txBody>
          <a:bodyPr/>
          <a:lstStyle>
            <a:lvl1pPr>
              <a:defRPr/>
            </a:lvl1pPr>
          </a:lstStyle>
          <a:p>
            <a:pPr>
              <a:defRPr/>
            </a:pPr>
            <a:fld id="{6440C4D8-F851-4920-A7CB-473BD37A34A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7"/>
          <p:cNvSpPr>
            <a:spLocks noGrp="1" noChangeArrowheads="1"/>
          </p:cNvSpPr>
          <p:nvPr>
            <p:ph type="dt" sz="half" idx="10"/>
          </p:nvPr>
        </p:nvSpPr>
        <p:spPr>
          <a:ln/>
        </p:spPr>
        <p:txBody>
          <a:bodyPr/>
          <a:lstStyle>
            <a:lvl1pPr>
              <a:defRPr/>
            </a:lvl1pPr>
          </a:lstStyle>
          <a:p>
            <a:pPr>
              <a:defRPr/>
            </a:pPr>
            <a:endParaRPr lang="en-US"/>
          </a:p>
        </p:txBody>
      </p:sp>
      <p:sp>
        <p:nvSpPr>
          <p:cNvPr id="4" name="Rectangle 28"/>
          <p:cNvSpPr>
            <a:spLocks noGrp="1" noChangeArrowheads="1"/>
          </p:cNvSpPr>
          <p:nvPr>
            <p:ph type="ftr" sz="quarter" idx="11"/>
          </p:nvPr>
        </p:nvSpPr>
        <p:spPr>
          <a:ln/>
        </p:spPr>
        <p:txBody>
          <a:bodyPr/>
          <a:lstStyle>
            <a:lvl1pPr>
              <a:defRPr/>
            </a:lvl1pPr>
          </a:lstStyle>
          <a:p>
            <a:pPr>
              <a:defRPr/>
            </a:pPr>
            <a:endParaRPr lang="en-US"/>
          </a:p>
        </p:txBody>
      </p:sp>
      <p:sp>
        <p:nvSpPr>
          <p:cNvPr id="5" name="Rectangle 29"/>
          <p:cNvSpPr>
            <a:spLocks noGrp="1" noChangeArrowheads="1"/>
          </p:cNvSpPr>
          <p:nvPr>
            <p:ph type="sldNum" sz="quarter" idx="12"/>
          </p:nvPr>
        </p:nvSpPr>
        <p:spPr>
          <a:ln/>
        </p:spPr>
        <p:txBody>
          <a:bodyPr/>
          <a:lstStyle>
            <a:lvl1pPr>
              <a:defRPr/>
            </a:lvl1pPr>
          </a:lstStyle>
          <a:p>
            <a:pPr>
              <a:defRPr/>
            </a:pPr>
            <a:fld id="{DC6CF7F5-8A8E-484B-BF48-76EFE380B2D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2758F74F-7D88-47E9-AE04-27975A4C7DB9}"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2F57925E-A932-49C4-AE33-88F4873F50E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31F9C384-7D0B-48AB-ACA5-FD75CBEE562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5275" y="0"/>
            <a:ext cx="2071688" cy="5978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27038" y="0"/>
            <a:ext cx="6065837" cy="5978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14FECC44-9D38-46E0-9C2E-1F2D21C026B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27038" y="0"/>
            <a:ext cx="8289925"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39738" y="1447800"/>
            <a:ext cx="8277225" cy="4530725"/>
          </a:xfrm>
        </p:spPr>
        <p:txBody>
          <a:bodyPr/>
          <a:lstStyle/>
          <a:p>
            <a:pPr lvl="0"/>
            <a:endParaRPr lang="en-US" noProof="0" smtClean="0"/>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79B753AC-D9D7-45AC-A516-A727903C52F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27038" y="0"/>
            <a:ext cx="8289925" cy="1143000"/>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439738" y="1447800"/>
            <a:ext cx="4062412" cy="4530725"/>
          </a:xfrm>
        </p:spPr>
        <p:txBody>
          <a:bodyPr/>
          <a:lstStyle/>
          <a:p>
            <a:pPr lvl="0"/>
            <a:endParaRPr lang="en-US" noProof="0" smtClean="0"/>
          </a:p>
        </p:txBody>
      </p:sp>
      <p:sp>
        <p:nvSpPr>
          <p:cNvPr id="4" name="Text Placeholder 3"/>
          <p:cNvSpPr>
            <a:spLocks noGrp="1"/>
          </p:cNvSpPr>
          <p:nvPr>
            <p:ph type="body" sz="half" idx="2"/>
          </p:nvPr>
        </p:nvSpPr>
        <p:spPr>
          <a:xfrm>
            <a:off x="4654550" y="1447800"/>
            <a:ext cx="4062413"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2863852E-F425-4BF4-9EB9-890FA07E8ACC}"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27038" y="0"/>
            <a:ext cx="8289925"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39738" y="1447800"/>
            <a:ext cx="8277225" cy="4530725"/>
          </a:xfrm>
        </p:spPr>
        <p:txBody>
          <a:bodyPr/>
          <a:lstStyle/>
          <a:p>
            <a:pPr lvl="0"/>
            <a:endParaRPr lang="en-US" noProof="0" smtClean="0"/>
          </a:p>
        </p:txBody>
      </p:sp>
      <p:sp>
        <p:nvSpPr>
          <p:cNvPr id="4" name="Rectangle 27"/>
          <p:cNvSpPr>
            <a:spLocks noGrp="1" noChangeArrowheads="1"/>
          </p:cNvSpPr>
          <p:nvPr>
            <p:ph type="dt" sz="half" idx="10"/>
          </p:nvPr>
        </p:nvSpPr>
        <p:spPr>
          <a:ln/>
        </p:spPr>
        <p:txBody>
          <a:bodyPr/>
          <a:lstStyle>
            <a:lvl1pPr>
              <a:defRPr/>
            </a:lvl1pPr>
          </a:lstStyle>
          <a:p>
            <a:pPr>
              <a:defRPr/>
            </a:pPr>
            <a:endParaRPr lang="en-US"/>
          </a:p>
        </p:txBody>
      </p:sp>
      <p:sp>
        <p:nvSpPr>
          <p:cNvPr id="5" name="Rectangle 28"/>
          <p:cNvSpPr>
            <a:spLocks noGrp="1" noChangeArrowheads="1"/>
          </p:cNvSpPr>
          <p:nvPr>
            <p:ph type="ftr" sz="quarter" idx="11"/>
          </p:nvPr>
        </p:nvSpPr>
        <p:spPr>
          <a:ln/>
        </p:spPr>
        <p:txBody>
          <a:bodyPr/>
          <a:lstStyle>
            <a:lvl1pPr>
              <a:defRPr/>
            </a:lvl1pPr>
          </a:lstStyle>
          <a:p>
            <a:pPr>
              <a:defRPr/>
            </a:pPr>
            <a:endParaRPr lang="en-US"/>
          </a:p>
        </p:txBody>
      </p:sp>
      <p:sp>
        <p:nvSpPr>
          <p:cNvPr id="6" name="Rectangle 29"/>
          <p:cNvSpPr>
            <a:spLocks noGrp="1" noChangeArrowheads="1"/>
          </p:cNvSpPr>
          <p:nvPr>
            <p:ph type="sldNum" sz="quarter" idx="12"/>
          </p:nvPr>
        </p:nvSpPr>
        <p:spPr>
          <a:ln/>
        </p:spPr>
        <p:txBody>
          <a:bodyPr/>
          <a:lstStyle>
            <a:lvl1pPr>
              <a:defRPr/>
            </a:lvl1pPr>
          </a:lstStyle>
          <a:p>
            <a:pPr>
              <a:defRPr/>
            </a:pPr>
            <a:fld id="{569554FF-A720-4ADA-8CF5-387D9A36C5F0}"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427038" y="0"/>
            <a:ext cx="82899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39738" y="1447800"/>
            <a:ext cx="4062412"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hart Placeholder 3"/>
          <p:cNvSpPr>
            <a:spLocks noGrp="1"/>
          </p:cNvSpPr>
          <p:nvPr>
            <p:ph type="chart" sz="half" idx="2"/>
          </p:nvPr>
        </p:nvSpPr>
        <p:spPr>
          <a:xfrm>
            <a:off x="4654550" y="1447800"/>
            <a:ext cx="4062413" cy="4530725"/>
          </a:xfrm>
        </p:spPr>
        <p:txBody>
          <a:bodyPr/>
          <a:lstStyle/>
          <a:p>
            <a:pPr lvl="0"/>
            <a:endParaRPr lang="en-US" noProof="0" smtClean="0"/>
          </a:p>
        </p:txBody>
      </p:sp>
      <p:sp>
        <p:nvSpPr>
          <p:cNvPr id="5" name="Rectangle 27"/>
          <p:cNvSpPr>
            <a:spLocks noGrp="1" noChangeArrowheads="1"/>
          </p:cNvSpPr>
          <p:nvPr>
            <p:ph type="dt" sz="half" idx="10"/>
          </p:nvPr>
        </p:nvSpPr>
        <p:spPr>
          <a:ln/>
        </p:spPr>
        <p:txBody>
          <a:bodyPr/>
          <a:lstStyle>
            <a:lvl1pPr>
              <a:defRPr/>
            </a:lvl1pPr>
          </a:lstStyle>
          <a:p>
            <a:pPr>
              <a:defRPr/>
            </a:pPr>
            <a:endParaRPr lang="en-US"/>
          </a:p>
        </p:txBody>
      </p:sp>
      <p:sp>
        <p:nvSpPr>
          <p:cNvPr id="6" name="Rectangle 28"/>
          <p:cNvSpPr>
            <a:spLocks noGrp="1" noChangeArrowheads="1"/>
          </p:cNvSpPr>
          <p:nvPr>
            <p:ph type="ftr" sz="quarter" idx="11"/>
          </p:nvPr>
        </p:nvSpPr>
        <p:spPr>
          <a:ln/>
        </p:spPr>
        <p:txBody>
          <a:bodyPr/>
          <a:lstStyle>
            <a:lvl1pPr>
              <a:defRPr/>
            </a:lvl1pPr>
          </a:lstStyle>
          <a:p>
            <a:pPr>
              <a:defRPr/>
            </a:pPr>
            <a:endParaRPr lang="en-US"/>
          </a:p>
        </p:txBody>
      </p:sp>
      <p:sp>
        <p:nvSpPr>
          <p:cNvPr id="7" name="Rectangle 29"/>
          <p:cNvSpPr>
            <a:spLocks noGrp="1" noChangeArrowheads="1"/>
          </p:cNvSpPr>
          <p:nvPr>
            <p:ph type="sldNum" sz="quarter" idx="12"/>
          </p:nvPr>
        </p:nvSpPr>
        <p:spPr>
          <a:ln/>
        </p:spPr>
        <p:txBody>
          <a:bodyPr/>
          <a:lstStyle>
            <a:lvl1pPr>
              <a:defRPr/>
            </a:lvl1pPr>
          </a:lstStyle>
          <a:p>
            <a:pPr>
              <a:defRPr/>
            </a:pPr>
            <a:fld id="{32442550-8EB3-4E64-AC3F-879805B5563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2F"/>
            </a:gs>
            <a:gs pos="100000">
              <a:srgbClr val="000066"/>
            </a:gs>
          </a:gsLst>
          <a:lin ang="5400000" scaled="1"/>
        </a:gradFill>
        <a:effectLst/>
      </p:bgPr>
    </p:bg>
    <p:spTree>
      <p:nvGrpSpPr>
        <p:cNvPr id="1" name=""/>
        <p:cNvGrpSpPr/>
        <p:nvPr/>
      </p:nvGrpSpPr>
      <p:grpSpPr>
        <a:xfrm>
          <a:off x="0" y="0"/>
          <a:ext cx="0" cy="0"/>
          <a:chOff x="0" y="0"/>
          <a:chExt cx="0" cy="0"/>
        </a:xfrm>
      </p:grpSpPr>
      <p:sp>
        <p:nvSpPr>
          <p:cNvPr id="1026" name="Rectangle 5"/>
          <p:cNvSpPr>
            <a:spLocks noGrp="1" noChangeArrowheads="1"/>
          </p:cNvSpPr>
          <p:nvPr>
            <p:ph type="title"/>
          </p:nvPr>
        </p:nvSpPr>
        <p:spPr bwMode="auto">
          <a:xfrm>
            <a:off x="427038" y="0"/>
            <a:ext cx="8289925" cy="11430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p>
            <a:pPr lvl="0"/>
            <a:r>
              <a:rPr lang="en-GB" smtClean="0"/>
              <a:t>Click to edit Master title style</a:t>
            </a:r>
          </a:p>
        </p:txBody>
      </p:sp>
      <p:sp>
        <p:nvSpPr>
          <p:cNvPr id="1027" name="Rectangle 6"/>
          <p:cNvSpPr>
            <a:spLocks noGrp="1" noChangeArrowheads="1"/>
          </p:cNvSpPr>
          <p:nvPr>
            <p:ph type="body" idx="1"/>
          </p:nvPr>
        </p:nvSpPr>
        <p:spPr bwMode="auto">
          <a:xfrm>
            <a:off x="439738" y="1447800"/>
            <a:ext cx="8277225" cy="4530725"/>
          </a:xfrm>
          <a:prstGeom prst="rect">
            <a:avLst/>
          </a:prstGeom>
          <a:noFill/>
          <a:ln w="12700">
            <a:noFill/>
            <a:miter lim="800000"/>
            <a:headEnd/>
            <a:tailEnd/>
          </a:ln>
        </p:spPr>
        <p:txBody>
          <a:bodyPr vert="horz" wrap="square" lIns="90487" tIns="44450" rIns="90487" bIns="4445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5147" name="Rectangle 27"/>
          <p:cNvSpPr>
            <a:spLocks noGrp="1" noChangeArrowheads="1"/>
          </p:cNvSpPr>
          <p:nvPr>
            <p:ph type="dt" sz="half" idx="2"/>
          </p:nvPr>
        </p:nvSpPr>
        <p:spPr bwMode="auto">
          <a:xfrm>
            <a:off x="685800" y="6248400"/>
            <a:ext cx="1905000" cy="457200"/>
          </a:xfrm>
          <a:prstGeom prst="rect">
            <a:avLst/>
          </a:prstGeom>
          <a:noFill/>
          <a:ln w="25400">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a:p>
        </p:txBody>
      </p:sp>
      <p:sp>
        <p:nvSpPr>
          <p:cNvPr id="5148" name="Rectangle 28"/>
          <p:cNvSpPr>
            <a:spLocks noGrp="1" noChangeArrowheads="1"/>
          </p:cNvSpPr>
          <p:nvPr>
            <p:ph type="ftr" sz="quarter" idx="3"/>
          </p:nvPr>
        </p:nvSpPr>
        <p:spPr bwMode="auto">
          <a:xfrm>
            <a:off x="3124200" y="6248400"/>
            <a:ext cx="2895600" cy="457200"/>
          </a:xfrm>
          <a:prstGeom prst="rect">
            <a:avLst/>
          </a:prstGeom>
          <a:noFill/>
          <a:ln w="25400">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a:p>
        </p:txBody>
      </p:sp>
      <p:sp>
        <p:nvSpPr>
          <p:cNvPr id="5149" name="Rectangle 29"/>
          <p:cNvSpPr>
            <a:spLocks noGrp="1" noChangeArrowheads="1"/>
          </p:cNvSpPr>
          <p:nvPr>
            <p:ph type="sldNum" sz="quarter" idx="4"/>
          </p:nvPr>
        </p:nvSpPr>
        <p:spPr bwMode="auto">
          <a:xfrm>
            <a:off x="6553200" y="6248400"/>
            <a:ext cx="1905000" cy="457200"/>
          </a:xfrm>
          <a:prstGeom prst="rect">
            <a:avLst/>
          </a:prstGeom>
          <a:noFill/>
          <a:ln w="25400">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F586C6CC-1FDE-4F17-9312-C72863A65A1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txStyles>
    <p:titleStyle>
      <a:lvl1pPr algn="ctr" rtl="0" eaLnBrk="0" fontAlgn="base" hangingPunct="0">
        <a:spcBef>
          <a:spcPct val="0"/>
        </a:spcBef>
        <a:spcAft>
          <a:spcPct val="0"/>
        </a:spcAft>
        <a:defRPr sz="2800" b="1" i="1">
          <a:solidFill>
            <a:srgbClr val="FFF034"/>
          </a:solidFill>
          <a:latin typeface="+mj-lt"/>
          <a:ea typeface="+mj-ea"/>
          <a:cs typeface="+mj-cs"/>
        </a:defRPr>
      </a:lvl1pPr>
      <a:lvl2pPr algn="ctr" rtl="0" eaLnBrk="0" fontAlgn="base" hangingPunct="0">
        <a:spcBef>
          <a:spcPct val="0"/>
        </a:spcBef>
        <a:spcAft>
          <a:spcPct val="0"/>
        </a:spcAft>
        <a:defRPr sz="2800" b="1" i="1">
          <a:solidFill>
            <a:srgbClr val="FFF034"/>
          </a:solidFill>
          <a:latin typeface="Arial" charset="0"/>
        </a:defRPr>
      </a:lvl2pPr>
      <a:lvl3pPr algn="ctr" rtl="0" eaLnBrk="0" fontAlgn="base" hangingPunct="0">
        <a:spcBef>
          <a:spcPct val="0"/>
        </a:spcBef>
        <a:spcAft>
          <a:spcPct val="0"/>
        </a:spcAft>
        <a:defRPr sz="2800" b="1" i="1">
          <a:solidFill>
            <a:srgbClr val="FFF034"/>
          </a:solidFill>
          <a:latin typeface="Arial" charset="0"/>
        </a:defRPr>
      </a:lvl3pPr>
      <a:lvl4pPr algn="ctr" rtl="0" eaLnBrk="0" fontAlgn="base" hangingPunct="0">
        <a:spcBef>
          <a:spcPct val="0"/>
        </a:spcBef>
        <a:spcAft>
          <a:spcPct val="0"/>
        </a:spcAft>
        <a:defRPr sz="2800" b="1" i="1">
          <a:solidFill>
            <a:srgbClr val="FFF034"/>
          </a:solidFill>
          <a:latin typeface="Arial" charset="0"/>
        </a:defRPr>
      </a:lvl4pPr>
      <a:lvl5pPr algn="ctr" rtl="0" eaLnBrk="0" fontAlgn="base" hangingPunct="0">
        <a:spcBef>
          <a:spcPct val="0"/>
        </a:spcBef>
        <a:spcAft>
          <a:spcPct val="0"/>
        </a:spcAft>
        <a:defRPr sz="2800" b="1" i="1">
          <a:solidFill>
            <a:srgbClr val="FFF034"/>
          </a:solidFill>
          <a:latin typeface="Arial" charset="0"/>
        </a:defRPr>
      </a:lvl5pPr>
      <a:lvl6pPr marL="457200" algn="ctr" rtl="0" eaLnBrk="0" fontAlgn="base" hangingPunct="0">
        <a:spcBef>
          <a:spcPct val="0"/>
        </a:spcBef>
        <a:spcAft>
          <a:spcPct val="0"/>
        </a:spcAft>
        <a:defRPr sz="2800" b="1" i="1">
          <a:solidFill>
            <a:srgbClr val="FFF034"/>
          </a:solidFill>
          <a:latin typeface="Arial" charset="0"/>
        </a:defRPr>
      </a:lvl6pPr>
      <a:lvl7pPr marL="914400" algn="ctr" rtl="0" eaLnBrk="0" fontAlgn="base" hangingPunct="0">
        <a:spcBef>
          <a:spcPct val="0"/>
        </a:spcBef>
        <a:spcAft>
          <a:spcPct val="0"/>
        </a:spcAft>
        <a:defRPr sz="2800" b="1" i="1">
          <a:solidFill>
            <a:srgbClr val="FFF034"/>
          </a:solidFill>
          <a:latin typeface="Arial" charset="0"/>
        </a:defRPr>
      </a:lvl7pPr>
      <a:lvl8pPr marL="1371600" algn="ctr" rtl="0" eaLnBrk="0" fontAlgn="base" hangingPunct="0">
        <a:spcBef>
          <a:spcPct val="0"/>
        </a:spcBef>
        <a:spcAft>
          <a:spcPct val="0"/>
        </a:spcAft>
        <a:defRPr sz="2800" b="1" i="1">
          <a:solidFill>
            <a:srgbClr val="FFF034"/>
          </a:solidFill>
          <a:latin typeface="Arial" charset="0"/>
        </a:defRPr>
      </a:lvl8pPr>
      <a:lvl9pPr marL="1828800" algn="ctr" rtl="0" eaLnBrk="0" fontAlgn="base" hangingPunct="0">
        <a:spcBef>
          <a:spcPct val="0"/>
        </a:spcBef>
        <a:spcAft>
          <a:spcPct val="0"/>
        </a:spcAft>
        <a:defRPr sz="2800" b="1" i="1">
          <a:solidFill>
            <a:srgbClr val="FFF034"/>
          </a:solidFill>
          <a:latin typeface="Arial" charset="0"/>
        </a:defRPr>
      </a:lvl9pPr>
    </p:titleStyle>
    <p:bodyStyle>
      <a:lvl1pPr marL="277813" indent="-277813" algn="l" rtl="0" eaLnBrk="0" fontAlgn="base" hangingPunct="0">
        <a:spcBef>
          <a:spcPct val="50000"/>
        </a:spcBef>
        <a:spcAft>
          <a:spcPct val="0"/>
        </a:spcAft>
        <a:buClr>
          <a:srgbClr val="F51E30"/>
        </a:buClr>
        <a:buSzPct val="60000"/>
        <a:buFont typeface="Zapf Dingbats" charset="2"/>
        <a:buChar char="l"/>
        <a:defRPr sz="2000">
          <a:solidFill>
            <a:schemeClr val="tx1"/>
          </a:solidFill>
          <a:latin typeface="+mn-lt"/>
          <a:ea typeface="+mn-ea"/>
          <a:cs typeface="+mn-cs"/>
        </a:defRPr>
      </a:lvl1pPr>
      <a:lvl2pPr marL="768350" indent="-300038" algn="l" rtl="0" eaLnBrk="0" fontAlgn="base" hangingPunct="0">
        <a:spcBef>
          <a:spcPct val="20000"/>
        </a:spcBef>
        <a:spcAft>
          <a:spcPct val="0"/>
        </a:spcAft>
        <a:buClr>
          <a:schemeClr val="hlink"/>
        </a:buClr>
        <a:buSzPct val="60000"/>
        <a:buFont typeface="Zapf Dingbats" charset="2"/>
        <a:buChar char="s"/>
        <a:defRPr sz="2000">
          <a:solidFill>
            <a:schemeClr val="tx1"/>
          </a:solidFill>
          <a:latin typeface="+mn-lt"/>
        </a:defRPr>
      </a:lvl2pPr>
      <a:lvl3pPr marL="1236663" indent="-277813" algn="l" rtl="0" eaLnBrk="0" fontAlgn="base" hangingPunct="0">
        <a:spcBef>
          <a:spcPct val="20000"/>
        </a:spcBef>
        <a:spcAft>
          <a:spcPct val="0"/>
        </a:spcAft>
        <a:buClr>
          <a:srgbClr val="00B0E7"/>
        </a:buClr>
        <a:buSzPct val="60000"/>
        <a:buFont typeface="Zapf Dingbats" charset="2"/>
        <a:buChar char="n"/>
        <a:defRPr sz="2000">
          <a:solidFill>
            <a:schemeClr val="tx1"/>
          </a:solidFill>
          <a:latin typeface="+mn-lt"/>
        </a:defRPr>
      </a:lvl3pPr>
      <a:lvl4pPr marL="1727200" indent="-300038" algn="l" rtl="0" eaLnBrk="0" fontAlgn="base" hangingPunct="0">
        <a:spcBef>
          <a:spcPct val="20000"/>
        </a:spcBef>
        <a:spcAft>
          <a:spcPct val="0"/>
        </a:spcAft>
        <a:buClr>
          <a:srgbClr val="47C700"/>
        </a:buClr>
        <a:buSzPct val="55000"/>
        <a:buFont typeface="Zapf Dingbats" charset="2"/>
        <a:buChar char="n"/>
        <a:defRPr sz="2000">
          <a:solidFill>
            <a:schemeClr val="tx1"/>
          </a:solidFill>
          <a:latin typeface="+mn-lt"/>
        </a:defRPr>
      </a:lvl4pPr>
      <a:lvl5pPr marL="21955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5pPr>
      <a:lvl6pPr marL="26527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6pPr>
      <a:lvl7pPr marL="31099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7pPr>
      <a:lvl8pPr marL="35671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8pPr>
      <a:lvl9pPr marL="40243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wav"/><Relationship Id="rId1" Type="http://schemas.microsoft.com/office/2007/relationships/media" Target="../media/media1.wav"/><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2.wav"/><Relationship Id="rId1" Type="http://schemas.microsoft.com/office/2007/relationships/media" Target="../media/media2.wav"/><Relationship Id="rId6" Type="http://schemas.openxmlformats.org/officeDocument/2006/relationships/image" Target="../media/image3.jpeg"/><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wav"/><Relationship Id="rId1" Type="http://schemas.microsoft.com/office/2007/relationships/media" Target="../media/media3.wav"/><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6.xml"/><Relationship Id="rId7" Type="http://schemas.openxmlformats.org/officeDocument/2006/relationships/image" Target="../media/image6.jpeg"/><Relationship Id="rId2" Type="http://schemas.openxmlformats.org/officeDocument/2006/relationships/audio" Target="../media/media4.wav"/><Relationship Id="rId1" Type="http://schemas.microsoft.com/office/2007/relationships/media" Target="../media/media4.wav"/><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wav"/><Relationship Id="rId1" Type="http://schemas.microsoft.com/office/2007/relationships/media" Target="../media/media5.wav"/><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wav"/><Relationship Id="rId1" Type="http://schemas.microsoft.com/office/2007/relationships/media" Target="../media/media6.wav"/><Relationship Id="rId6" Type="http://schemas.openxmlformats.org/officeDocument/2006/relationships/image" Target="../media/image1.png"/><Relationship Id="rId5" Type="http://schemas.openxmlformats.org/officeDocument/2006/relationships/image" Target="../media/image8.jpe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wav"/><Relationship Id="rId1" Type="http://schemas.microsoft.com/office/2007/relationships/media" Target="../media/media7.wav"/><Relationship Id="rId6" Type="http://schemas.openxmlformats.org/officeDocument/2006/relationships/image" Target="../media/image1.png"/><Relationship Id="rId5" Type="http://schemas.openxmlformats.org/officeDocument/2006/relationships/image" Target="../media/image9.jpe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wav"/><Relationship Id="rId1" Type="http://schemas.microsoft.com/office/2007/relationships/media" Target="../media/media8.wav"/><Relationship Id="rId5" Type="http://schemas.openxmlformats.org/officeDocument/2006/relationships/image" Target="../media/image1.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wav"/><Relationship Id="rId1" Type="http://schemas.microsoft.com/office/2007/relationships/media" Target="../media/media9.wav"/><Relationship Id="rId6" Type="http://schemas.openxmlformats.org/officeDocument/2006/relationships/image" Target="../media/image1.png"/><Relationship Id="rId5" Type="http://schemas.openxmlformats.org/officeDocument/2006/relationships/image" Target="../media/image10.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wav"/><Relationship Id="rId1" Type="http://schemas.microsoft.com/office/2007/relationships/media" Target="../media/media10.wav"/><Relationship Id="rId6" Type="http://schemas.openxmlformats.org/officeDocument/2006/relationships/image" Target="../media/image1.png"/><Relationship Id="rId5" Type="http://schemas.openxmlformats.org/officeDocument/2006/relationships/image" Target="../media/image11.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1.wav"/><Relationship Id="rId1" Type="http://schemas.microsoft.com/office/2007/relationships/media" Target="../media/media11.wav"/><Relationship Id="rId6" Type="http://schemas.openxmlformats.org/officeDocument/2006/relationships/image" Target="../media/image1.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7.xml"/><Relationship Id="rId7" Type="http://schemas.openxmlformats.org/officeDocument/2006/relationships/image" Target="../media/image15.png"/><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png"/><Relationship Id="rId4" Type="http://schemas.openxmlformats.org/officeDocument/2006/relationships/notesSlide" Target="../notesSlides/notesSlide12.xml"/><Relationship Id="rId9"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1.png"/><Relationship Id="rId5" Type="http://schemas.openxmlformats.org/officeDocument/2006/relationships/image" Target="../media/image18.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4.wav"/><Relationship Id="rId1" Type="http://schemas.microsoft.com/office/2007/relationships/media" Target="../media/media14.wav"/><Relationship Id="rId5" Type="http://schemas.openxmlformats.org/officeDocument/2006/relationships/image" Target="../media/image1.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1.png"/><Relationship Id="rId5" Type="http://schemas.openxmlformats.org/officeDocument/2006/relationships/image" Target="../media/image19.jpe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1.png"/><Relationship Id="rId5" Type="http://schemas.openxmlformats.org/officeDocument/2006/relationships/image" Target="../media/image20.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1.png"/><Relationship Id="rId5" Type="http://schemas.openxmlformats.org/officeDocument/2006/relationships/chart" Target="../charts/char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8.wav"/><Relationship Id="rId1" Type="http://schemas.microsoft.com/office/2007/relationships/media" Target="../media/media18.wav"/><Relationship Id="rId5" Type="http://schemas.openxmlformats.org/officeDocument/2006/relationships/image" Target="../media/image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9.wav"/><Relationship Id="rId1" Type="http://schemas.microsoft.com/office/2007/relationships/media" Target="../media/media19.wav"/><Relationship Id="rId6" Type="http://schemas.openxmlformats.org/officeDocument/2006/relationships/image" Target="../media/image1.png"/><Relationship Id="rId5" Type="http://schemas.openxmlformats.org/officeDocument/2006/relationships/chart" Target="../charts/char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wav"/><Relationship Id="rId1" Type="http://schemas.microsoft.com/office/2007/relationships/media" Target="../media/media20.wav"/><Relationship Id="rId6" Type="http://schemas.openxmlformats.org/officeDocument/2006/relationships/image" Target="../media/image21.png"/><Relationship Id="rId5" Type="http://schemas.openxmlformats.org/officeDocument/2006/relationships/image" Target="../media/image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png"/><Relationship Id="rId2" Type="http://schemas.openxmlformats.org/officeDocument/2006/relationships/audio" Target="../media/media21.wav"/><Relationship Id="rId1" Type="http://schemas.microsoft.com/office/2007/relationships/media" Target="../media/media21.wav"/><Relationship Id="rId6" Type="http://schemas.openxmlformats.org/officeDocument/2006/relationships/image" Target="../media/image23.emf"/><Relationship Id="rId5" Type="http://schemas.openxmlformats.org/officeDocument/2006/relationships/image" Target="../media/image22.emf"/><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26.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3.wav"/><Relationship Id="rId1" Type="http://schemas.microsoft.com/office/2007/relationships/media" Target="../media/media23.wav"/><Relationship Id="rId6" Type="http://schemas.openxmlformats.org/officeDocument/2006/relationships/image" Target="../media/image1.png"/><Relationship Id="rId5" Type="http://schemas.openxmlformats.org/officeDocument/2006/relationships/image" Target="../media/image27.jpe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4.wav"/><Relationship Id="rId1" Type="http://schemas.microsoft.com/office/2007/relationships/media" Target="../media/media24.wav"/><Relationship Id="rId5" Type="http://schemas.openxmlformats.org/officeDocument/2006/relationships/image" Target="../media/image1.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5.wav"/><Relationship Id="rId1" Type="http://schemas.microsoft.com/office/2007/relationships/media" Target="../media/media25.wav"/><Relationship Id="rId5" Type="http://schemas.openxmlformats.org/officeDocument/2006/relationships/image" Target="../media/image1.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6.wav"/><Relationship Id="rId1" Type="http://schemas.microsoft.com/office/2007/relationships/media" Target="../media/media26.wav"/><Relationship Id="rId5" Type="http://schemas.openxmlformats.org/officeDocument/2006/relationships/image" Target="../media/image1.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7.xml"/><Relationship Id="rId7" Type="http://schemas.openxmlformats.org/officeDocument/2006/relationships/image" Target="../media/image30.png"/><Relationship Id="rId2" Type="http://schemas.openxmlformats.org/officeDocument/2006/relationships/audio" Target="../media/media27.wav"/><Relationship Id="rId1" Type="http://schemas.microsoft.com/office/2007/relationships/media" Target="../media/media27.wav"/><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notesSlide" Target="../notesSlides/notesSlide27.xml"/><Relationship Id="rId9" Type="http://schemas.openxmlformats.org/officeDocument/2006/relationships/image" Target="../media/image1.png"/></Relationships>
</file>

<file path=ppt/slides/_rels/slide28.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slideLayout" Target="../slideLayouts/slideLayout7.xml"/><Relationship Id="rId7" Type="http://schemas.openxmlformats.org/officeDocument/2006/relationships/image" Target="../media/image34.jpeg"/><Relationship Id="rId2" Type="http://schemas.openxmlformats.org/officeDocument/2006/relationships/audio" Target="../media/media28.wav"/><Relationship Id="rId1" Type="http://schemas.microsoft.com/office/2007/relationships/media" Target="../media/media28.wav"/><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notesSlide" Target="../notesSlides/notesSlide28.xml"/><Relationship Id="rId9"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9.wav"/><Relationship Id="rId1" Type="http://schemas.microsoft.com/office/2007/relationships/media" Target="../media/media29.wav"/><Relationship Id="rId6" Type="http://schemas.openxmlformats.org/officeDocument/2006/relationships/image" Target="../media/image1.png"/><Relationship Id="rId5" Type="http://schemas.openxmlformats.org/officeDocument/2006/relationships/image" Target="../media/image36.jpe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0.wav"/><Relationship Id="rId1" Type="http://schemas.microsoft.com/office/2007/relationships/media" Target="../media/media30.wav"/><Relationship Id="rId6" Type="http://schemas.openxmlformats.org/officeDocument/2006/relationships/image" Target="../media/image1.png"/><Relationship Id="rId5" Type="http://schemas.openxmlformats.org/officeDocument/2006/relationships/image" Target="../media/image37.jpe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1.wav"/><Relationship Id="rId1" Type="http://schemas.microsoft.com/office/2007/relationships/media" Target="../media/media31.wav"/><Relationship Id="rId5" Type="http://schemas.openxmlformats.org/officeDocument/2006/relationships/image" Target="../media/image1.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wav"/><Relationship Id="rId1" Type="http://schemas.microsoft.com/office/2007/relationships/media" Target="../media/media32.wav"/><Relationship Id="rId6" Type="http://schemas.openxmlformats.org/officeDocument/2006/relationships/image" Target="../media/image1.png"/><Relationship Id="rId5" Type="http://schemas.openxmlformats.org/officeDocument/2006/relationships/image" Target="../media/image38.jpe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3.wav"/><Relationship Id="rId1" Type="http://schemas.microsoft.com/office/2007/relationships/media" Target="../media/media33.wav"/><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43.png"/><Relationship Id="rId2" Type="http://schemas.openxmlformats.org/officeDocument/2006/relationships/audio" Target="../media/media34.wav"/><Relationship Id="rId1" Type="http://schemas.microsoft.com/office/2007/relationships/media" Target="../media/media34.wav"/><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audio" Target="../media/media35.wav"/><Relationship Id="rId1" Type="http://schemas.microsoft.com/office/2007/relationships/media" Target="../media/media35.wav"/><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notesSlide" Target="../notesSlides/notesSlide35.xml"/><Relationship Id="rId9" Type="http://schemas.openxmlformats.org/officeDocument/2006/relationships/image" Target="../media/image48.jpeg"/></Relationships>
</file>

<file path=ppt/slides/_rels/slide3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Layout" Target="../slideLayouts/slideLayout7.xml"/><Relationship Id="rId7" Type="http://schemas.openxmlformats.org/officeDocument/2006/relationships/image" Target="../media/image54.jpeg"/><Relationship Id="rId2" Type="http://schemas.openxmlformats.org/officeDocument/2006/relationships/audio" Target="../media/media36.wav"/><Relationship Id="rId1" Type="http://schemas.microsoft.com/office/2007/relationships/media" Target="../media/media36.wav"/><Relationship Id="rId6" Type="http://schemas.openxmlformats.org/officeDocument/2006/relationships/image" Target="../media/image53.png"/><Relationship Id="rId5" Type="http://schemas.openxmlformats.org/officeDocument/2006/relationships/image" Target="../media/image52.png"/><Relationship Id="rId10" Type="http://schemas.openxmlformats.org/officeDocument/2006/relationships/image" Target="../media/image1.png"/><Relationship Id="rId4" Type="http://schemas.openxmlformats.org/officeDocument/2006/relationships/notesSlide" Target="../notesSlides/notesSlide36.xml"/><Relationship Id="rId9" Type="http://schemas.openxmlformats.org/officeDocument/2006/relationships/image" Target="../media/image56.jpe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7.wav"/><Relationship Id="rId1" Type="http://schemas.microsoft.com/office/2007/relationships/media" Target="../media/media37.wav"/><Relationship Id="rId6" Type="http://schemas.openxmlformats.org/officeDocument/2006/relationships/image" Target="../media/image58.gif"/><Relationship Id="rId5" Type="http://schemas.openxmlformats.org/officeDocument/2006/relationships/image" Target="../media/image57.jpe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38.wav"/><Relationship Id="rId1" Type="http://schemas.microsoft.com/office/2007/relationships/media" Target="../media/media38.wav"/><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9.wav"/><Relationship Id="rId1" Type="http://schemas.microsoft.com/office/2007/relationships/media" Target="../media/media39.wav"/><Relationship Id="rId6" Type="http://schemas.openxmlformats.org/officeDocument/2006/relationships/image" Target="../media/image1.png"/><Relationship Id="rId5" Type="http://schemas.openxmlformats.org/officeDocument/2006/relationships/image" Target="../media/image61.wmf"/><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8" Type="http://schemas.openxmlformats.org/officeDocument/2006/relationships/image" Target="../media/image65.jpeg"/><Relationship Id="rId3" Type="http://schemas.openxmlformats.org/officeDocument/2006/relationships/slideLayout" Target="../slideLayouts/slideLayout7.xml"/><Relationship Id="rId7" Type="http://schemas.openxmlformats.org/officeDocument/2006/relationships/image" Target="../media/image64.jpeg"/><Relationship Id="rId2" Type="http://schemas.openxmlformats.org/officeDocument/2006/relationships/audio" Target="../media/media40.wav"/><Relationship Id="rId1" Type="http://schemas.microsoft.com/office/2007/relationships/media" Target="../media/media40.wav"/><Relationship Id="rId6" Type="http://schemas.openxmlformats.org/officeDocument/2006/relationships/image" Target="../media/image63.jpeg"/><Relationship Id="rId11" Type="http://schemas.openxmlformats.org/officeDocument/2006/relationships/image" Target="../media/image1.png"/><Relationship Id="rId5" Type="http://schemas.openxmlformats.org/officeDocument/2006/relationships/image" Target="../media/image62.jpeg"/><Relationship Id="rId10" Type="http://schemas.openxmlformats.org/officeDocument/2006/relationships/image" Target="../media/image67.jpeg"/><Relationship Id="rId4" Type="http://schemas.openxmlformats.org/officeDocument/2006/relationships/notesSlide" Target="../notesSlides/notesSlide40.xml"/><Relationship Id="rId9" Type="http://schemas.openxmlformats.org/officeDocument/2006/relationships/image" Target="../media/image66.jpe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1.wav"/><Relationship Id="rId1" Type="http://schemas.microsoft.com/office/2007/relationships/media" Target="../media/media41.wav"/><Relationship Id="rId5" Type="http://schemas.openxmlformats.org/officeDocument/2006/relationships/image" Target="../media/image1.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2.wav"/><Relationship Id="rId1" Type="http://schemas.microsoft.com/office/2007/relationships/media" Target="../media/media42.wav"/><Relationship Id="rId5" Type="http://schemas.openxmlformats.org/officeDocument/2006/relationships/image" Target="../media/image1.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png"/><Relationship Id="rId2" Type="http://schemas.openxmlformats.org/officeDocument/2006/relationships/audio" Target="../media/media43.wav"/><Relationship Id="rId1" Type="http://schemas.microsoft.com/office/2007/relationships/media" Target="../media/media43.wav"/><Relationship Id="rId6" Type="http://schemas.openxmlformats.org/officeDocument/2006/relationships/image" Target="../media/image69.jpeg"/><Relationship Id="rId5" Type="http://schemas.openxmlformats.org/officeDocument/2006/relationships/image" Target="../media/image68.jpe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6.xml"/><Relationship Id="rId7" Type="http://schemas.openxmlformats.org/officeDocument/2006/relationships/image" Target="../media/image72.jpeg"/><Relationship Id="rId2" Type="http://schemas.openxmlformats.org/officeDocument/2006/relationships/audio" Target="../media/media44.wav"/><Relationship Id="rId1" Type="http://schemas.microsoft.com/office/2007/relationships/media" Target="../media/media44.wav"/><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8" Type="http://schemas.openxmlformats.org/officeDocument/2006/relationships/image" Target="../media/image73.png"/><Relationship Id="rId3" Type="http://schemas.microsoft.com/office/2007/relationships/media" Target="../media/media46.avi"/><Relationship Id="rId7" Type="http://schemas.openxmlformats.org/officeDocument/2006/relationships/image" Target="../media/image1.png"/><Relationship Id="rId2" Type="http://schemas.openxmlformats.org/officeDocument/2006/relationships/audio" Target="../media/media45.wav"/><Relationship Id="rId1" Type="http://schemas.microsoft.com/office/2007/relationships/media" Target="../media/media45.wav"/><Relationship Id="rId6" Type="http://schemas.openxmlformats.org/officeDocument/2006/relationships/notesSlide" Target="../notesSlides/notesSlide45.xml"/><Relationship Id="rId5" Type="http://schemas.openxmlformats.org/officeDocument/2006/relationships/slideLayout" Target="../slideLayouts/slideLayout6.xml"/><Relationship Id="rId4" Type="http://schemas.openxmlformats.org/officeDocument/2006/relationships/video" Target="../media/media46.avi"/></Relationships>
</file>

<file path=ppt/slides/_rels/slide4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xml"/><Relationship Id="rId7" Type="http://schemas.openxmlformats.org/officeDocument/2006/relationships/image" Target="../media/image76.jpeg"/><Relationship Id="rId2" Type="http://schemas.openxmlformats.org/officeDocument/2006/relationships/audio" Target="../media/media47.wav"/><Relationship Id="rId1" Type="http://schemas.microsoft.com/office/2007/relationships/media" Target="../media/media47.wav"/><Relationship Id="rId6" Type="http://schemas.openxmlformats.org/officeDocument/2006/relationships/image" Target="../media/image75.gif"/><Relationship Id="rId5" Type="http://schemas.openxmlformats.org/officeDocument/2006/relationships/image" Target="../media/image74.jpe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8.wav"/><Relationship Id="rId1" Type="http://schemas.microsoft.com/office/2007/relationships/media" Target="../media/media48.wav"/><Relationship Id="rId6" Type="http://schemas.openxmlformats.org/officeDocument/2006/relationships/image" Target="../media/image1.png"/><Relationship Id="rId5" Type="http://schemas.openxmlformats.org/officeDocument/2006/relationships/image" Target="../media/image77.png"/><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9.wav"/><Relationship Id="rId1" Type="http://schemas.microsoft.com/office/2007/relationships/media" Target="../media/media49.wav"/><Relationship Id="rId6" Type="http://schemas.openxmlformats.org/officeDocument/2006/relationships/image" Target="../media/image1.png"/><Relationship Id="rId5" Type="http://schemas.openxmlformats.org/officeDocument/2006/relationships/image" Target="../media/image78.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0.wav"/><Relationship Id="rId1" Type="http://schemas.microsoft.com/office/2007/relationships/media" Target="../media/media50.wav"/><Relationship Id="rId6" Type="http://schemas.openxmlformats.org/officeDocument/2006/relationships/image" Target="../media/image1.png"/><Relationship Id="rId5" Type="http://schemas.openxmlformats.org/officeDocument/2006/relationships/image" Target="../media/image79.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1.wav"/><Relationship Id="rId1" Type="http://schemas.microsoft.com/office/2007/relationships/media" Target="../media/media51.wav"/><Relationship Id="rId5" Type="http://schemas.openxmlformats.org/officeDocument/2006/relationships/image" Target="../media/image1.png"/><Relationship Id="rId4"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2.wav"/><Relationship Id="rId1" Type="http://schemas.microsoft.com/office/2007/relationships/media" Target="../media/media52.wav"/><Relationship Id="rId6" Type="http://schemas.openxmlformats.org/officeDocument/2006/relationships/image" Target="../media/image1.png"/><Relationship Id="rId5" Type="http://schemas.openxmlformats.org/officeDocument/2006/relationships/image" Target="../media/image80.jpeg"/><Relationship Id="rId4"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3.wav"/><Relationship Id="rId1" Type="http://schemas.microsoft.com/office/2007/relationships/media" Target="../media/media53.wav"/><Relationship Id="rId6" Type="http://schemas.openxmlformats.org/officeDocument/2006/relationships/image" Target="../media/image1.png"/><Relationship Id="rId5" Type="http://schemas.openxmlformats.org/officeDocument/2006/relationships/image" Target="../media/image81.png"/><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4.wav"/><Relationship Id="rId1" Type="http://schemas.microsoft.com/office/2007/relationships/media" Target="../media/media54.wav"/><Relationship Id="rId6" Type="http://schemas.openxmlformats.org/officeDocument/2006/relationships/image" Target="../media/image1.png"/><Relationship Id="rId5" Type="http://schemas.openxmlformats.org/officeDocument/2006/relationships/image" Target="../media/image82.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5.wav"/><Relationship Id="rId1" Type="http://schemas.microsoft.com/office/2007/relationships/media" Target="../media/media55.wav"/><Relationship Id="rId5" Type="http://schemas.openxmlformats.org/officeDocument/2006/relationships/image" Target="../media/image1.png"/><Relationship Id="rId4"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6.wav"/><Relationship Id="rId1" Type="http://schemas.microsoft.com/office/2007/relationships/media" Target="../media/media56.wav"/><Relationship Id="rId5" Type="http://schemas.openxmlformats.org/officeDocument/2006/relationships/image" Target="../media/image1.png"/><Relationship Id="rId4"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6.xml"/><Relationship Id="rId7" Type="http://schemas.openxmlformats.org/officeDocument/2006/relationships/image" Target="../media/image84.jpeg"/><Relationship Id="rId2" Type="http://schemas.openxmlformats.org/officeDocument/2006/relationships/audio" Target="../media/media57.wav"/><Relationship Id="rId1" Type="http://schemas.microsoft.com/office/2007/relationships/media" Target="../media/media57.wav"/><Relationship Id="rId6" Type="http://schemas.openxmlformats.org/officeDocument/2006/relationships/image" Target="../media/image83.jpeg"/><Relationship Id="rId5" Type="http://schemas.openxmlformats.org/officeDocument/2006/relationships/image" Target="../media/image24.jpeg"/><Relationship Id="rId4"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8" Type="http://schemas.openxmlformats.org/officeDocument/2006/relationships/image" Target="../media/image88.jpeg"/><Relationship Id="rId3" Type="http://schemas.openxmlformats.org/officeDocument/2006/relationships/slideLayout" Target="../slideLayouts/slideLayout7.xml"/><Relationship Id="rId7" Type="http://schemas.openxmlformats.org/officeDocument/2006/relationships/image" Target="../media/image87.jpeg"/><Relationship Id="rId12" Type="http://schemas.openxmlformats.org/officeDocument/2006/relationships/image" Target="../media/image1.png"/><Relationship Id="rId2" Type="http://schemas.openxmlformats.org/officeDocument/2006/relationships/audio" Target="../media/media58.wav"/><Relationship Id="rId1" Type="http://schemas.microsoft.com/office/2007/relationships/media" Target="../media/media58.wav"/><Relationship Id="rId6" Type="http://schemas.openxmlformats.org/officeDocument/2006/relationships/image" Target="../media/image86.jpeg"/><Relationship Id="rId11" Type="http://schemas.openxmlformats.org/officeDocument/2006/relationships/image" Target="../media/image91.jpeg"/><Relationship Id="rId5" Type="http://schemas.openxmlformats.org/officeDocument/2006/relationships/image" Target="../media/image85.jpeg"/><Relationship Id="rId10" Type="http://schemas.openxmlformats.org/officeDocument/2006/relationships/image" Target="../media/image90.png"/><Relationship Id="rId4" Type="http://schemas.openxmlformats.org/officeDocument/2006/relationships/notesSlide" Target="../notesSlides/notesSlide57.xml"/><Relationship Id="rId9" Type="http://schemas.openxmlformats.org/officeDocument/2006/relationships/image" Target="../media/image89.png"/></Relationships>
</file>

<file path=ppt/slides/_rels/slide58.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7.xml"/><Relationship Id="rId7" Type="http://schemas.openxmlformats.org/officeDocument/2006/relationships/image" Target="../media/image93.jpeg"/><Relationship Id="rId2" Type="http://schemas.openxmlformats.org/officeDocument/2006/relationships/audio" Target="../media/media59.wav"/><Relationship Id="rId1" Type="http://schemas.microsoft.com/office/2007/relationships/media" Target="../media/media59.wav"/><Relationship Id="rId6" Type="http://schemas.openxmlformats.org/officeDocument/2006/relationships/image" Target="../media/image89.png"/><Relationship Id="rId5" Type="http://schemas.openxmlformats.org/officeDocument/2006/relationships/image" Target="../media/image92.jpeg"/><Relationship Id="rId4"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37" y="476672"/>
            <a:ext cx="8289925" cy="6192688"/>
          </a:xfrm>
        </p:spPr>
        <p:txBody>
          <a:bodyPr/>
          <a:lstStyle/>
          <a:p>
            <a:r>
              <a:rPr lang="en-GB" sz="3600" i="0" dirty="0" smtClean="0"/>
              <a:t>The Kamal N Jalan Memorial Lecture</a:t>
            </a:r>
            <a:br>
              <a:rPr lang="en-GB" sz="3600" i="0" dirty="0" smtClean="0"/>
            </a:br>
            <a:r>
              <a:rPr lang="en-GB" sz="3600" i="0" dirty="0"/>
              <a:t/>
            </a:r>
            <a:br>
              <a:rPr lang="en-GB" sz="3600" i="0" dirty="0"/>
            </a:br>
            <a:r>
              <a:rPr lang="en-GB" sz="3600" i="0" dirty="0" smtClean="0"/>
              <a:t/>
            </a:r>
            <a:br>
              <a:rPr lang="en-GB" sz="3600" i="0" dirty="0" smtClean="0"/>
            </a:br>
            <a:r>
              <a:rPr lang="en-GB" sz="3600" dirty="0" smtClean="0"/>
              <a:t>Research in a UK District Hospital  </a:t>
            </a:r>
            <a:r>
              <a:rPr lang="en-GB" sz="3200" i="0" dirty="0" smtClean="0"/>
              <a:t/>
            </a:r>
            <a:br>
              <a:rPr lang="en-GB" sz="3200" i="0" dirty="0" smtClean="0"/>
            </a:br>
            <a:r>
              <a:rPr lang="en-GB" sz="3200" i="0" dirty="0" smtClean="0"/>
              <a:t/>
            </a:r>
            <a:br>
              <a:rPr lang="en-GB" sz="3200" i="0" dirty="0" smtClean="0"/>
            </a:br>
            <a:r>
              <a:rPr lang="en-GB" sz="3200" i="0" dirty="0" smtClean="0"/>
              <a:t/>
            </a:r>
            <a:br>
              <a:rPr lang="en-GB" sz="3200" i="0" dirty="0" smtClean="0"/>
            </a:br>
            <a:r>
              <a:rPr lang="en-GB" b="0" i="0" dirty="0" smtClean="0">
                <a:solidFill>
                  <a:schemeClr val="tx1"/>
                </a:solidFill>
              </a:rPr>
              <a:t>Professor K D Bardhan</a:t>
            </a:r>
            <a:br>
              <a:rPr lang="en-GB" b="0" i="0" dirty="0" smtClean="0">
                <a:solidFill>
                  <a:schemeClr val="tx1"/>
                </a:solidFill>
              </a:rPr>
            </a:br>
            <a:r>
              <a:rPr lang="en-GB" b="0" i="0" dirty="0" smtClean="0">
                <a:solidFill>
                  <a:schemeClr val="tx1"/>
                </a:solidFill>
              </a:rPr>
              <a:t>Rotherham District General Hospital, UK</a:t>
            </a:r>
            <a:br>
              <a:rPr lang="en-GB" b="0" i="0" dirty="0" smtClean="0">
                <a:solidFill>
                  <a:schemeClr val="tx1"/>
                </a:solidFill>
              </a:rPr>
            </a:br>
            <a:r>
              <a:rPr lang="en-GB" b="0" i="0" dirty="0" smtClean="0">
                <a:solidFill>
                  <a:schemeClr val="tx1"/>
                </a:solidFill>
              </a:rPr>
              <a:t>Email: bardhan.sec@rothgen.nhs.uk</a:t>
            </a:r>
            <a:r>
              <a:rPr lang="en-GB" i="0" dirty="0" smtClean="0">
                <a:solidFill>
                  <a:schemeClr val="tx1"/>
                </a:solidFill>
              </a:rPr>
              <a:t/>
            </a:r>
            <a:br>
              <a:rPr lang="en-GB" i="0" dirty="0" smtClean="0">
                <a:solidFill>
                  <a:schemeClr val="tx1"/>
                </a:solidFill>
              </a:rPr>
            </a:br>
            <a:r>
              <a:rPr lang="en-GB" i="0" dirty="0" smtClean="0">
                <a:solidFill>
                  <a:schemeClr val="tx1"/>
                </a:solidFill>
              </a:rPr>
              <a:t/>
            </a:r>
            <a:br>
              <a:rPr lang="en-GB" i="0" dirty="0" smtClean="0">
                <a:solidFill>
                  <a:schemeClr val="tx1"/>
                </a:solidFill>
              </a:rPr>
            </a:br>
            <a:r>
              <a:rPr lang="en-GB" i="0" dirty="0" smtClean="0">
                <a:solidFill>
                  <a:schemeClr val="tx1"/>
                </a:solidFill>
              </a:rPr>
              <a:t/>
            </a:r>
            <a:br>
              <a:rPr lang="en-GB" i="0" dirty="0" smtClean="0">
                <a:solidFill>
                  <a:schemeClr val="tx1"/>
                </a:solidFill>
              </a:rPr>
            </a:br>
            <a:r>
              <a:rPr lang="en-GB" i="0" dirty="0" smtClean="0">
                <a:solidFill>
                  <a:schemeClr val="tx1"/>
                </a:solidFill>
              </a:rPr>
              <a:t>Friday 10</a:t>
            </a:r>
            <a:r>
              <a:rPr lang="en-GB" i="0" baseline="30000" dirty="0" smtClean="0">
                <a:solidFill>
                  <a:schemeClr val="tx1"/>
                </a:solidFill>
              </a:rPr>
              <a:t>th</a:t>
            </a:r>
            <a:r>
              <a:rPr lang="en-GB" i="0" dirty="0" smtClean="0">
                <a:solidFill>
                  <a:schemeClr val="tx1"/>
                </a:solidFill>
              </a:rPr>
              <a:t> February 2017    </a:t>
            </a:r>
            <a:br>
              <a:rPr lang="en-GB" i="0" dirty="0" smtClean="0">
                <a:solidFill>
                  <a:schemeClr val="tx1"/>
                </a:solidFill>
              </a:rPr>
            </a:br>
            <a:r>
              <a:rPr lang="en-GB" i="0" dirty="0" smtClean="0">
                <a:solidFill>
                  <a:schemeClr val="tx1"/>
                </a:solidFill>
              </a:rPr>
              <a:t>Kolkata</a:t>
            </a:r>
            <a:endParaRPr lang="en-GB" i="0" dirty="0">
              <a:solidFill>
                <a:schemeClr val="tx1"/>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7504" y="6165304"/>
            <a:ext cx="609600" cy="609600"/>
          </a:xfrm>
          <a:prstGeom prst="rect">
            <a:avLst/>
          </a:prstGeom>
        </p:spPr>
      </p:pic>
    </p:spTree>
    <p:extLst>
      <p:ext uri="{BB962C8B-B14F-4D97-AF65-F5344CB8AC3E}">
        <p14:creationId xmlns:p14="http://schemas.microsoft.com/office/powerpoint/2010/main" val="32146014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196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568" y="44624"/>
            <a:ext cx="7745363" cy="1080120"/>
          </a:xfrm>
        </p:spPr>
        <p:txBody>
          <a:bodyPr/>
          <a:lstStyle/>
          <a:p>
            <a:r>
              <a:rPr lang="en-GB" sz="5400" dirty="0" smtClean="0"/>
              <a:t>Prof K D Bardhan </a:t>
            </a:r>
            <a:endParaRPr lang="en-GB" sz="5400"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6488" y="1629280"/>
            <a:ext cx="3007440" cy="4320000"/>
          </a:xfrm>
          <a:prstGeom prst="rect">
            <a:avLst/>
          </a:prstGeom>
        </p:spPr>
      </p:pic>
      <p:pic>
        <p:nvPicPr>
          <p:cNvPr id="6146" name="Picture 2" descr="C:\Users\roystonc\AppData\Local\Microsoft\Windows\Temporary Internet Files\Content.Outlook\Y6BTIJG3\KDB4passpor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20072" y="1628800"/>
            <a:ext cx="3384376" cy="43501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763688" y="6001094"/>
            <a:ext cx="1296144" cy="461665"/>
          </a:xfrm>
          <a:prstGeom prst="rect">
            <a:avLst/>
          </a:prstGeom>
          <a:noFill/>
        </p:spPr>
        <p:txBody>
          <a:bodyPr wrap="square" rtlCol="0">
            <a:spAutoFit/>
          </a:bodyPr>
          <a:lstStyle/>
          <a:p>
            <a:pPr algn="ctr"/>
            <a:r>
              <a:rPr lang="en-GB" dirty="0" smtClean="0"/>
              <a:t>1970s</a:t>
            </a:r>
            <a:endParaRPr lang="en-GB"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276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2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Where is Rotherham?</a:t>
            </a:r>
            <a:endParaRPr lang="en-GB" dirty="0"/>
          </a:p>
        </p:txBody>
      </p:sp>
      <p:grpSp>
        <p:nvGrpSpPr>
          <p:cNvPr id="6" name="Group 5"/>
          <p:cNvGrpSpPr/>
          <p:nvPr/>
        </p:nvGrpSpPr>
        <p:grpSpPr>
          <a:xfrm>
            <a:off x="467544" y="1700808"/>
            <a:ext cx="3456384" cy="3960440"/>
            <a:chOff x="323528" y="1920279"/>
            <a:chExt cx="2609850" cy="3236913"/>
          </a:xfrm>
        </p:grpSpPr>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920279"/>
              <a:ext cx="2609850" cy="3236913"/>
            </a:xfrm>
            <a:prstGeom prst="rect">
              <a:avLst/>
            </a:prstGeom>
            <a:solidFill>
              <a:srgbClr val="FFFFCC"/>
            </a:solidFill>
            <a:ln w="9525">
              <a:solidFill>
                <a:schemeClr val="tx1"/>
              </a:solidFill>
              <a:miter lim="800000"/>
              <a:headEnd/>
              <a:tailEnd/>
            </a:ln>
            <a:effectLst/>
          </p:spPr>
        </p:pic>
        <p:sp>
          <p:nvSpPr>
            <p:cNvPr id="8" name="Rectangle 7"/>
            <p:cNvSpPr/>
            <p:nvPr/>
          </p:nvSpPr>
          <p:spPr bwMode="auto">
            <a:xfrm>
              <a:off x="1620020" y="3173766"/>
              <a:ext cx="216024" cy="216024"/>
            </a:xfrm>
            <a:prstGeom prst="rect">
              <a:avLst/>
            </a:prstGeom>
            <a:solidFill>
              <a:srgbClr val="FFFFCC"/>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grpSp>
      <p:sp>
        <p:nvSpPr>
          <p:cNvPr id="4" name="TextBox 3"/>
          <p:cNvSpPr txBox="1"/>
          <p:nvPr/>
        </p:nvSpPr>
        <p:spPr>
          <a:xfrm>
            <a:off x="4571800" y="2407528"/>
            <a:ext cx="4392488" cy="2677656"/>
          </a:xfrm>
          <a:prstGeom prst="rect">
            <a:avLst/>
          </a:prstGeom>
          <a:noFill/>
        </p:spPr>
        <p:txBody>
          <a:bodyPr wrap="square" rtlCol="0">
            <a:spAutoFit/>
          </a:bodyPr>
          <a:lstStyle/>
          <a:p>
            <a:r>
              <a:rPr lang="en-GB" dirty="0" smtClean="0">
                <a:solidFill>
                  <a:srgbClr val="FFE600"/>
                </a:solidFill>
              </a:rPr>
              <a:t>Rotherham</a:t>
            </a:r>
          </a:p>
          <a:p>
            <a:endParaRPr lang="en-GB" dirty="0" smtClean="0">
              <a:solidFill>
                <a:srgbClr val="FFE600"/>
              </a:solidFill>
            </a:endParaRPr>
          </a:p>
          <a:p>
            <a:pPr marL="342900" indent="-342900">
              <a:buFont typeface="Arial" pitchFamily="34" charset="0"/>
              <a:buChar char="•"/>
            </a:pPr>
            <a:r>
              <a:rPr lang="en-GB" dirty="0" smtClean="0"/>
              <a:t>Industrial town</a:t>
            </a:r>
          </a:p>
          <a:p>
            <a:pPr marL="342900" indent="-342900">
              <a:buFont typeface="Arial" pitchFamily="34" charset="0"/>
              <a:buChar char="•"/>
            </a:pPr>
            <a:endParaRPr lang="en-GB" dirty="0" smtClean="0"/>
          </a:p>
          <a:p>
            <a:pPr marL="342900" indent="-342900">
              <a:buFont typeface="Arial" pitchFamily="34" charset="0"/>
              <a:buChar char="•"/>
            </a:pPr>
            <a:r>
              <a:rPr lang="en-GB" dirty="0" smtClean="0"/>
              <a:t>South Yorkshire</a:t>
            </a:r>
          </a:p>
          <a:p>
            <a:pPr marL="342900" indent="-342900">
              <a:buFont typeface="Arial" pitchFamily="34" charset="0"/>
              <a:buChar char="•"/>
            </a:pPr>
            <a:endParaRPr lang="en-GB" dirty="0" smtClean="0"/>
          </a:p>
          <a:p>
            <a:pPr marL="342900" indent="-342900">
              <a:buFont typeface="Arial" pitchFamily="34" charset="0"/>
              <a:buChar char="•"/>
            </a:pPr>
            <a:r>
              <a:rPr lang="en-GB" dirty="0" smtClean="0"/>
              <a:t>Population ~250 000    </a:t>
            </a:r>
            <a:endParaRPr lang="en-GB"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68247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40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Rotherham District General Hospital</a:t>
            </a:r>
            <a:endParaRPr lang="en-GB" dirty="0"/>
          </a:p>
        </p:txBody>
      </p:sp>
      <p:grpSp>
        <p:nvGrpSpPr>
          <p:cNvPr id="6" name="Group 5"/>
          <p:cNvGrpSpPr/>
          <p:nvPr/>
        </p:nvGrpSpPr>
        <p:grpSpPr>
          <a:xfrm>
            <a:off x="1187624" y="1196752"/>
            <a:ext cx="2088232" cy="2592288"/>
            <a:chOff x="323528" y="1920279"/>
            <a:chExt cx="2609850" cy="3236913"/>
          </a:xfrm>
        </p:grpSpPr>
        <p:pic>
          <p:nvPicPr>
            <p:cNvPr id="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3528" y="1920279"/>
              <a:ext cx="2609850" cy="3236913"/>
            </a:xfrm>
            <a:prstGeom prst="rect">
              <a:avLst/>
            </a:prstGeom>
            <a:solidFill>
              <a:srgbClr val="FFFFCC"/>
            </a:solidFill>
            <a:ln w="9525">
              <a:solidFill>
                <a:schemeClr val="tx1"/>
              </a:solidFill>
              <a:miter lim="800000"/>
              <a:headEnd/>
              <a:tailEnd/>
            </a:ln>
            <a:effectLst/>
          </p:spPr>
        </p:pic>
        <p:sp>
          <p:nvSpPr>
            <p:cNvPr id="8" name="Rectangle 7"/>
            <p:cNvSpPr/>
            <p:nvPr/>
          </p:nvSpPr>
          <p:spPr bwMode="auto">
            <a:xfrm>
              <a:off x="1620020" y="3173766"/>
              <a:ext cx="216024" cy="216024"/>
            </a:xfrm>
            <a:prstGeom prst="rect">
              <a:avLst/>
            </a:prstGeom>
            <a:solidFill>
              <a:srgbClr val="FFFFCC"/>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grpSp>
      <p:sp>
        <p:nvSpPr>
          <p:cNvPr id="4" name="TextBox 3"/>
          <p:cNvSpPr txBox="1"/>
          <p:nvPr/>
        </p:nvSpPr>
        <p:spPr>
          <a:xfrm>
            <a:off x="4427984" y="1418000"/>
            <a:ext cx="4392488" cy="1938992"/>
          </a:xfrm>
          <a:prstGeom prst="rect">
            <a:avLst/>
          </a:prstGeom>
          <a:noFill/>
        </p:spPr>
        <p:txBody>
          <a:bodyPr wrap="square" rtlCol="0">
            <a:spAutoFit/>
          </a:bodyPr>
          <a:lstStyle/>
          <a:p>
            <a:r>
              <a:rPr lang="en-GB" dirty="0" smtClean="0">
                <a:solidFill>
                  <a:srgbClr val="FFE600"/>
                </a:solidFill>
              </a:rPr>
              <a:t>District General Hospital</a:t>
            </a:r>
          </a:p>
          <a:p>
            <a:endParaRPr lang="en-GB" dirty="0" smtClean="0">
              <a:solidFill>
                <a:srgbClr val="FFE600"/>
              </a:solidFill>
            </a:endParaRPr>
          </a:p>
          <a:p>
            <a:pPr marL="342900" indent="-342900">
              <a:buFont typeface="Arial" pitchFamily="34" charset="0"/>
              <a:buChar char="•"/>
            </a:pPr>
            <a:r>
              <a:rPr lang="en-GB" dirty="0" smtClean="0"/>
              <a:t>Non-academic centre</a:t>
            </a:r>
          </a:p>
          <a:p>
            <a:pPr marL="342900" indent="-342900">
              <a:buFont typeface="Arial" pitchFamily="34" charset="0"/>
              <a:buChar char="•"/>
            </a:pPr>
            <a:endParaRPr lang="en-GB" dirty="0" smtClean="0"/>
          </a:p>
          <a:p>
            <a:pPr marL="342900" indent="-342900">
              <a:buFont typeface="Arial" pitchFamily="34" charset="0"/>
              <a:buChar char="•"/>
            </a:pPr>
            <a:r>
              <a:rPr lang="en-GB" dirty="0" smtClean="0"/>
              <a:t>New hospital opened 1978 </a:t>
            </a:r>
            <a:endParaRPr lang="en-GB" dirty="0"/>
          </a:p>
        </p:txBody>
      </p:sp>
      <p:pic>
        <p:nvPicPr>
          <p:cNvPr id="9" name="Picture 3" descr="DGHospital"/>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536" y="4129828"/>
            <a:ext cx="3456508" cy="2299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2" descr="AerialRGH"/>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49715" y="4149336"/>
            <a:ext cx="3426741" cy="230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56371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52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growth of endoscopy in Rotherham</a:t>
            </a:r>
            <a:endParaRPr lang="en-GB" dirty="0"/>
          </a:p>
        </p:txBody>
      </p:sp>
      <p:sp>
        <p:nvSpPr>
          <p:cNvPr id="3" name="TextBox 2"/>
          <p:cNvSpPr txBox="1"/>
          <p:nvPr/>
        </p:nvSpPr>
        <p:spPr>
          <a:xfrm>
            <a:off x="3769568" y="1573618"/>
            <a:ext cx="5554960" cy="4385816"/>
          </a:xfrm>
          <a:prstGeom prst="rect">
            <a:avLst/>
          </a:prstGeom>
          <a:noFill/>
        </p:spPr>
        <p:txBody>
          <a:bodyPr wrap="square" rtlCol="0">
            <a:spAutoFit/>
          </a:bodyPr>
          <a:lstStyle/>
          <a:p>
            <a:pPr marL="342900" indent="-342900">
              <a:buClr>
                <a:srgbClr val="FFFF00"/>
              </a:buClr>
              <a:buFont typeface="Arial" pitchFamily="34" charset="0"/>
              <a:buChar char="•"/>
            </a:pPr>
            <a:endParaRPr lang="en-GB" dirty="0"/>
          </a:p>
          <a:p>
            <a:pPr>
              <a:buClr>
                <a:srgbClr val="FFFF00"/>
              </a:buClr>
            </a:pPr>
            <a:r>
              <a:rPr lang="en-GB" dirty="0" smtClean="0">
                <a:solidFill>
                  <a:srgbClr val="FFE600"/>
                </a:solidFill>
              </a:rPr>
              <a:t>1972</a:t>
            </a:r>
            <a:r>
              <a:rPr lang="en-GB" dirty="0" smtClean="0"/>
              <a:t>  Forward-viewing </a:t>
            </a:r>
            <a:r>
              <a:rPr lang="en-GB" dirty="0"/>
              <a:t>gastroscopes</a:t>
            </a:r>
          </a:p>
          <a:p>
            <a:pPr>
              <a:buClr>
                <a:srgbClr val="FFFF00"/>
              </a:buClr>
            </a:pPr>
            <a:endParaRPr lang="en-GB" dirty="0"/>
          </a:p>
          <a:p>
            <a:pPr>
              <a:buClr>
                <a:srgbClr val="FFFF00"/>
              </a:buClr>
            </a:pPr>
            <a:r>
              <a:rPr lang="en-GB" dirty="0" smtClean="0">
                <a:solidFill>
                  <a:srgbClr val="FFE600"/>
                </a:solidFill>
              </a:rPr>
              <a:t>1973</a:t>
            </a:r>
            <a:r>
              <a:rPr lang="en-GB" dirty="0" smtClean="0"/>
              <a:t>  Consultant post in Rotherham</a:t>
            </a:r>
          </a:p>
          <a:p>
            <a:pPr>
              <a:spcBef>
                <a:spcPts val="600"/>
              </a:spcBef>
              <a:buClr>
                <a:srgbClr val="FFFF00"/>
              </a:buClr>
            </a:pPr>
            <a:r>
              <a:rPr lang="en-GB" dirty="0" smtClean="0"/>
              <a:t>	</a:t>
            </a:r>
            <a:r>
              <a:rPr lang="en-GB" i="1" dirty="0" smtClean="0"/>
              <a:t>(with a £23 ‘research grant’)</a:t>
            </a:r>
            <a:endParaRPr lang="en-GB" i="1" dirty="0"/>
          </a:p>
          <a:p>
            <a:pPr>
              <a:buClr>
                <a:srgbClr val="FFFF00"/>
              </a:buClr>
            </a:pPr>
            <a:endParaRPr lang="en-GB" dirty="0"/>
          </a:p>
          <a:p>
            <a:pPr>
              <a:buClr>
                <a:srgbClr val="FFFF00"/>
              </a:buClr>
            </a:pPr>
            <a:r>
              <a:rPr lang="en-GB" dirty="0" smtClean="0">
                <a:solidFill>
                  <a:srgbClr val="FFE600"/>
                </a:solidFill>
              </a:rPr>
              <a:t>1976</a:t>
            </a:r>
            <a:r>
              <a:rPr lang="en-GB" dirty="0" smtClean="0"/>
              <a:t>  Experimental H2RA</a:t>
            </a:r>
          </a:p>
          <a:p>
            <a:pPr>
              <a:spcBef>
                <a:spcPts val="600"/>
              </a:spcBef>
              <a:buClr>
                <a:srgbClr val="FFFF00"/>
              </a:buClr>
            </a:pPr>
            <a:r>
              <a:rPr lang="en-GB" dirty="0" smtClean="0">
                <a:solidFill>
                  <a:srgbClr val="FFE600"/>
                </a:solidFill>
              </a:rPr>
              <a:t>	</a:t>
            </a:r>
            <a:r>
              <a:rPr lang="en-GB" dirty="0" smtClean="0"/>
              <a:t>November – cimetidine licensed</a:t>
            </a:r>
          </a:p>
          <a:p>
            <a:pPr>
              <a:buClr>
                <a:srgbClr val="FFFF00"/>
              </a:buClr>
            </a:pPr>
            <a:endParaRPr lang="en-GB" dirty="0" smtClean="0">
              <a:solidFill>
                <a:srgbClr val="FFE600"/>
              </a:solidFill>
            </a:endParaRPr>
          </a:p>
          <a:p>
            <a:pPr marL="1257300" lvl="2" indent="-342900">
              <a:buClr>
                <a:srgbClr val="FFFF00"/>
              </a:buClr>
              <a:buFont typeface="Wingdings" pitchFamily="2" charset="2"/>
              <a:buChar char="Ø"/>
            </a:pPr>
            <a:r>
              <a:rPr lang="en-GB" dirty="0" smtClean="0"/>
              <a:t>high volume gastroscopy</a:t>
            </a:r>
          </a:p>
          <a:p>
            <a:pPr marL="1257300" lvl="2" indent="-342900">
              <a:spcBef>
                <a:spcPts val="600"/>
              </a:spcBef>
              <a:buClr>
                <a:srgbClr val="FFFF00"/>
              </a:buClr>
              <a:buFont typeface="Wingdings" pitchFamily="2" charset="2"/>
              <a:buChar char="Ø"/>
            </a:pPr>
            <a:r>
              <a:rPr lang="en-GB" dirty="0" smtClean="0"/>
              <a:t>open access for GPs </a:t>
            </a:r>
          </a:p>
        </p:txBody>
      </p:sp>
      <p:pic>
        <p:nvPicPr>
          <p:cNvPr id="8"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453" y="2077674"/>
            <a:ext cx="3739467" cy="2791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2"/>
          <p:cNvSpPr txBox="1">
            <a:spLocks noChangeArrowheads="1"/>
          </p:cNvSpPr>
          <p:nvPr/>
        </p:nvSpPr>
        <p:spPr bwMode="auto">
          <a:xfrm>
            <a:off x="179512" y="5061664"/>
            <a:ext cx="3528392" cy="815608"/>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ts val="600"/>
              </a:spcBef>
            </a:pPr>
            <a:r>
              <a:rPr lang="en-GB" sz="2100" i="1" dirty="0" smtClean="0"/>
              <a:t>Stupidity </a:t>
            </a:r>
            <a:r>
              <a:rPr lang="en-GB" sz="2100" i="1" dirty="0"/>
              <a:t>exceeded Sense! </a:t>
            </a:r>
          </a:p>
          <a:p>
            <a:pPr algn="ctr">
              <a:spcBef>
                <a:spcPts val="600"/>
              </a:spcBef>
            </a:pPr>
            <a:r>
              <a:rPr lang="en-GB" sz="2100" i="1" dirty="0"/>
              <a:t>– and still does</a:t>
            </a:r>
            <a:r>
              <a:rPr lang="en-GB" sz="2100" i="1" dirty="0" smtClean="0"/>
              <a:t>!!</a:t>
            </a:r>
            <a:endParaRPr lang="en-US" sz="2100" i="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047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2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a:stretch>
            <a:fillRect/>
          </a:stretch>
        </p:blipFill>
        <p:spPr bwMode="auto">
          <a:xfrm>
            <a:off x="454025" y="548680"/>
            <a:ext cx="8234363" cy="6238875"/>
          </a:xfrm>
          <a:prstGeom prst="rect">
            <a:avLst/>
          </a:prstGeom>
          <a:noFill/>
          <a:ln>
            <a:noFill/>
          </a:ln>
        </p:spPr>
      </p:pic>
      <p:sp>
        <p:nvSpPr>
          <p:cNvPr id="12291" name="Text Box 3"/>
          <p:cNvSpPr txBox="1">
            <a:spLocks noChangeArrowheads="1"/>
          </p:cNvSpPr>
          <p:nvPr/>
        </p:nvSpPr>
        <p:spPr bwMode="auto">
          <a:xfrm>
            <a:off x="69279" y="15007"/>
            <a:ext cx="9039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b="1" i="1" dirty="0" smtClean="0">
                <a:solidFill>
                  <a:srgbClr val="FFE600"/>
                </a:solidFill>
              </a:rPr>
              <a:t>The first patient in the first UK cimetidine trial 1</a:t>
            </a:r>
            <a:r>
              <a:rPr lang="en-US" b="1" i="1" baseline="30000" dirty="0" smtClean="0">
                <a:solidFill>
                  <a:srgbClr val="FFE600"/>
                </a:solidFill>
              </a:rPr>
              <a:t>st</a:t>
            </a:r>
            <a:r>
              <a:rPr lang="en-US" b="1" i="1" dirty="0" smtClean="0">
                <a:solidFill>
                  <a:srgbClr val="FFE600"/>
                </a:solidFill>
              </a:rPr>
              <a:t> April 1976</a:t>
            </a:r>
            <a:endParaRPr lang="en-US" b="1" i="1" dirty="0">
              <a:solidFill>
                <a:srgbClr val="FFE600"/>
              </a:solidFill>
            </a:endParaRPr>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3137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5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5">
            <a:lum bright="12000" contrast="18000"/>
            <a:extLst>
              <a:ext uri="{28A0092B-C50C-407E-A947-70E740481C1C}">
                <a14:useLocalDpi xmlns:a14="http://schemas.microsoft.com/office/drawing/2010/main" val="0"/>
              </a:ext>
            </a:extLst>
          </a:blip>
          <a:srcRect/>
          <a:stretch>
            <a:fillRect/>
          </a:stretch>
        </p:blipFill>
        <p:spPr bwMode="auto">
          <a:xfrm>
            <a:off x="454025" y="502493"/>
            <a:ext cx="8234363"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3"/>
          <p:cNvSpPr txBox="1">
            <a:spLocks noChangeArrowheads="1"/>
          </p:cNvSpPr>
          <p:nvPr/>
        </p:nvSpPr>
        <p:spPr bwMode="auto">
          <a:xfrm>
            <a:off x="69279" y="44624"/>
            <a:ext cx="90392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US" b="1" i="1" dirty="0" smtClean="0">
                <a:solidFill>
                  <a:srgbClr val="FFE600"/>
                </a:solidFill>
              </a:rPr>
              <a:t> - - - and 4 weeks later !!</a:t>
            </a:r>
            <a:endParaRPr lang="en-US" b="1" i="1" dirty="0">
              <a:solidFill>
                <a:srgbClr val="FFE600"/>
              </a:solidFill>
            </a:endParaRP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68004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4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idx="4294967295"/>
          </p:nvPr>
        </p:nvSpPr>
        <p:spPr>
          <a:xfrm>
            <a:off x="685800" y="0"/>
            <a:ext cx="7772400" cy="525463"/>
          </a:xfrm>
          <a:noFill/>
        </p:spPr>
        <p:txBody>
          <a:bodyPr lIns="90488" rIns="90488"/>
          <a:lstStyle/>
          <a:p>
            <a:r>
              <a:rPr lang="en-GB" dirty="0" smtClean="0">
                <a:solidFill>
                  <a:srgbClr val="FFFF00"/>
                </a:solidFill>
              </a:rPr>
              <a:t>DU:  The effect of cimetidine</a:t>
            </a:r>
          </a:p>
        </p:txBody>
      </p:sp>
      <p:sp>
        <p:nvSpPr>
          <p:cNvPr id="14340" name="Rectangle 4"/>
          <p:cNvSpPr>
            <a:spLocks noChangeArrowheads="1"/>
          </p:cNvSpPr>
          <p:nvPr/>
        </p:nvSpPr>
        <p:spPr bwMode="auto">
          <a:xfrm>
            <a:off x="4710313" y="6590625"/>
            <a:ext cx="4470199"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pPr algn="r">
              <a:spcBef>
                <a:spcPct val="50000"/>
              </a:spcBef>
            </a:pPr>
            <a:r>
              <a:rPr lang="en-GB" sz="1800" dirty="0" smtClean="0">
                <a:latin typeface="+mn-lt"/>
              </a:rPr>
              <a:t>Gut </a:t>
            </a:r>
            <a:r>
              <a:rPr lang="en-GB" sz="1800" dirty="0">
                <a:latin typeface="+mn-lt"/>
              </a:rPr>
              <a:t>1979; 20 : 68-74</a:t>
            </a:r>
          </a:p>
        </p:txBody>
      </p:sp>
      <p:grpSp>
        <p:nvGrpSpPr>
          <p:cNvPr id="14342" name="Group 9"/>
          <p:cNvGrpSpPr>
            <a:grpSpLocks/>
          </p:cNvGrpSpPr>
          <p:nvPr/>
        </p:nvGrpSpPr>
        <p:grpSpPr bwMode="auto">
          <a:xfrm>
            <a:off x="1691680" y="2852936"/>
            <a:ext cx="5760639" cy="2890837"/>
            <a:chOff x="1482" y="1934"/>
            <a:chExt cx="2814" cy="1632"/>
          </a:xfrm>
        </p:grpSpPr>
        <p:sp>
          <p:nvSpPr>
            <p:cNvPr id="14344" name="Line 10"/>
            <p:cNvSpPr>
              <a:spLocks noChangeShapeType="1"/>
            </p:cNvSpPr>
            <p:nvPr/>
          </p:nvSpPr>
          <p:spPr bwMode="auto">
            <a:xfrm>
              <a:off x="1700" y="2020"/>
              <a:ext cx="0" cy="116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45" name="Line 11"/>
            <p:cNvSpPr>
              <a:spLocks noChangeShapeType="1"/>
            </p:cNvSpPr>
            <p:nvPr/>
          </p:nvSpPr>
          <p:spPr bwMode="auto">
            <a:xfrm>
              <a:off x="1695" y="3180"/>
              <a:ext cx="4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46" name="Line 12"/>
            <p:cNvSpPr>
              <a:spLocks noChangeShapeType="1"/>
            </p:cNvSpPr>
            <p:nvPr/>
          </p:nvSpPr>
          <p:spPr bwMode="auto">
            <a:xfrm>
              <a:off x="1695" y="2956"/>
              <a:ext cx="4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47" name="Line 13"/>
            <p:cNvSpPr>
              <a:spLocks noChangeShapeType="1"/>
            </p:cNvSpPr>
            <p:nvPr/>
          </p:nvSpPr>
          <p:spPr bwMode="auto">
            <a:xfrm>
              <a:off x="1695" y="2726"/>
              <a:ext cx="4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48" name="Line 14"/>
            <p:cNvSpPr>
              <a:spLocks noChangeShapeType="1"/>
            </p:cNvSpPr>
            <p:nvPr/>
          </p:nvSpPr>
          <p:spPr bwMode="auto">
            <a:xfrm>
              <a:off x="1695" y="2494"/>
              <a:ext cx="4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49" name="Line 15"/>
            <p:cNvSpPr>
              <a:spLocks noChangeShapeType="1"/>
            </p:cNvSpPr>
            <p:nvPr/>
          </p:nvSpPr>
          <p:spPr bwMode="auto">
            <a:xfrm>
              <a:off x="1695" y="2258"/>
              <a:ext cx="48"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0" name="Line 16"/>
            <p:cNvSpPr>
              <a:spLocks noChangeShapeType="1"/>
            </p:cNvSpPr>
            <p:nvPr/>
          </p:nvSpPr>
          <p:spPr bwMode="auto">
            <a:xfrm>
              <a:off x="1693" y="2026"/>
              <a:ext cx="5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1" name="Line 17"/>
            <p:cNvSpPr>
              <a:spLocks noChangeShapeType="1"/>
            </p:cNvSpPr>
            <p:nvPr/>
          </p:nvSpPr>
          <p:spPr bwMode="auto">
            <a:xfrm>
              <a:off x="1850" y="3182"/>
              <a:ext cx="652"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2" name="Line 18"/>
            <p:cNvSpPr>
              <a:spLocks noChangeShapeType="1"/>
            </p:cNvSpPr>
            <p:nvPr/>
          </p:nvSpPr>
          <p:spPr bwMode="auto">
            <a:xfrm>
              <a:off x="1854"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3" name="Line 19"/>
            <p:cNvSpPr>
              <a:spLocks noChangeShapeType="1"/>
            </p:cNvSpPr>
            <p:nvPr/>
          </p:nvSpPr>
          <p:spPr bwMode="auto">
            <a:xfrm>
              <a:off x="2016"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4" name="Line 20"/>
            <p:cNvSpPr>
              <a:spLocks noChangeShapeType="1"/>
            </p:cNvSpPr>
            <p:nvPr/>
          </p:nvSpPr>
          <p:spPr bwMode="auto">
            <a:xfrm>
              <a:off x="2180"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5" name="Line 21"/>
            <p:cNvSpPr>
              <a:spLocks noChangeShapeType="1"/>
            </p:cNvSpPr>
            <p:nvPr/>
          </p:nvSpPr>
          <p:spPr bwMode="auto">
            <a:xfrm>
              <a:off x="2338"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6" name="Line 22"/>
            <p:cNvSpPr>
              <a:spLocks noChangeShapeType="1"/>
            </p:cNvSpPr>
            <p:nvPr/>
          </p:nvSpPr>
          <p:spPr bwMode="auto">
            <a:xfrm>
              <a:off x="2498"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7" name="Line 23"/>
            <p:cNvSpPr>
              <a:spLocks noChangeShapeType="1"/>
            </p:cNvSpPr>
            <p:nvPr/>
          </p:nvSpPr>
          <p:spPr bwMode="auto">
            <a:xfrm>
              <a:off x="2703" y="3182"/>
              <a:ext cx="653"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8" name="Line 24"/>
            <p:cNvSpPr>
              <a:spLocks noChangeShapeType="1"/>
            </p:cNvSpPr>
            <p:nvPr/>
          </p:nvSpPr>
          <p:spPr bwMode="auto">
            <a:xfrm>
              <a:off x="2711"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59" name="Line 25"/>
            <p:cNvSpPr>
              <a:spLocks noChangeShapeType="1"/>
            </p:cNvSpPr>
            <p:nvPr/>
          </p:nvSpPr>
          <p:spPr bwMode="auto">
            <a:xfrm>
              <a:off x="2869"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0" name="Line 26"/>
            <p:cNvSpPr>
              <a:spLocks noChangeShapeType="1"/>
            </p:cNvSpPr>
            <p:nvPr/>
          </p:nvSpPr>
          <p:spPr bwMode="auto">
            <a:xfrm>
              <a:off x="3029"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1" name="Line 27"/>
            <p:cNvSpPr>
              <a:spLocks noChangeShapeType="1"/>
            </p:cNvSpPr>
            <p:nvPr/>
          </p:nvSpPr>
          <p:spPr bwMode="auto">
            <a:xfrm>
              <a:off x="3188"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2" name="Line 28"/>
            <p:cNvSpPr>
              <a:spLocks noChangeShapeType="1"/>
            </p:cNvSpPr>
            <p:nvPr/>
          </p:nvSpPr>
          <p:spPr bwMode="auto">
            <a:xfrm>
              <a:off x="3351" y="3133"/>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3" name="Line 29"/>
            <p:cNvSpPr>
              <a:spLocks noChangeShapeType="1"/>
            </p:cNvSpPr>
            <p:nvPr/>
          </p:nvSpPr>
          <p:spPr bwMode="auto">
            <a:xfrm>
              <a:off x="3558" y="3184"/>
              <a:ext cx="651"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4" name="Line 30"/>
            <p:cNvSpPr>
              <a:spLocks noChangeShapeType="1"/>
            </p:cNvSpPr>
            <p:nvPr/>
          </p:nvSpPr>
          <p:spPr bwMode="auto">
            <a:xfrm>
              <a:off x="3564" y="3135"/>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5" name="Line 31"/>
            <p:cNvSpPr>
              <a:spLocks noChangeShapeType="1"/>
            </p:cNvSpPr>
            <p:nvPr/>
          </p:nvSpPr>
          <p:spPr bwMode="auto">
            <a:xfrm>
              <a:off x="3721" y="3135"/>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6" name="Line 32"/>
            <p:cNvSpPr>
              <a:spLocks noChangeShapeType="1"/>
            </p:cNvSpPr>
            <p:nvPr/>
          </p:nvSpPr>
          <p:spPr bwMode="auto">
            <a:xfrm>
              <a:off x="3883" y="3135"/>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7" name="Line 33"/>
            <p:cNvSpPr>
              <a:spLocks noChangeShapeType="1"/>
            </p:cNvSpPr>
            <p:nvPr/>
          </p:nvSpPr>
          <p:spPr bwMode="auto">
            <a:xfrm>
              <a:off x="4041" y="3135"/>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8" name="Line 34"/>
            <p:cNvSpPr>
              <a:spLocks noChangeShapeType="1"/>
            </p:cNvSpPr>
            <p:nvPr/>
          </p:nvSpPr>
          <p:spPr bwMode="auto">
            <a:xfrm>
              <a:off x="4203" y="3135"/>
              <a:ext cx="0" cy="5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4369" name="Freeform 35"/>
            <p:cNvSpPr>
              <a:spLocks/>
            </p:cNvSpPr>
            <p:nvPr/>
          </p:nvSpPr>
          <p:spPr bwMode="auto">
            <a:xfrm>
              <a:off x="1855" y="2124"/>
              <a:ext cx="641" cy="277"/>
            </a:xfrm>
            <a:custGeom>
              <a:avLst/>
              <a:gdLst>
                <a:gd name="T0" fmla="*/ 0 w 721"/>
                <a:gd name="T1" fmla="*/ 0 h 277"/>
                <a:gd name="T2" fmla="*/ 4 w 721"/>
                <a:gd name="T3" fmla="*/ 4 h 277"/>
                <a:gd name="T4" fmla="*/ 4 w 721"/>
                <a:gd name="T5" fmla="*/ 248 h 277"/>
                <a:gd name="T6" fmla="*/ 6 w 721"/>
                <a:gd name="T7" fmla="*/ 248 h 277"/>
                <a:gd name="T8" fmla="*/ 7 w 721"/>
                <a:gd name="T9" fmla="*/ 260 h 277"/>
                <a:gd name="T10" fmla="*/ 7 w 721"/>
                <a:gd name="T11" fmla="*/ 260 h 277"/>
                <a:gd name="T12" fmla="*/ 8 w 721"/>
                <a:gd name="T13" fmla="*/ 272 h 277"/>
                <a:gd name="T14" fmla="*/ 8 w 721"/>
                <a:gd name="T15" fmla="*/ 276 h 277"/>
                <a:gd name="T16" fmla="*/ 8 w 721"/>
                <a:gd name="T17" fmla="*/ 276 h 2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1"/>
                <a:gd name="T28" fmla="*/ 0 h 277"/>
                <a:gd name="T29" fmla="*/ 721 w 721"/>
                <a:gd name="T30" fmla="*/ 277 h 2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1" h="277">
                  <a:moveTo>
                    <a:pt x="0" y="0"/>
                  </a:moveTo>
                  <a:lnTo>
                    <a:pt x="8" y="4"/>
                  </a:lnTo>
                  <a:lnTo>
                    <a:pt x="368" y="248"/>
                  </a:lnTo>
                  <a:lnTo>
                    <a:pt x="532" y="248"/>
                  </a:lnTo>
                  <a:lnTo>
                    <a:pt x="596" y="260"/>
                  </a:lnTo>
                  <a:lnTo>
                    <a:pt x="620" y="260"/>
                  </a:lnTo>
                  <a:lnTo>
                    <a:pt x="660" y="272"/>
                  </a:lnTo>
                  <a:lnTo>
                    <a:pt x="700" y="276"/>
                  </a:lnTo>
                  <a:lnTo>
                    <a:pt x="720" y="276"/>
                  </a:lnTo>
                </a:path>
              </a:pathLst>
            </a:custGeom>
            <a:noFill/>
            <a:ln w="25400" cap="rnd">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70" name="Freeform 36"/>
            <p:cNvSpPr>
              <a:spLocks/>
            </p:cNvSpPr>
            <p:nvPr/>
          </p:nvSpPr>
          <p:spPr bwMode="auto">
            <a:xfrm>
              <a:off x="1855" y="2360"/>
              <a:ext cx="645" cy="257"/>
            </a:xfrm>
            <a:custGeom>
              <a:avLst/>
              <a:gdLst>
                <a:gd name="T0" fmla="*/ 0 w 725"/>
                <a:gd name="T1" fmla="*/ 0 h 257"/>
                <a:gd name="T2" fmla="*/ 4 w 725"/>
                <a:gd name="T3" fmla="*/ 4 h 257"/>
                <a:gd name="T4" fmla="*/ 4 w 725"/>
                <a:gd name="T5" fmla="*/ 212 h 257"/>
                <a:gd name="T6" fmla="*/ 7 w 725"/>
                <a:gd name="T7" fmla="*/ 212 h 257"/>
                <a:gd name="T8" fmla="*/ 7 w 725"/>
                <a:gd name="T9" fmla="*/ 220 h 257"/>
                <a:gd name="T10" fmla="*/ 7 w 725"/>
                <a:gd name="T11" fmla="*/ 220 h 257"/>
                <a:gd name="T12" fmla="*/ 7 w 725"/>
                <a:gd name="T13" fmla="*/ 232 h 257"/>
                <a:gd name="T14" fmla="*/ 8 w 725"/>
                <a:gd name="T15" fmla="*/ 228 h 257"/>
                <a:gd name="T16" fmla="*/ 8 w 725"/>
                <a:gd name="T17" fmla="*/ 236 h 257"/>
                <a:gd name="T18" fmla="*/ 8 w 725"/>
                <a:gd name="T19" fmla="*/ 232 h 257"/>
                <a:gd name="T20" fmla="*/ 8 w 725"/>
                <a:gd name="T21" fmla="*/ 248 h 257"/>
                <a:gd name="T22" fmla="*/ 9 w 725"/>
                <a:gd name="T23" fmla="*/ 244 h 257"/>
                <a:gd name="T24" fmla="*/ 9 w 725"/>
                <a:gd name="T25" fmla="*/ 256 h 2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725"/>
                <a:gd name="T40" fmla="*/ 0 h 257"/>
                <a:gd name="T41" fmla="*/ 725 w 725"/>
                <a:gd name="T42" fmla="*/ 257 h 2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725" h="257">
                  <a:moveTo>
                    <a:pt x="0" y="0"/>
                  </a:moveTo>
                  <a:lnTo>
                    <a:pt x="8" y="4"/>
                  </a:lnTo>
                  <a:lnTo>
                    <a:pt x="356" y="212"/>
                  </a:lnTo>
                  <a:lnTo>
                    <a:pt x="556" y="212"/>
                  </a:lnTo>
                  <a:lnTo>
                    <a:pt x="572" y="220"/>
                  </a:lnTo>
                  <a:lnTo>
                    <a:pt x="604" y="220"/>
                  </a:lnTo>
                  <a:lnTo>
                    <a:pt x="620" y="232"/>
                  </a:lnTo>
                  <a:lnTo>
                    <a:pt x="648" y="228"/>
                  </a:lnTo>
                  <a:lnTo>
                    <a:pt x="664" y="236"/>
                  </a:lnTo>
                  <a:lnTo>
                    <a:pt x="676" y="232"/>
                  </a:lnTo>
                  <a:lnTo>
                    <a:pt x="680" y="248"/>
                  </a:lnTo>
                  <a:lnTo>
                    <a:pt x="704" y="244"/>
                  </a:lnTo>
                  <a:lnTo>
                    <a:pt x="724" y="256"/>
                  </a:lnTo>
                </a:path>
              </a:pathLst>
            </a:custGeom>
            <a:noFill/>
            <a:ln w="25400" cap="rnd">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71" name="Freeform 37"/>
            <p:cNvSpPr>
              <a:spLocks/>
            </p:cNvSpPr>
            <p:nvPr/>
          </p:nvSpPr>
          <p:spPr bwMode="auto">
            <a:xfrm>
              <a:off x="2708" y="2244"/>
              <a:ext cx="638" cy="697"/>
            </a:xfrm>
            <a:custGeom>
              <a:avLst/>
              <a:gdLst>
                <a:gd name="T0" fmla="*/ 0 w 717"/>
                <a:gd name="T1" fmla="*/ 0 h 697"/>
                <a:gd name="T2" fmla="*/ 4 w 717"/>
                <a:gd name="T3" fmla="*/ 8 h 697"/>
                <a:gd name="T4" fmla="*/ 4 w 717"/>
                <a:gd name="T5" fmla="*/ 376 h 697"/>
                <a:gd name="T6" fmla="*/ 4 w 717"/>
                <a:gd name="T7" fmla="*/ 608 h 697"/>
                <a:gd name="T8" fmla="*/ 9 w 717"/>
                <a:gd name="T9" fmla="*/ 696 h 697"/>
                <a:gd name="T10" fmla="*/ 0 60000 65536"/>
                <a:gd name="T11" fmla="*/ 0 60000 65536"/>
                <a:gd name="T12" fmla="*/ 0 60000 65536"/>
                <a:gd name="T13" fmla="*/ 0 60000 65536"/>
                <a:gd name="T14" fmla="*/ 0 60000 65536"/>
                <a:gd name="T15" fmla="*/ 0 w 717"/>
                <a:gd name="T16" fmla="*/ 0 h 697"/>
                <a:gd name="T17" fmla="*/ 717 w 717"/>
                <a:gd name="T18" fmla="*/ 697 h 697"/>
              </a:gdLst>
              <a:ahLst/>
              <a:cxnLst>
                <a:cxn ang="T10">
                  <a:pos x="T0" y="T1"/>
                </a:cxn>
                <a:cxn ang="T11">
                  <a:pos x="T2" y="T3"/>
                </a:cxn>
                <a:cxn ang="T12">
                  <a:pos x="T4" y="T5"/>
                </a:cxn>
                <a:cxn ang="T13">
                  <a:pos x="T6" y="T7"/>
                </a:cxn>
                <a:cxn ang="T14">
                  <a:pos x="T8" y="T9"/>
                </a:cxn>
              </a:cxnLst>
              <a:rect l="T15" t="T16" r="T17" b="T18"/>
              <a:pathLst>
                <a:path w="717" h="697">
                  <a:moveTo>
                    <a:pt x="0" y="0"/>
                  </a:moveTo>
                  <a:lnTo>
                    <a:pt x="4" y="8"/>
                  </a:lnTo>
                  <a:lnTo>
                    <a:pt x="184" y="376"/>
                  </a:lnTo>
                  <a:lnTo>
                    <a:pt x="368" y="608"/>
                  </a:lnTo>
                  <a:lnTo>
                    <a:pt x="716" y="696"/>
                  </a:lnTo>
                </a:path>
              </a:pathLst>
            </a:custGeom>
            <a:noFill/>
            <a:ln w="25400" cap="rnd">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72" name="Freeform 38"/>
            <p:cNvSpPr>
              <a:spLocks/>
            </p:cNvSpPr>
            <p:nvPr/>
          </p:nvSpPr>
          <p:spPr bwMode="auto">
            <a:xfrm>
              <a:off x="3565" y="2056"/>
              <a:ext cx="638" cy="697"/>
            </a:xfrm>
            <a:custGeom>
              <a:avLst/>
              <a:gdLst>
                <a:gd name="T0" fmla="*/ 0 w 717"/>
                <a:gd name="T1" fmla="*/ 0 h 697"/>
                <a:gd name="T2" fmla="*/ 4 w 717"/>
                <a:gd name="T3" fmla="*/ 8 h 697"/>
                <a:gd name="T4" fmla="*/ 4 w 717"/>
                <a:gd name="T5" fmla="*/ 404 h 697"/>
                <a:gd name="T6" fmla="*/ 4 w 717"/>
                <a:gd name="T7" fmla="*/ 596 h 697"/>
                <a:gd name="T8" fmla="*/ 6 w 717"/>
                <a:gd name="T9" fmla="*/ 696 h 697"/>
                <a:gd name="T10" fmla="*/ 9 w 717"/>
                <a:gd name="T11" fmla="*/ 696 h 697"/>
                <a:gd name="T12" fmla="*/ 0 60000 65536"/>
                <a:gd name="T13" fmla="*/ 0 60000 65536"/>
                <a:gd name="T14" fmla="*/ 0 60000 65536"/>
                <a:gd name="T15" fmla="*/ 0 60000 65536"/>
                <a:gd name="T16" fmla="*/ 0 60000 65536"/>
                <a:gd name="T17" fmla="*/ 0 60000 65536"/>
                <a:gd name="T18" fmla="*/ 0 w 717"/>
                <a:gd name="T19" fmla="*/ 0 h 697"/>
                <a:gd name="T20" fmla="*/ 717 w 717"/>
                <a:gd name="T21" fmla="*/ 697 h 697"/>
              </a:gdLst>
              <a:ahLst/>
              <a:cxnLst>
                <a:cxn ang="T12">
                  <a:pos x="T0" y="T1"/>
                </a:cxn>
                <a:cxn ang="T13">
                  <a:pos x="T2" y="T3"/>
                </a:cxn>
                <a:cxn ang="T14">
                  <a:pos x="T4" y="T5"/>
                </a:cxn>
                <a:cxn ang="T15">
                  <a:pos x="T6" y="T7"/>
                </a:cxn>
                <a:cxn ang="T16">
                  <a:pos x="T8" y="T9"/>
                </a:cxn>
                <a:cxn ang="T17">
                  <a:pos x="T10" y="T11"/>
                </a:cxn>
              </a:cxnLst>
              <a:rect l="T18" t="T19" r="T20" b="T21"/>
              <a:pathLst>
                <a:path w="717" h="697">
                  <a:moveTo>
                    <a:pt x="0" y="0"/>
                  </a:moveTo>
                  <a:lnTo>
                    <a:pt x="8" y="8"/>
                  </a:lnTo>
                  <a:lnTo>
                    <a:pt x="172" y="404"/>
                  </a:lnTo>
                  <a:lnTo>
                    <a:pt x="384" y="596"/>
                  </a:lnTo>
                  <a:lnTo>
                    <a:pt x="548" y="696"/>
                  </a:lnTo>
                  <a:lnTo>
                    <a:pt x="716" y="696"/>
                  </a:lnTo>
                </a:path>
              </a:pathLst>
            </a:custGeom>
            <a:noFill/>
            <a:ln w="25400" cap="rnd">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73" name="Freeform 39"/>
            <p:cNvSpPr>
              <a:spLocks/>
            </p:cNvSpPr>
            <p:nvPr/>
          </p:nvSpPr>
          <p:spPr bwMode="auto">
            <a:xfrm>
              <a:off x="3565" y="2252"/>
              <a:ext cx="574" cy="657"/>
            </a:xfrm>
            <a:custGeom>
              <a:avLst/>
              <a:gdLst>
                <a:gd name="T0" fmla="*/ 0 w 645"/>
                <a:gd name="T1" fmla="*/ 0 h 657"/>
                <a:gd name="T2" fmla="*/ 0 w 645"/>
                <a:gd name="T3" fmla="*/ 8 h 657"/>
                <a:gd name="T4" fmla="*/ 4 w 645"/>
                <a:gd name="T5" fmla="*/ 380 h 657"/>
                <a:gd name="T6" fmla="*/ 4 w 645"/>
                <a:gd name="T7" fmla="*/ 580 h 657"/>
                <a:gd name="T8" fmla="*/ 6 w 645"/>
                <a:gd name="T9" fmla="*/ 652 h 657"/>
                <a:gd name="T10" fmla="*/ 8 w 645"/>
                <a:gd name="T11" fmla="*/ 656 h 657"/>
                <a:gd name="T12" fmla="*/ 0 60000 65536"/>
                <a:gd name="T13" fmla="*/ 0 60000 65536"/>
                <a:gd name="T14" fmla="*/ 0 60000 65536"/>
                <a:gd name="T15" fmla="*/ 0 60000 65536"/>
                <a:gd name="T16" fmla="*/ 0 60000 65536"/>
                <a:gd name="T17" fmla="*/ 0 60000 65536"/>
                <a:gd name="T18" fmla="*/ 0 w 645"/>
                <a:gd name="T19" fmla="*/ 0 h 657"/>
                <a:gd name="T20" fmla="*/ 645 w 645"/>
                <a:gd name="T21" fmla="*/ 657 h 657"/>
              </a:gdLst>
              <a:ahLst/>
              <a:cxnLst>
                <a:cxn ang="T12">
                  <a:pos x="T0" y="T1"/>
                </a:cxn>
                <a:cxn ang="T13">
                  <a:pos x="T2" y="T3"/>
                </a:cxn>
                <a:cxn ang="T14">
                  <a:pos x="T4" y="T5"/>
                </a:cxn>
                <a:cxn ang="T15">
                  <a:pos x="T6" y="T7"/>
                </a:cxn>
                <a:cxn ang="T16">
                  <a:pos x="T8" y="T9"/>
                </a:cxn>
                <a:cxn ang="T17">
                  <a:pos x="T10" y="T11"/>
                </a:cxn>
              </a:cxnLst>
              <a:rect l="T18" t="T19" r="T20" b="T21"/>
              <a:pathLst>
                <a:path w="645" h="657">
                  <a:moveTo>
                    <a:pt x="0" y="0"/>
                  </a:moveTo>
                  <a:lnTo>
                    <a:pt x="0" y="8"/>
                  </a:lnTo>
                  <a:lnTo>
                    <a:pt x="176" y="380"/>
                  </a:lnTo>
                  <a:lnTo>
                    <a:pt x="388" y="580"/>
                  </a:lnTo>
                  <a:lnTo>
                    <a:pt x="528" y="652"/>
                  </a:lnTo>
                  <a:lnTo>
                    <a:pt x="644" y="656"/>
                  </a:lnTo>
                </a:path>
              </a:pathLst>
            </a:custGeom>
            <a:noFill/>
            <a:ln w="25400" cap="rnd">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74" name="Oval 40"/>
            <p:cNvSpPr>
              <a:spLocks noChangeArrowheads="1"/>
            </p:cNvSpPr>
            <p:nvPr/>
          </p:nvSpPr>
          <p:spPr bwMode="auto">
            <a:xfrm>
              <a:off x="1834" y="2212"/>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75" name="Oval 41"/>
            <p:cNvSpPr>
              <a:spLocks noChangeArrowheads="1"/>
            </p:cNvSpPr>
            <p:nvPr/>
          </p:nvSpPr>
          <p:spPr bwMode="auto">
            <a:xfrm>
              <a:off x="1994" y="2328"/>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76" name="Oval 42"/>
            <p:cNvSpPr>
              <a:spLocks noChangeArrowheads="1"/>
            </p:cNvSpPr>
            <p:nvPr/>
          </p:nvSpPr>
          <p:spPr bwMode="auto">
            <a:xfrm>
              <a:off x="2150" y="2444"/>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77" name="Oval 43"/>
            <p:cNvSpPr>
              <a:spLocks noChangeArrowheads="1"/>
            </p:cNvSpPr>
            <p:nvPr/>
          </p:nvSpPr>
          <p:spPr bwMode="auto">
            <a:xfrm>
              <a:off x="2310" y="2444"/>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78" name="Oval 44"/>
            <p:cNvSpPr>
              <a:spLocks noChangeArrowheads="1"/>
            </p:cNvSpPr>
            <p:nvPr/>
          </p:nvSpPr>
          <p:spPr bwMode="auto">
            <a:xfrm>
              <a:off x="2470" y="2476"/>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79" name="Oval 45"/>
            <p:cNvSpPr>
              <a:spLocks noChangeArrowheads="1"/>
            </p:cNvSpPr>
            <p:nvPr/>
          </p:nvSpPr>
          <p:spPr bwMode="auto">
            <a:xfrm>
              <a:off x="2691" y="2316"/>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0" name="Oval 46"/>
            <p:cNvSpPr>
              <a:spLocks noChangeArrowheads="1"/>
            </p:cNvSpPr>
            <p:nvPr/>
          </p:nvSpPr>
          <p:spPr bwMode="auto">
            <a:xfrm>
              <a:off x="2847" y="2656"/>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1" name="Oval 47"/>
            <p:cNvSpPr>
              <a:spLocks noChangeArrowheads="1"/>
            </p:cNvSpPr>
            <p:nvPr/>
          </p:nvSpPr>
          <p:spPr bwMode="auto">
            <a:xfrm>
              <a:off x="3007" y="2888"/>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2" name="Oval 48"/>
            <p:cNvSpPr>
              <a:spLocks noChangeArrowheads="1"/>
            </p:cNvSpPr>
            <p:nvPr/>
          </p:nvSpPr>
          <p:spPr bwMode="auto">
            <a:xfrm>
              <a:off x="3164" y="2916"/>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3" name="Oval 49"/>
            <p:cNvSpPr>
              <a:spLocks noChangeArrowheads="1"/>
            </p:cNvSpPr>
            <p:nvPr/>
          </p:nvSpPr>
          <p:spPr bwMode="auto">
            <a:xfrm>
              <a:off x="3544" y="2132"/>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4" name="Oval 50"/>
            <p:cNvSpPr>
              <a:spLocks noChangeArrowheads="1"/>
            </p:cNvSpPr>
            <p:nvPr/>
          </p:nvSpPr>
          <p:spPr bwMode="auto">
            <a:xfrm>
              <a:off x="3700" y="2524"/>
              <a:ext cx="47"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5" name="Oval 51"/>
            <p:cNvSpPr>
              <a:spLocks noChangeArrowheads="1"/>
            </p:cNvSpPr>
            <p:nvPr/>
          </p:nvSpPr>
          <p:spPr bwMode="auto">
            <a:xfrm>
              <a:off x="3857" y="2692"/>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6" name="Oval 52"/>
            <p:cNvSpPr>
              <a:spLocks noChangeArrowheads="1"/>
            </p:cNvSpPr>
            <p:nvPr/>
          </p:nvSpPr>
          <p:spPr bwMode="auto">
            <a:xfrm>
              <a:off x="4017" y="2804"/>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7" name="Oval 53"/>
            <p:cNvSpPr>
              <a:spLocks noChangeArrowheads="1"/>
            </p:cNvSpPr>
            <p:nvPr/>
          </p:nvSpPr>
          <p:spPr bwMode="auto">
            <a:xfrm>
              <a:off x="4177" y="2804"/>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88" name="Freeform 54"/>
            <p:cNvSpPr>
              <a:spLocks/>
            </p:cNvSpPr>
            <p:nvPr/>
          </p:nvSpPr>
          <p:spPr bwMode="auto">
            <a:xfrm>
              <a:off x="1850" y="2540"/>
              <a:ext cx="651" cy="145"/>
            </a:xfrm>
            <a:custGeom>
              <a:avLst/>
              <a:gdLst>
                <a:gd name="T0" fmla="*/ 0 w 733"/>
                <a:gd name="T1" fmla="*/ 0 h 145"/>
                <a:gd name="T2" fmla="*/ 2 w 733"/>
                <a:gd name="T3" fmla="*/ 4 h 145"/>
                <a:gd name="T4" fmla="*/ 4 w 733"/>
                <a:gd name="T5" fmla="*/ 6 h 145"/>
                <a:gd name="T6" fmla="*/ 4 w 733"/>
                <a:gd name="T7" fmla="*/ 86 h 145"/>
                <a:gd name="T8" fmla="*/ 4 w 733"/>
                <a:gd name="T9" fmla="*/ 116 h 145"/>
                <a:gd name="T10" fmla="*/ 4 w 733"/>
                <a:gd name="T11" fmla="*/ 118 h 145"/>
                <a:gd name="T12" fmla="*/ 4 w 733"/>
                <a:gd name="T13" fmla="*/ 126 h 145"/>
                <a:gd name="T14" fmla="*/ 4 w 733"/>
                <a:gd name="T15" fmla="*/ 126 h 145"/>
                <a:gd name="T16" fmla="*/ 4 w 733"/>
                <a:gd name="T17" fmla="*/ 138 h 145"/>
                <a:gd name="T18" fmla="*/ 4 w 733"/>
                <a:gd name="T19" fmla="*/ 136 h 145"/>
                <a:gd name="T20" fmla="*/ 4 w 733"/>
                <a:gd name="T21" fmla="*/ 144 h 145"/>
                <a:gd name="T22" fmla="*/ 4 w 733"/>
                <a:gd name="T23" fmla="*/ 144 h 145"/>
                <a:gd name="T24" fmla="*/ 4 w 733"/>
                <a:gd name="T25" fmla="*/ 136 h 145"/>
                <a:gd name="T26" fmla="*/ 4 w 733"/>
                <a:gd name="T27" fmla="*/ 136 h 145"/>
                <a:gd name="T28" fmla="*/ 4 w 733"/>
                <a:gd name="T29" fmla="*/ 126 h 145"/>
                <a:gd name="T30" fmla="*/ 5 w 733"/>
                <a:gd name="T31" fmla="*/ 124 h 145"/>
                <a:gd name="T32" fmla="*/ 5 w 733"/>
                <a:gd name="T33" fmla="*/ 118 h 145"/>
                <a:gd name="T34" fmla="*/ 7 w 733"/>
                <a:gd name="T35" fmla="*/ 118 h 145"/>
                <a:gd name="T36" fmla="*/ 7 w 733"/>
                <a:gd name="T37" fmla="*/ 126 h 145"/>
                <a:gd name="T38" fmla="*/ 8 w 733"/>
                <a:gd name="T39" fmla="*/ 126 h 145"/>
                <a:gd name="T40" fmla="*/ 8 w 733"/>
                <a:gd name="T41" fmla="*/ 132 h 145"/>
                <a:gd name="T42" fmla="*/ 8 w 733"/>
                <a:gd name="T43" fmla="*/ 132 h 1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33"/>
                <a:gd name="T67" fmla="*/ 0 h 145"/>
                <a:gd name="T68" fmla="*/ 733 w 733"/>
                <a:gd name="T69" fmla="*/ 145 h 1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33" h="145">
                  <a:moveTo>
                    <a:pt x="0" y="0"/>
                  </a:moveTo>
                  <a:lnTo>
                    <a:pt x="2" y="4"/>
                  </a:lnTo>
                  <a:lnTo>
                    <a:pt x="6" y="6"/>
                  </a:lnTo>
                  <a:lnTo>
                    <a:pt x="136" y="86"/>
                  </a:lnTo>
                  <a:lnTo>
                    <a:pt x="194" y="116"/>
                  </a:lnTo>
                  <a:lnTo>
                    <a:pt x="250" y="118"/>
                  </a:lnTo>
                  <a:lnTo>
                    <a:pt x="250" y="126"/>
                  </a:lnTo>
                  <a:lnTo>
                    <a:pt x="304" y="126"/>
                  </a:lnTo>
                  <a:lnTo>
                    <a:pt x="308" y="138"/>
                  </a:lnTo>
                  <a:lnTo>
                    <a:pt x="352" y="136"/>
                  </a:lnTo>
                  <a:lnTo>
                    <a:pt x="354" y="144"/>
                  </a:lnTo>
                  <a:lnTo>
                    <a:pt x="402" y="144"/>
                  </a:lnTo>
                  <a:lnTo>
                    <a:pt x="400" y="136"/>
                  </a:lnTo>
                  <a:lnTo>
                    <a:pt x="432" y="136"/>
                  </a:lnTo>
                  <a:lnTo>
                    <a:pt x="450" y="126"/>
                  </a:lnTo>
                  <a:lnTo>
                    <a:pt x="498" y="124"/>
                  </a:lnTo>
                  <a:lnTo>
                    <a:pt x="508" y="118"/>
                  </a:lnTo>
                  <a:lnTo>
                    <a:pt x="626" y="118"/>
                  </a:lnTo>
                  <a:lnTo>
                    <a:pt x="632" y="126"/>
                  </a:lnTo>
                  <a:lnTo>
                    <a:pt x="706" y="126"/>
                  </a:lnTo>
                  <a:lnTo>
                    <a:pt x="710" y="132"/>
                  </a:lnTo>
                  <a:lnTo>
                    <a:pt x="732" y="132"/>
                  </a:lnTo>
                </a:path>
              </a:pathLst>
            </a:custGeom>
            <a:noFill/>
            <a:ln w="25400" cap="rnd">
              <a:solidFill>
                <a:srgbClr val="FF3A4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89" name="Freeform 55"/>
            <p:cNvSpPr>
              <a:spLocks/>
            </p:cNvSpPr>
            <p:nvPr/>
          </p:nvSpPr>
          <p:spPr bwMode="auto">
            <a:xfrm>
              <a:off x="1852" y="2760"/>
              <a:ext cx="646" cy="105"/>
            </a:xfrm>
            <a:custGeom>
              <a:avLst/>
              <a:gdLst>
                <a:gd name="T0" fmla="*/ 0 w 727"/>
                <a:gd name="T1" fmla="*/ 0 h 105"/>
                <a:gd name="T2" fmla="*/ 4 w 727"/>
                <a:gd name="T3" fmla="*/ 2 h 105"/>
                <a:gd name="T4" fmla="*/ 4 w 727"/>
                <a:gd name="T5" fmla="*/ 10 h 105"/>
                <a:gd name="T6" fmla="*/ 4 w 727"/>
                <a:gd name="T7" fmla="*/ 20 h 105"/>
                <a:gd name="T8" fmla="*/ 4 w 727"/>
                <a:gd name="T9" fmla="*/ 18 h 105"/>
                <a:gd name="T10" fmla="*/ 4 w 727"/>
                <a:gd name="T11" fmla="*/ 72 h 105"/>
                <a:gd name="T12" fmla="*/ 4 w 727"/>
                <a:gd name="T13" fmla="*/ 74 h 105"/>
                <a:gd name="T14" fmla="*/ 4 w 727"/>
                <a:gd name="T15" fmla="*/ 84 h 105"/>
                <a:gd name="T16" fmla="*/ 4 w 727"/>
                <a:gd name="T17" fmla="*/ 88 h 105"/>
                <a:gd name="T18" fmla="*/ 4 w 727"/>
                <a:gd name="T19" fmla="*/ 96 h 105"/>
                <a:gd name="T20" fmla="*/ 4 w 727"/>
                <a:gd name="T21" fmla="*/ 96 h 105"/>
                <a:gd name="T22" fmla="*/ 4 w 727"/>
                <a:gd name="T23" fmla="*/ 104 h 105"/>
                <a:gd name="T24" fmla="*/ 4 w 727"/>
                <a:gd name="T25" fmla="*/ 104 h 105"/>
                <a:gd name="T26" fmla="*/ 4 w 727"/>
                <a:gd name="T27" fmla="*/ 92 h 105"/>
                <a:gd name="T28" fmla="*/ 5 w 727"/>
                <a:gd name="T29" fmla="*/ 92 h 105"/>
                <a:gd name="T30" fmla="*/ 5 w 727"/>
                <a:gd name="T31" fmla="*/ 82 h 105"/>
                <a:gd name="T32" fmla="*/ 7 w 727"/>
                <a:gd name="T33" fmla="*/ 84 h 105"/>
                <a:gd name="T34" fmla="*/ 7 w 727"/>
                <a:gd name="T35" fmla="*/ 92 h 105"/>
                <a:gd name="T36" fmla="*/ 8 w 727"/>
                <a:gd name="T37" fmla="*/ 90 h 10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727"/>
                <a:gd name="T58" fmla="*/ 0 h 105"/>
                <a:gd name="T59" fmla="*/ 727 w 727"/>
                <a:gd name="T60" fmla="*/ 105 h 10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727" h="105">
                  <a:moveTo>
                    <a:pt x="0" y="0"/>
                  </a:moveTo>
                  <a:lnTo>
                    <a:pt x="4" y="2"/>
                  </a:lnTo>
                  <a:lnTo>
                    <a:pt x="20" y="10"/>
                  </a:lnTo>
                  <a:lnTo>
                    <a:pt x="40" y="20"/>
                  </a:lnTo>
                  <a:lnTo>
                    <a:pt x="54" y="18"/>
                  </a:lnTo>
                  <a:lnTo>
                    <a:pt x="186" y="72"/>
                  </a:lnTo>
                  <a:lnTo>
                    <a:pt x="204" y="74"/>
                  </a:lnTo>
                  <a:lnTo>
                    <a:pt x="224" y="84"/>
                  </a:lnTo>
                  <a:lnTo>
                    <a:pt x="274" y="88"/>
                  </a:lnTo>
                  <a:lnTo>
                    <a:pt x="282" y="96"/>
                  </a:lnTo>
                  <a:lnTo>
                    <a:pt x="326" y="96"/>
                  </a:lnTo>
                  <a:lnTo>
                    <a:pt x="328" y="104"/>
                  </a:lnTo>
                  <a:lnTo>
                    <a:pt x="410" y="104"/>
                  </a:lnTo>
                  <a:lnTo>
                    <a:pt x="414" y="92"/>
                  </a:lnTo>
                  <a:lnTo>
                    <a:pt x="494" y="92"/>
                  </a:lnTo>
                  <a:lnTo>
                    <a:pt x="506" y="82"/>
                  </a:lnTo>
                  <a:lnTo>
                    <a:pt x="602" y="84"/>
                  </a:lnTo>
                  <a:lnTo>
                    <a:pt x="616" y="92"/>
                  </a:lnTo>
                  <a:lnTo>
                    <a:pt x="726" y="90"/>
                  </a:lnTo>
                </a:path>
              </a:pathLst>
            </a:custGeom>
            <a:noFill/>
            <a:ln w="25400" cap="rnd">
              <a:solidFill>
                <a:srgbClr val="FF3A4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90" name="Freeform 56"/>
            <p:cNvSpPr>
              <a:spLocks/>
            </p:cNvSpPr>
            <p:nvPr/>
          </p:nvSpPr>
          <p:spPr bwMode="auto">
            <a:xfrm>
              <a:off x="2710" y="2616"/>
              <a:ext cx="602" cy="411"/>
            </a:xfrm>
            <a:custGeom>
              <a:avLst/>
              <a:gdLst>
                <a:gd name="T0" fmla="*/ 0 w 677"/>
                <a:gd name="T1" fmla="*/ 0 h 411"/>
                <a:gd name="T2" fmla="*/ 2 w 677"/>
                <a:gd name="T3" fmla="*/ 4 h 411"/>
                <a:gd name="T4" fmla="*/ 4 w 677"/>
                <a:gd name="T5" fmla="*/ 336 h 411"/>
                <a:gd name="T6" fmla="*/ 4 w 677"/>
                <a:gd name="T7" fmla="*/ 336 h 411"/>
                <a:gd name="T8" fmla="*/ 4 w 677"/>
                <a:gd name="T9" fmla="*/ 342 h 411"/>
                <a:gd name="T10" fmla="*/ 4 w 677"/>
                <a:gd name="T11" fmla="*/ 342 h 411"/>
                <a:gd name="T12" fmla="*/ 4 w 677"/>
                <a:gd name="T13" fmla="*/ 352 h 411"/>
                <a:gd name="T14" fmla="*/ 4 w 677"/>
                <a:gd name="T15" fmla="*/ 348 h 411"/>
                <a:gd name="T16" fmla="*/ 4 w 677"/>
                <a:gd name="T17" fmla="*/ 360 h 411"/>
                <a:gd name="T18" fmla="*/ 5 w 677"/>
                <a:gd name="T19" fmla="*/ 358 h 411"/>
                <a:gd name="T20" fmla="*/ 5 w 677"/>
                <a:gd name="T21" fmla="*/ 382 h 411"/>
                <a:gd name="T22" fmla="*/ 6 w 677"/>
                <a:gd name="T23" fmla="*/ 382 h 411"/>
                <a:gd name="T24" fmla="*/ 6 w 677"/>
                <a:gd name="T25" fmla="*/ 392 h 411"/>
                <a:gd name="T26" fmla="*/ 7 w 677"/>
                <a:gd name="T27" fmla="*/ 390 h 411"/>
                <a:gd name="T28" fmla="*/ 7 w 677"/>
                <a:gd name="T29" fmla="*/ 398 h 411"/>
                <a:gd name="T30" fmla="*/ 7 w 677"/>
                <a:gd name="T31" fmla="*/ 398 h 411"/>
                <a:gd name="T32" fmla="*/ 7 w 677"/>
                <a:gd name="T33" fmla="*/ 410 h 411"/>
                <a:gd name="T34" fmla="*/ 8 w 677"/>
                <a:gd name="T35" fmla="*/ 406 h 41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77"/>
                <a:gd name="T55" fmla="*/ 0 h 411"/>
                <a:gd name="T56" fmla="*/ 677 w 677"/>
                <a:gd name="T57" fmla="*/ 411 h 41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77" h="411">
                  <a:moveTo>
                    <a:pt x="0" y="0"/>
                  </a:moveTo>
                  <a:lnTo>
                    <a:pt x="2" y="4"/>
                  </a:lnTo>
                  <a:lnTo>
                    <a:pt x="186" y="336"/>
                  </a:lnTo>
                  <a:lnTo>
                    <a:pt x="256" y="336"/>
                  </a:lnTo>
                  <a:lnTo>
                    <a:pt x="270" y="342"/>
                  </a:lnTo>
                  <a:lnTo>
                    <a:pt x="332" y="342"/>
                  </a:lnTo>
                  <a:lnTo>
                    <a:pt x="358" y="352"/>
                  </a:lnTo>
                  <a:lnTo>
                    <a:pt x="404" y="348"/>
                  </a:lnTo>
                  <a:lnTo>
                    <a:pt x="408" y="360"/>
                  </a:lnTo>
                  <a:lnTo>
                    <a:pt x="470" y="358"/>
                  </a:lnTo>
                  <a:lnTo>
                    <a:pt x="478" y="382"/>
                  </a:lnTo>
                  <a:lnTo>
                    <a:pt x="532" y="382"/>
                  </a:lnTo>
                  <a:lnTo>
                    <a:pt x="540" y="392"/>
                  </a:lnTo>
                  <a:lnTo>
                    <a:pt x="586" y="390"/>
                  </a:lnTo>
                  <a:lnTo>
                    <a:pt x="590" y="398"/>
                  </a:lnTo>
                  <a:lnTo>
                    <a:pt x="634" y="398"/>
                  </a:lnTo>
                  <a:lnTo>
                    <a:pt x="642" y="410"/>
                  </a:lnTo>
                  <a:lnTo>
                    <a:pt x="676" y="406"/>
                  </a:lnTo>
                </a:path>
              </a:pathLst>
            </a:custGeom>
            <a:noFill/>
            <a:ln w="25400" cap="rnd">
              <a:solidFill>
                <a:srgbClr val="FF3A4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91" name="Freeform 57"/>
            <p:cNvSpPr>
              <a:spLocks/>
            </p:cNvSpPr>
            <p:nvPr/>
          </p:nvSpPr>
          <p:spPr bwMode="auto">
            <a:xfrm>
              <a:off x="2707" y="2770"/>
              <a:ext cx="639" cy="305"/>
            </a:xfrm>
            <a:custGeom>
              <a:avLst/>
              <a:gdLst>
                <a:gd name="T0" fmla="*/ 0 w 719"/>
                <a:gd name="T1" fmla="*/ 0 h 305"/>
                <a:gd name="T2" fmla="*/ 2 w 719"/>
                <a:gd name="T3" fmla="*/ 4 h 305"/>
                <a:gd name="T4" fmla="*/ 4 w 719"/>
                <a:gd name="T5" fmla="*/ 6 h 305"/>
                <a:gd name="T6" fmla="*/ 4 w 719"/>
                <a:gd name="T7" fmla="*/ 256 h 305"/>
                <a:gd name="T8" fmla="*/ 4 w 719"/>
                <a:gd name="T9" fmla="*/ 254 h 305"/>
                <a:gd name="T10" fmla="*/ 4 w 719"/>
                <a:gd name="T11" fmla="*/ 262 h 305"/>
                <a:gd name="T12" fmla="*/ 4 w 719"/>
                <a:gd name="T13" fmla="*/ 266 h 305"/>
                <a:gd name="T14" fmla="*/ 4 w 719"/>
                <a:gd name="T15" fmla="*/ 274 h 305"/>
                <a:gd name="T16" fmla="*/ 4 w 719"/>
                <a:gd name="T17" fmla="*/ 274 h 305"/>
                <a:gd name="T18" fmla="*/ 4 w 719"/>
                <a:gd name="T19" fmla="*/ 280 h 305"/>
                <a:gd name="T20" fmla="*/ 4 w 719"/>
                <a:gd name="T21" fmla="*/ 280 h 305"/>
                <a:gd name="T22" fmla="*/ 4 w 719"/>
                <a:gd name="T23" fmla="*/ 286 h 305"/>
                <a:gd name="T24" fmla="*/ 4 w 719"/>
                <a:gd name="T25" fmla="*/ 288 h 305"/>
                <a:gd name="T26" fmla="*/ 5 w 719"/>
                <a:gd name="T27" fmla="*/ 294 h 305"/>
                <a:gd name="T28" fmla="*/ 5 w 719"/>
                <a:gd name="T29" fmla="*/ 296 h 305"/>
                <a:gd name="T30" fmla="*/ 5 w 719"/>
                <a:gd name="T31" fmla="*/ 304 h 305"/>
                <a:gd name="T32" fmla="*/ 8 w 719"/>
                <a:gd name="T33" fmla="*/ 302 h 30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719"/>
                <a:gd name="T52" fmla="*/ 0 h 305"/>
                <a:gd name="T53" fmla="*/ 719 w 719"/>
                <a:gd name="T54" fmla="*/ 305 h 30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719" h="305">
                  <a:moveTo>
                    <a:pt x="0" y="0"/>
                  </a:moveTo>
                  <a:lnTo>
                    <a:pt x="2" y="4"/>
                  </a:lnTo>
                  <a:lnTo>
                    <a:pt x="6" y="6"/>
                  </a:lnTo>
                  <a:lnTo>
                    <a:pt x="180" y="256"/>
                  </a:lnTo>
                  <a:lnTo>
                    <a:pt x="212" y="254"/>
                  </a:lnTo>
                  <a:lnTo>
                    <a:pt x="218" y="262"/>
                  </a:lnTo>
                  <a:lnTo>
                    <a:pt x="280" y="266"/>
                  </a:lnTo>
                  <a:lnTo>
                    <a:pt x="284" y="274"/>
                  </a:lnTo>
                  <a:lnTo>
                    <a:pt x="332" y="274"/>
                  </a:lnTo>
                  <a:lnTo>
                    <a:pt x="340" y="280"/>
                  </a:lnTo>
                  <a:lnTo>
                    <a:pt x="398" y="280"/>
                  </a:lnTo>
                  <a:lnTo>
                    <a:pt x="402" y="286"/>
                  </a:lnTo>
                  <a:lnTo>
                    <a:pt x="446" y="288"/>
                  </a:lnTo>
                  <a:lnTo>
                    <a:pt x="460" y="294"/>
                  </a:lnTo>
                  <a:lnTo>
                    <a:pt x="502" y="296"/>
                  </a:lnTo>
                  <a:lnTo>
                    <a:pt x="510" y="304"/>
                  </a:lnTo>
                  <a:lnTo>
                    <a:pt x="718" y="302"/>
                  </a:lnTo>
                </a:path>
              </a:pathLst>
            </a:custGeom>
            <a:noFill/>
            <a:ln w="25400" cap="rnd">
              <a:solidFill>
                <a:srgbClr val="FF3A4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92" name="Freeform 58"/>
            <p:cNvSpPr>
              <a:spLocks/>
            </p:cNvSpPr>
            <p:nvPr/>
          </p:nvSpPr>
          <p:spPr bwMode="auto">
            <a:xfrm>
              <a:off x="3564" y="2560"/>
              <a:ext cx="639" cy="387"/>
            </a:xfrm>
            <a:custGeom>
              <a:avLst/>
              <a:gdLst>
                <a:gd name="T0" fmla="*/ 0 w 719"/>
                <a:gd name="T1" fmla="*/ 0 h 387"/>
                <a:gd name="T2" fmla="*/ 0 w 719"/>
                <a:gd name="T3" fmla="*/ 4 h 387"/>
                <a:gd name="T4" fmla="*/ 4 w 719"/>
                <a:gd name="T5" fmla="*/ 242 h 387"/>
                <a:gd name="T6" fmla="*/ 4 w 719"/>
                <a:gd name="T7" fmla="*/ 284 h 387"/>
                <a:gd name="T8" fmla="*/ 4 w 719"/>
                <a:gd name="T9" fmla="*/ 348 h 387"/>
                <a:gd name="T10" fmla="*/ 6 w 719"/>
                <a:gd name="T11" fmla="*/ 386 h 387"/>
                <a:gd name="T12" fmla="*/ 6 w 719"/>
                <a:gd name="T13" fmla="*/ 386 h 387"/>
                <a:gd name="T14" fmla="*/ 7 w 719"/>
                <a:gd name="T15" fmla="*/ 380 h 387"/>
                <a:gd name="T16" fmla="*/ 7 w 719"/>
                <a:gd name="T17" fmla="*/ 372 h 387"/>
                <a:gd name="T18" fmla="*/ 7 w 719"/>
                <a:gd name="T19" fmla="*/ 370 h 387"/>
                <a:gd name="T20" fmla="*/ 7 w 719"/>
                <a:gd name="T21" fmla="*/ 360 h 387"/>
                <a:gd name="T22" fmla="*/ 8 w 719"/>
                <a:gd name="T23" fmla="*/ 360 h 387"/>
                <a:gd name="T24" fmla="*/ 8 w 719"/>
                <a:gd name="T25" fmla="*/ 352 h 387"/>
                <a:gd name="T26" fmla="*/ 8 w 719"/>
                <a:gd name="T27" fmla="*/ 352 h 38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19"/>
                <a:gd name="T43" fmla="*/ 0 h 387"/>
                <a:gd name="T44" fmla="*/ 719 w 719"/>
                <a:gd name="T45" fmla="*/ 387 h 38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19" h="387">
                  <a:moveTo>
                    <a:pt x="0" y="0"/>
                  </a:moveTo>
                  <a:lnTo>
                    <a:pt x="0" y="4"/>
                  </a:lnTo>
                  <a:lnTo>
                    <a:pt x="184" y="242"/>
                  </a:lnTo>
                  <a:lnTo>
                    <a:pt x="306" y="284"/>
                  </a:lnTo>
                  <a:lnTo>
                    <a:pt x="452" y="348"/>
                  </a:lnTo>
                  <a:lnTo>
                    <a:pt x="536" y="386"/>
                  </a:lnTo>
                  <a:lnTo>
                    <a:pt x="578" y="386"/>
                  </a:lnTo>
                  <a:lnTo>
                    <a:pt x="592" y="380"/>
                  </a:lnTo>
                  <a:lnTo>
                    <a:pt x="612" y="372"/>
                  </a:lnTo>
                  <a:lnTo>
                    <a:pt x="634" y="370"/>
                  </a:lnTo>
                  <a:lnTo>
                    <a:pt x="646" y="360"/>
                  </a:lnTo>
                  <a:lnTo>
                    <a:pt x="670" y="360"/>
                  </a:lnTo>
                  <a:lnTo>
                    <a:pt x="674" y="352"/>
                  </a:lnTo>
                  <a:lnTo>
                    <a:pt x="718" y="352"/>
                  </a:lnTo>
                </a:path>
              </a:pathLst>
            </a:custGeom>
            <a:noFill/>
            <a:ln w="25400" cap="rnd">
              <a:solidFill>
                <a:srgbClr val="FF3A4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93" name="Freeform 59"/>
            <p:cNvSpPr>
              <a:spLocks/>
            </p:cNvSpPr>
            <p:nvPr/>
          </p:nvSpPr>
          <p:spPr bwMode="auto">
            <a:xfrm>
              <a:off x="3558" y="2748"/>
              <a:ext cx="638" cy="311"/>
            </a:xfrm>
            <a:custGeom>
              <a:avLst/>
              <a:gdLst>
                <a:gd name="T0" fmla="*/ 0 w 717"/>
                <a:gd name="T1" fmla="*/ 0 h 311"/>
                <a:gd name="T2" fmla="*/ 4 w 717"/>
                <a:gd name="T3" fmla="*/ 4 h 311"/>
                <a:gd name="T4" fmla="*/ 4 w 717"/>
                <a:gd name="T5" fmla="*/ 204 h 311"/>
                <a:gd name="T6" fmla="*/ 4 w 717"/>
                <a:gd name="T7" fmla="*/ 204 h 311"/>
                <a:gd name="T8" fmla="*/ 4 w 717"/>
                <a:gd name="T9" fmla="*/ 212 h 311"/>
                <a:gd name="T10" fmla="*/ 4 w 717"/>
                <a:gd name="T11" fmla="*/ 212 h 311"/>
                <a:gd name="T12" fmla="*/ 4 w 717"/>
                <a:gd name="T13" fmla="*/ 220 h 311"/>
                <a:gd name="T14" fmla="*/ 4 w 717"/>
                <a:gd name="T15" fmla="*/ 220 h 311"/>
                <a:gd name="T16" fmla="*/ 4 w 717"/>
                <a:gd name="T17" fmla="*/ 232 h 311"/>
                <a:gd name="T18" fmla="*/ 4 w 717"/>
                <a:gd name="T19" fmla="*/ 232 h 311"/>
                <a:gd name="T20" fmla="*/ 4 w 717"/>
                <a:gd name="T21" fmla="*/ 238 h 311"/>
                <a:gd name="T22" fmla="*/ 4 w 717"/>
                <a:gd name="T23" fmla="*/ 236 h 311"/>
                <a:gd name="T24" fmla="*/ 4 w 717"/>
                <a:gd name="T25" fmla="*/ 244 h 311"/>
                <a:gd name="T26" fmla="*/ 4 w 717"/>
                <a:gd name="T27" fmla="*/ 246 h 311"/>
                <a:gd name="T28" fmla="*/ 4 w 717"/>
                <a:gd name="T29" fmla="*/ 254 h 311"/>
                <a:gd name="T30" fmla="*/ 4 w 717"/>
                <a:gd name="T31" fmla="*/ 262 h 311"/>
                <a:gd name="T32" fmla="*/ 5 w 717"/>
                <a:gd name="T33" fmla="*/ 290 h 311"/>
                <a:gd name="T34" fmla="*/ 6 w 717"/>
                <a:gd name="T35" fmla="*/ 298 h 311"/>
                <a:gd name="T36" fmla="*/ 6 w 717"/>
                <a:gd name="T37" fmla="*/ 310 h 311"/>
                <a:gd name="T38" fmla="*/ 7 w 717"/>
                <a:gd name="T39" fmla="*/ 310 h 311"/>
                <a:gd name="T40" fmla="*/ 7 w 717"/>
                <a:gd name="T41" fmla="*/ 300 h 311"/>
                <a:gd name="T42" fmla="*/ 8 w 717"/>
                <a:gd name="T43" fmla="*/ 300 h 311"/>
                <a:gd name="T44" fmla="*/ 8 w 717"/>
                <a:gd name="T45" fmla="*/ 294 h 311"/>
                <a:gd name="T46" fmla="*/ 9 w 717"/>
                <a:gd name="T47" fmla="*/ 292 h 31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7"/>
                <a:gd name="T73" fmla="*/ 0 h 311"/>
                <a:gd name="T74" fmla="*/ 717 w 717"/>
                <a:gd name="T75" fmla="*/ 311 h 31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7" h="311">
                  <a:moveTo>
                    <a:pt x="0" y="0"/>
                  </a:moveTo>
                  <a:lnTo>
                    <a:pt x="4" y="4"/>
                  </a:lnTo>
                  <a:lnTo>
                    <a:pt x="186" y="204"/>
                  </a:lnTo>
                  <a:lnTo>
                    <a:pt x="204" y="204"/>
                  </a:lnTo>
                  <a:lnTo>
                    <a:pt x="216" y="212"/>
                  </a:lnTo>
                  <a:lnTo>
                    <a:pt x="236" y="212"/>
                  </a:lnTo>
                  <a:lnTo>
                    <a:pt x="250" y="220"/>
                  </a:lnTo>
                  <a:lnTo>
                    <a:pt x="268" y="220"/>
                  </a:lnTo>
                  <a:lnTo>
                    <a:pt x="282" y="232"/>
                  </a:lnTo>
                  <a:lnTo>
                    <a:pt x="298" y="232"/>
                  </a:lnTo>
                  <a:lnTo>
                    <a:pt x="300" y="238"/>
                  </a:lnTo>
                  <a:lnTo>
                    <a:pt x="324" y="236"/>
                  </a:lnTo>
                  <a:lnTo>
                    <a:pt x="336" y="244"/>
                  </a:lnTo>
                  <a:lnTo>
                    <a:pt x="368" y="246"/>
                  </a:lnTo>
                  <a:lnTo>
                    <a:pt x="384" y="254"/>
                  </a:lnTo>
                  <a:lnTo>
                    <a:pt x="410" y="262"/>
                  </a:lnTo>
                  <a:lnTo>
                    <a:pt x="480" y="290"/>
                  </a:lnTo>
                  <a:lnTo>
                    <a:pt x="508" y="298"/>
                  </a:lnTo>
                  <a:lnTo>
                    <a:pt x="538" y="310"/>
                  </a:lnTo>
                  <a:lnTo>
                    <a:pt x="570" y="310"/>
                  </a:lnTo>
                  <a:lnTo>
                    <a:pt x="578" y="300"/>
                  </a:lnTo>
                  <a:lnTo>
                    <a:pt x="626" y="300"/>
                  </a:lnTo>
                  <a:lnTo>
                    <a:pt x="644" y="294"/>
                  </a:lnTo>
                  <a:lnTo>
                    <a:pt x="716" y="292"/>
                  </a:lnTo>
                </a:path>
              </a:pathLst>
            </a:custGeom>
            <a:noFill/>
            <a:ln w="25400" cap="rnd">
              <a:solidFill>
                <a:srgbClr val="FF3A42"/>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394" name="Oval 60"/>
            <p:cNvSpPr>
              <a:spLocks noChangeArrowheads="1"/>
            </p:cNvSpPr>
            <p:nvPr/>
          </p:nvSpPr>
          <p:spPr bwMode="auto">
            <a:xfrm>
              <a:off x="1832" y="2626"/>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395" name="Oval 61"/>
            <p:cNvSpPr>
              <a:spLocks noChangeArrowheads="1"/>
            </p:cNvSpPr>
            <p:nvPr/>
          </p:nvSpPr>
          <p:spPr bwMode="auto">
            <a:xfrm>
              <a:off x="1992" y="2714"/>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396" name="Oval 62"/>
            <p:cNvSpPr>
              <a:spLocks noChangeArrowheads="1"/>
            </p:cNvSpPr>
            <p:nvPr/>
          </p:nvSpPr>
          <p:spPr bwMode="auto">
            <a:xfrm>
              <a:off x="2154" y="2746"/>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397" name="Oval 63"/>
            <p:cNvSpPr>
              <a:spLocks noChangeArrowheads="1"/>
            </p:cNvSpPr>
            <p:nvPr/>
          </p:nvSpPr>
          <p:spPr bwMode="auto">
            <a:xfrm>
              <a:off x="2310" y="2722"/>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398" name="Oval 64"/>
            <p:cNvSpPr>
              <a:spLocks noChangeArrowheads="1"/>
            </p:cNvSpPr>
            <p:nvPr/>
          </p:nvSpPr>
          <p:spPr bwMode="auto">
            <a:xfrm>
              <a:off x="2470" y="2732"/>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399" name="Oval 65"/>
            <p:cNvSpPr>
              <a:spLocks noChangeArrowheads="1"/>
            </p:cNvSpPr>
            <p:nvPr/>
          </p:nvSpPr>
          <p:spPr bwMode="auto">
            <a:xfrm>
              <a:off x="2689" y="2674"/>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0" name="Oval 66"/>
            <p:cNvSpPr>
              <a:spLocks noChangeArrowheads="1"/>
            </p:cNvSpPr>
            <p:nvPr/>
          </p:nvSpPr>
          <p:spPr bwMode="auto">
            <a:xfrm>
              <a:off x="2845" y="2958"/>
              <a:ext cx="47"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1" name="Oval 67"/>
            <p:cNvSpPr>
              <a:spLocks noChangeArrowheads="1"/>
            </p:cNvSpPr>
            <p:nvPr/>
          </p:nvSpPr>
          <p:spPr bwMode="auto">
            <a:xfrm>
              <a:off x="3004" y="2982"/>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2" name="Freeform 68"/>
            <p:cNvSpPr>
              <a:spLocks/>
            </p:cNvSpPr>
            <p:nvPr/>
          </p:nvSpPr>
          <p:spPr bwMode="auto">
            <a:xfrm>
              <a:off x="2708" y="2436"/>
              <a:ext cx="624" cy="553"/>
            </a:xfrm>
            <a:custGeom>
              <a:avLst/>
              <a:gdLst>
                <a:gd name="T0" fmla="*/ 0 w 701"/>
                <a:gd name="T1" fmla="*/ 0 h 553"/>
                <a:gd name="T2" fmla="*/ 0 w 701"/>
                <a:gd name="T3" fmla="*/ 8 h 553"/>
                <a:gd name="T4" fmla="*/ 4 w 701"/>
                <a:gd name="T5" fmla="*/ 340 h 553"/>
                <a:gd name="T6" fmla="*/ 4 w 701"/>
                <a:gd name="T7" fmla="*/ 548 h 553"/>
                <a:gd name="T8" fmla="*/ 9 w 701"/>
                <a:gd name="T9" fmla="*/ 552 h 553"/>
                <a:gd name="T10" fmla="*/ 0 60000 65536"/>
                <a:gd name="T11" fmla="*/ 0 60000 65536"/>
                <a:gd name="T12" fmla="*/ 0 60000 65536"/>
                <a:gd name="T13" fmla="*/ 0 60000 65536"/>
                <a:gd name="T14" fmla="*/ 0 60000 65536"/>
                <a:gd name="T15" fmla="*/ 0 w 701"/>
                <a:gd name="T16" fmla="*/ 0 h 553"/>
                <a:gd name="T17" fmla="*/ 701 w 701"/>
                <a:gd name="T18" fmla="*/ 553 h 553"/>
              </a:gdLst>
              <a:ahLst/>
              <a:cxnLst>
                <a:cxn ang="T10">
                  <a:pos x="T0" y="T1"/>
                </a:cxn>
                <a:cxn ang="T11">
                  <a:pos x="T2" y="T3"/>
                </a:cxn>
                <a:cxn ang="T12">
                  <a:pos x="T4" y="T5"/>
                </a:cxn>
                <a:cxn ang="T13">
                  <a:pos x="T6" y="T7"/>
                </a:cxn>
                <a:cxn ang="T14">
                  <a:pos x="T8" y="T9"/>
                </a:cxn>
              </a:cxnLst>
              <a:rect l="T15" t="T16" r="T17" b="T18"/>
              <a:pathLst>
                <a:path w="701" h="553">
                  <a:moveTo>
                    <a:pt x="0" y="0"/>
                  </a:moveTo>
                  <a:lnTo>
                    <a:pt x="0" y="8"/>
                  </a:lnTo>
                  <a:lnTo>
                    <a:pt x="192" y="340"/>
                  </a:lnTo>
                  <a:lnTo>
                    <a:pt x="368" y="548"/>
                  </a:lnTo>
                  <a:lnTo>
                    <a:pt x="700" y="552"/>
                  </a:lnTo>
                </a:path>
              </a:pathLst>
            </a:custGeom>
            <a:noFill/>
            <a:ln w="25400" cap="rnd">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4403" name="Oval 69"/>
            <p:cNvSpPr>
              <a:spLocks noChangeArrowheads="1"/>
            </p:cNvSpPr>
            <p:nvPr/>
          </p:nvSpPr>
          <p:spPr bwMode="auto">
            <a:xfrm>
              <a:off x="3164" y="2996"/>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4" name="Oval 70"/>
            <p:cNvSpPr>
              <a:spLocks noChangeArrowheads="1"/>
            </p:cNvSpPr>
            <p:nvPr/>
          </p:nvSpPr>
          <p:spPr bwMode="auto">
            <a:xfrm>
              <a:off x="3322" y="3002"/>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5" name="Oval 71"/>
            <p:cNvSpPr>
              <a:spLocks noChangeArrowheads="1"/>
            </p:cNvSpPr>
            <p:nvPr/>
          </p:nvSpPr>
          <p:spPr bwMode="auto">
            <a:xfrm>
              <a:off x="3327" y="2952"/>
              <a:ext cx="46" cy="52"/>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06" name="Oval 72"/>
            <p:cNvSpPr>
              <a:spLocks noChangeArrowheads="1"/>
            </p:cNvSpPr>
            <p:nvPr/>
          </p:nvSpPr>
          <p:spPr bwMode="auto">
            <a:xfrm>
              <a:off x="3542" y="2628"/>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7" name="Oval 73"/>
            <p:cNvSpPr>
              <a:spLocks noChangeArrowheads="1"/>
            </p:cNvSpPr>
            <p:nvPr/>
          </p:nvSpPr>
          <p:spPr bwMode="auto">
            <a:xfrm>
              <a:off x="3699" y="2848"/>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8" name="Oval 74"/>
            <p:cNvSpPr>
              <a:spLocks noChangeArrowheads="1"/>
            </p:cNvSpPr>
            <p:nvPr/>
          </p:nvSpPr>
          <p:spPr bwMode="auto">
            <a:xfrm>
              <a:off x="3859" y="2902"/>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09" name="Oval 75"/>
            <p:cNvSpPr>
              <a:spLocks noChangeArrowheads="1"/>
            </p:cNvSpPr>
            <p:nvPr/>
          </p:nvSpPr>
          <p:spPr bwMode="auto">
            <a:xfrm>
              <a:off x="4013" y="2974"/>
              <a:ext cx="47"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10" name="Oval 76"/>
            <p:cNvSpPr>
              <a:spLocks noChangeArrowheads="1"/>
            </p:cNvSpPr>
            <p:nvPr/>
          </p:nvSpPr>
          <p:spPr bwMode="auto">
            <a:xfrm>
              <a:off x="4172" y="2944"/>
              <a:ext cx="46" cy="52"/>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sp>
          <p:nvSpPr>
            <p:cNvPr id="14411" name="Rectangle 77"/>
            <p:cNvSpPr>
              <a:spLocks noChangeArrowheads="1"/>
            </p:cNvSpPr>
            <p:nvPr/>
          </p:nvSpPr>
          <p:spPr bwMode="auto">
            <a:xfrm>
              <a:off x="1482" y="1934"/>
              <a:ext cx="205" cy="1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lgn="r">
                <a:spcBef>
                  <a:spcPct val="50000"/>
                </a:spcBef>
              </a:pPr>
              <a:r>
                <a:rPr lang="en-GB" sz="1600" b="1">
                  <a:latin typeface="Helvetica" charset="0"/>
                </a:rPr>
                <a:t>5</a:t>
              </a:r>
            </a:p>
            <a:p>
              <a:pPr algn="r">
                <a:spcBef>
                  <a:spcPct val="50000"/>
                </a:spcBef>
              </a:pPr>
              <a:r>
                <a:rPr lang="en-GB" sz="1600" b="1">
                  <a:latin typeface="Helvetica" charset="0"/>
                </a:rPr>
                <a:t>4</a:t>
              </a:r>
            </a:p>
            <a:p>
              <a:pPr algn="r">
                <a:spcBef>
                  <a:spcPct val="50000"/>
                </a:spcBef>
              </a:pPr>
              <a:r>
                <a:rPr lang="en-GB" sz="1600" b="1">
                  <a:latin typeface="Helvetica" charset="0"/>
                </a:rPr>
                <a:t>3</a:t>
              </a:r>
            </a:p>
            <a:p>
              <a:pPr algn="r">
                <a:spcBef>
                  <a:spcPct val="50000"/>
                </a:spcBef>
              </a:pPr>
              <a:r>
                <a:rPr lang="en-GB" sz="1600" b="1">
                  <a:latin typeface="Helvetica" charset="0"/>
                </a:rPr>
                <a:t>2</a:t>
              </a:r>
            </a:p>
            <a:p>
              <a:pPr algn="r">
                <a:spcBef>
                  <a:spcPct val="50000"/>
                </a:spcBef>
              </a:pPr>
              <a:r>
                <a:rPr lang="en-GB" sz="1600" b="1">
                  <a:latin typeface="Helvetica" charset="0"/>
                </a:rPr>
                <a:t>1</a:t>
              </a:r>
            </a:p>
            <a:p>
              <a:pPr algn="r">
                <a:spcBef>
                  <a:spcPct val="50000"/>
                </a:spcBef>
              </a:pPr>
              <a:r>
                <a:rPr lang="en-GB" sz="1600" b="1">
                  <a:latin typeface="Helvetica" charset="0"/>
                </a:rPr>
                <a:t>0</a:t>
              </a:r>
            </a:p>
          </p:txBody>
        </p:sp>
        <p:sp>
          <p:nvSpPr>
            <p:cNvPr id="14412" name="Rectangle 78"/>
            <p:cNvSpPr>
              <a:spLocks noChangeArrowheads="1"/>
            </p:cNvSpPr>
            <p:nvPr/>
          </p:nvSpPr>
          <p:spPr bwMode="auto">
            <a:xfrm>
              <a:off x="1727" y="3193"/>
              <a:ext cx="85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spcBef>
                  <a:spcPct val="50000"/>
                </a:spcBef>
                <a:tabLst>
                  <a:tab pos="400050" algn="ctr"/>
                  <a:tab pos="685800" algn="ctr"/>
                  <a:tab pos="971550" algn="ctr"/>
                  <a:tab pos="1257300" algn="ctr"/>
                </a:tabLst>
              </a:pPr>
              <a:r>
                <a:rPr lang="en-GB" sz="1600" b="1">
                  <a:latin typeface="Helvetica" charset="0"/>
                </a:rPr>
                <a:t>-1	1	2	3 4</a:t>
              </a:r>
            </a:p>
          </p:txBody>
        </p:sp>
        <p:sp>
          <p:nvSpPr>
            <p:cNvPr id="14413" name="Rectangle 79"/>
            <p:cNvSpPr>
              <a:spLocks noChangeArrowheads="1"/>
            </p:cNvSpPr>
            <p:nvPr/>
          </p:nvSpPr>
          <p:spPr bwMode="auto">
            <a:xfrm>
              <a:off x="2588" y="3193"/>
              <a:ext cx="85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spcBef>
                  <a:spcPct val="50000"/>
                </a:spcBef>
                <a:tabLst>
                  <a:tab pos="400050" algn="ctr"/>
                  <a:tab pos="685800" algn="ctr"/>
                  <a:tab pos="971550" algn="ctr"/>
                  <a:tab pos="1257300" algn="ctr"/>
                </a:tabLst>
              </a:pPr>
              <a:r>
                <a:rPr lang="en-GB" sz="1600" b="1">
                  <a:latin typeface="Helvetica" charset="0"/>
                </a:rPr>
                <a:t>-1	1	2	3	4</a:t>
              </a:r>
            </a:p>
          </p:txBody>
        </p:sp>
        <p:sp>
          <p:nvSpPr>
            <p:cNvPr id="14414" name="Rectangle 80"/>
            <p:cNvSpPr>
              <a:spLocks noChangeArrowheads="1"/>
            </p:cNvSpPr>
            <p:nvPr/>
          </p:nvSpPr>
          <p:spPr bwMode="auto">
            <a:xfrm>
              <a:off x="3441" y="3193"/>
              <a:ext cx="855" cy="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spcBef>
                  <a:spcPct val="50000"/>
                </a:spcBef>
                <a:tabLst>
                  <a:tab pos="400050" algn="ctr"/>
                  <a:tab pos="685800" algn="ctr"/>
                  <a:tab pos="971550" algn="ctr"/>
                  <a:tab pos="1257300" algn="ctr"/>
                </a:tabLst>
              </a:pPr>
              <a:r>
                <a:rPr lang="en-GB" sz="1600" b="1">
                  <a:latin typeface="Helvetica" charset="0"/>
                </a:rPr>
                <a:t>-1	1	2	3	4</a:t>
              </a:r>
            </a:p>
          </p:txBody>
        </p:sp>
        <p:sp>
          <p:nvSpPr>
            <p:cNvPr id="14415" name="Rectangle 81"/>
            <p:cNvSpPr>
              <a:spLocks noChangeArrowheads="1"/>
            </p:cNvSpPr>
            <p:nvPr/>
          </p:nvSpPr>
          <p:spPr bwMode="auto">
            <a:xfrm>
              <a:off x="1995" y="1941"/>
              <a:ext cx="382"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spcBef>
                  <a:spcPct val="50000"/>
                </a:spcBef>
              </a:pPr>
              <a:r>
                <a:rPr lang="en-GB" sz="1800" b="1">
                  <a:solidFill>
                    <a:srgbClr val="FFA638"/>
                  </a:solidFill>
                  <a:latin typeface="Helvetica" charset="0"/>
                </a:rPr>
                <a:t>PL</a:t>
              </a:r>
            </a:p>
          </p:txBody>
        </p:sp>
        <p:sp>
          <p:nvSpPr>
            <p:cNvPr id="14416" name="Rectangle 82"/>
            <p:cNvSpPr>
              <a:spLocks noChangeArrowheads="1"/>
            </p:cNvSpPr>
            <p:nvPr/>
          </p:nvSpPr>
          <p:spPr bwMode="auto">
            <a:xfrm>
              <a:off x="2770" y="1944"/>
              <a:ext cx="531"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spcBef>
                  <a:spcPct val="50000"/>
                </a:spcBef>
              </a:pPr>
              <a:r>
                <a:rPr lang="en-GB" sz="1800" b="1">
                  <a:solidFill>
                    <a:srgbClr val="FFA638"/>
                  </a:solidFill>
                  <a:latin typeface="Helvetica" charset="0"/>
                </a:rPr>
                <a:t>CIM 1g</a:t>
              </a:r>
            </a:p>
          </p:txBody>
        </p:sp>
        <p:sp>
          <p:nvSpPr>
            <p:cNvPr id="14417" name="Rectangle 83"/>
            <p:cNvSpPr>
              <a:spLocks noChangeArrowheads="1"/>
            </p:cNvSpPr>
            <p:nvPr/>
          </p:nvSpPr>
          <p:spPr bwMode="auto">
            <a:xfrm>
              <a:off x="3708" y="1944"/>
              <a:ext cx="532" cy="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spcBef>
                  <a:spcPct val="50000"/>
                </a:spcBef>
              </a:pPr>
              <a:r>
                <a:rPr lang="en-GB" sz="1800" b="1">
                  <a:solidFill>
                    <a:srgbClr val="FFA638"/>
                  </a:solidFill>
                  <a:latin typeface="Helvetica" charset="0"/>
                </a:rPr>
                <a:t>CIM 2g</a:t>
              </a:r>
            </a:p>
          </p:txBody>
        </p:sp>
        <p:sp>
          <p:nvSpPr>
            <p:cNvPr id="14418" name="Rectangle 84"/>
            <p:cNvSpPr>
              <a:spLocks noChangeArrowheads="1"/>
            </p:cNvSpPr>
            <p:nvPr/>
          </p:nvSpPr>
          <p:spPr bwMode="auto">
            <a:xfrm>
              <a:off x="2736" y="3337"/>
              <a:ext cx="702"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8" tIns="44450" rIns="90488" bIns="44450">
              <a:spAutoFit/>
            </a:bodyPr>
            <a:lstStyle/>
            <a:p>
              <a:pPr>
                <a:spcBef>
                  <a:spcPct val="50000"/>
                </a:spcBef>
              </a:pPr>
              <a:r>
                <a:rPr lang="en-GB" sz="1800" b="1">
                  <a:solidFill>
                    <a:srgbClr val="FFA638"/>
                  </a:solidFill>
                  <a:latin typeface="Helvetica" charset="0"/>
                </a:rPr>
                <a:t>Weeks</a:t>
              </a:r>
            </a:p>
          </p:txBody>
        </p:sp>
      </p:grpSp>
      <p:sp>
        <p:nvSpPr>
          <p:cNvPr id="14343" name="Rectangle 85"/>
          <p:cNvSpPr>
            <a:spLocks noGrp="1" noChangeArrowheads="1"/>
          </p:cNvSpPr>
          <p:nvPr>
            <p:ph type="body" idx="4294967295"/>
          </p:nvPr>
        </p:nvSpPr>
        <p:spPr>
          <a:xfrm>
            <a:off x="1616968" y="649288"/>
            <a:ext cx="5979368" cy="1483568"/>
          </a:xfrm>
          <a:noFill/>
          <a:ln w="12700">
            <a:noFill/>
            <a:miter lim="800000"/>
            <a:headEnd/>
            <a:tailEnd/>
          </a:ln>
        </p:spPr>
        <p:txBody>
          <a:bodyPr lIns="90488" rIns="90488"/>
          <a:lstStyle/>
          <a:p>
            <a:pPr marL="120650" indent="-120650" algn="ctr">
              <a:spcBef>
                <a:spcPct val="15000"/>
              </a:spcBef>
              <a:buFont typeface="Zapf Dingbats" charset="2"/>
              <a:buNone/>
              <a:tabLst>
                <a:tab pos="1603375" algn="l"/>
                <a:tab pos="1995488" algn="l"/>
                <a:tab pos="2857500" algn="ctr"/>
                <a:tab pos="5200650" algn="ctr"/>
              </a:tabLst>
            </a:pPr>
            <a:r>
              <a:rPr lang="en-GB" sz="1800" dirty="0" smtClean="0"/>
              <a:t>	</a:t>
            </a:r>
            <a:r>
              <a:rPr lang="en-GB" sz="2400" dirty="0" smtClean="0">
                <a:solidFill>
                  <a:schemeClr val="tx2"/>
                </a:solidFill>
              </a:rPr>
              <a:t>Healed at 1 month on</a:t>
            </a:r>
          </a:p>
          <a:p>
            <a:pPr marL="120650" indent="-120650">
              <a:spcBef>
                <a:spcPct val="15000"/>
              </a:spcBef>
              <a:buFont typeface="Zapf Dingbats" charset="2"/>
              <a:buNone/>
              <a:tabLst>
                <a:tab pos="1603375" algn="l"/>
                <a:tab pos="1995488" algn="l"/>
                <a:tab pos="2857500" algn="ctr"/>
                <a:tab pos="5200650" algn="ctr"/>
              </a:tabLst>
            </a:pPr>
            <a:r>
              <a:rPr lang="en-GB" sz="1800" b="1" dirty="0" smtClean="0">
                <a:solidFill>
                  <a:srgbClr val="FFA638"/>
                </a:solidFill>
              </a:rPr>
              <a:t>       Placebo		    CIM 1g daily	CIM 2g daily</a:t>
            </a:r>
          </a:p>
          <a:p>
            <a:pPr marL="120650" indent="-120650">
              <a:spcBef>
                <a:spcPct val="15000"/>
              </a:spcBef>
              <a:buFont typeface="Zapf Dingbats" charset="2"/>
              <a:buNone/>
              <a:tabLst>
                <a:tab pos="1603375" algn="l"/>
                <a:tab pos="1995488" algn="l"/>
                <a:tab pos="2857500" algn="ctr"/>
                <a:tab pos="5200650" algn="ctr"/>
              </a:tabLst>
            </a:pPr>
            <a:r>
              <a:rPr lang="en-GB" sz="1800" dirty="0" smtClean="0"/>
              <a:t>	      13/46			43/70	45/64</a:t>
            </a:r>
          </a:p>
          <a:p>
            <a:pPr marL="120650" indent="-120650">
              <a:spcBef>
                <a:spcPct val="15000"/>
              </a:spcBef>
              <a:buFont typeface="Zapf Dingbats" charset="2"/>
              <a:buNone/>
              <a:tabLst>
                <a:tab pos="1603375" algn="l"/>
                <a:tab pos="1995488" algn="l"/>
                <a:tab pos="2857500" algn="ctr"/>
                <a:tab pos="5200650" algn="ctr"/>
              </a:tabLst>
            </a:pPr>
            <a:r>
              <a:rPr lang="en-GB" sz="1800" dirty="0" smtClean="0"/>
              <a:t>	      (28%)			 (61%)	(70%)</a:t>
            </a:r>
          </a:p>
        </p:txBody>
      </p:sp>
      <p:grpSp>
        <p:nvGrpSpPr>
          <p:cNvPr id="87" name="Group 86"/>
          <p:cNvGrpSpPr/>
          <p:nvPr/>
        </p:nvGrpSpPr>
        <p:grpSpPr>
          <a:xfrm>
            <a:off x="107504" y="3793926"/>
            <a:ext cx="1440160" cy="859210"/>
            <a:chOff x="2545432" y="2217814"/>
            <a:chExt cx="1522512" cy="859210"/>
          </a:xfrm>
        </p:grpSpPr>
        <p:sp>
          <p:nvSpPr>
            <p:cNvPr id="88" name="Rectangle 6"/>
            <p:cNvSpPr>
              <a:spLocks noChangeArrowheads="1"/>
            </p:cNvSpPr>
            <p:nvPr/>
          </p:nvSpPr>
          <p:spPr bwMode="auto">
            <a:xfrm>
              <a:off x="2545432" y="2217814"/>
              <a:ext cx="1522512" cy="85921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square" lIns="90488" tIns="44450" rIns="90488" bIns="44450">
              <a:spAutoFit/>
            </a:bodyPr>
            <a:lstStyle/>
            <a:p>
              <a:pPr>
                <a:spcBef>
                  <a:spcPct val="50000"/>
                </a:spcBef>
                <a:tabLst>
                  <a:tab pos="1549400" algn="l"/>
                  <a:tab pos="2514600" algn="l"/>
                </a:tabLst>
              </a:pPr>
              <a:r>
                <a:rPr lang="en-GB" sz="2000" dirty="0" smtClean="0">
                  <a:latin typeface="Helvetica" charset="0"/>
                </a:rPr>
                <a:t>     Days</a:t>
              </a:r>
            </a:p>
            <a:p>
              <a:pPr>
                <a:spcBef>
                  <a:spcPct val="50000"/>
                </a:spcBef>
                <a:tabLst>
                  <a:tab pos="1549400" algn="l"/>
                  <a:tab pos="2514600" algn="l"/>
                </a:tabLst>
              </a:pPr>
              <a:r>
                <a:rPr lang="en-GB" sz="2000" dirty="0" smtClean="0">
                  <a:latin typeface="Helvetica" charset="0"/>
                </a:rPr>
                <a:t>     Nights</a:t>
              </a:r>
              <a:endParaRPr lang="en-GB" sz="2000" dirty="0">
                <a:latin typeface="Helvetica" charset="0"/>
              </a:endParaRPr>
            </a:p>
          </p:txBody>
        </p:sp>
        <p:sp>
          <p:nvSpPr>
            <p:cNvPr id="89" name="Oval 7"/>
            <p:cNvSpPr>
              <a:spLocks noChangeArrowheads="1"/>
            </p:cNvSpPr>
            <p:nvPr/>
          </p:nvSpPr>
          <p:spPr bwMode="auto">
            <a:xfrm>
              <a:off x="2698775" y="2379693"/>
              <a:ext cx="73025" cy="82550"/>
            </a:xfrm>
            <a:prstGeom prst="ellipse">
              <a:avLst/>
            </a:prstGeom>
            <a:noFill/>
            <a:ln w="25400">
              <a:solidFill>
                <a:srgbClr val="FFA638"/>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90" name="Oval 8"/>
            <p:cNvSpPr>
              <a:spLocks noChangeArrowheads="1"/>
            </p:cNvSpPr>
            <p:nvPr/>
          </p:nvSpPr>
          <p:spPr bwMode="auto">
            <a:xfrm>
              <a:off x="2702198" y="2807362"/>
              <a:ext cx="73025" cy="82550"/>
            </a:xfrm>
            <a:prstGeom prst="ellipse">
              <a:avLst/>
            </a:prstGeom>
            <a:solidFill>
              <a:srgbClr val="FF3A42"/>
            </a:solidFill>
            <a:ln>
              <a:noFill/>
            </a:ln>
            <a:extLst>
              <a:ext uri="{91240B29-F687-4F45-9708-019B960494DF}">
                <a14:hiddenLine xmlns:a14="http://schemas.microsoft.com/office/drawing/2010/main" w="25400">
                  <a:solidFill>
                    <a:srgbClr val="000000"/>
                  </a:solidFill>
                  <a:round/>
                  <a:headEnd/>
                  <a:tailEnd/>
                </a14:hiddenLine>
              </a:ext>
            </a:extLst>
          </p:spPr>
          <p:txBody>
            <a:bodyPr/>
            <a:lstStyle/>
            <a:p>
              <a:endParaRPr lang="en-US"/>
            </a:p>
          </p:txBody>
        </p:sp>
      </p:grpSp>
      <p:sp>
        <p:nvSpPr>
          <p:cNvPr id="2" name="TextBox 1"/>
          <p:cNvSpPr txBox="1"/>
          <p:nvPr/>
        </p:nvSpPr>
        <p:spPr>
          <a:xfrm>
            <a:off x="3635896" y="2420888"/>
            <a:ext cx="1815809" cy="461665"/>
          </a:xfrm>
          <a:prstGeom prst="rect">
            <a:avLst/>
          </a:prstGeom>
          <a:noFill/>
        </p:spPr>
        <p:txBody>
          <a:bodyPr wrap="square" rtlCol="0">
            <a:spAutoFit/>
          </a:bodyPr>
          <a:lstStyle/>
          <a:p>
            <a:r>
              <a:rPr lang="en-GB" dirty="0" smtClean="0">
                <a:solidFill>
                  <a:srgbClr val="FFFF00"/>
                </a:solidFill>
              </a:rPr>
              <a:t>Pain Relief</a:t>
            </a:r>
            <a:endParaRPr lang="en-GB" dirty="0">
              <a:solidFill>
                <a:srgbClr val="FFFF00"/>
              </a:solidFill>
            </a:endParaRPr>
          </a:p>
        </p:txBody>
      </p:sp>
      <p:sp>
        <p:nvSpPr>
          <p:cNvPr id="3" name="TextBox 2"/>
          <p:cNvSpPr txBox="1"/>
          <p:nvPr/>
        </p:nvSpPr>
        <p:spPr>
          <a:xfrm>
            <a:off x="2002171" y="5766355"/>
            <a:ext cx="5234125" cy="830997"/>
          </a:xfrm>
          <a:prstGeom prst="rect">
            <a:avLst/>
          </a:prstGeom>
          <a:noFill/>
          <a:ln w="28575">
            <a:solidFill>
              <a:schemeClr val="tx1"/>
            </a:solidFill>
          </a:ln>
        </p:spPr>
        <p:txBody>
          <a:bodyPr wrap="none" rtlCol="0">
            <a:spAutoFit/>
          </a:bodyPr>
          <a:lstStyle/>
          <a:p>
            <a:pPr algn="ctr"/>
            <a:r>
              <a:rPr lang="en-GB" dirty="0" smtClean="0">
                <a:solidFill>
                  <a:srgbClr val="FFFF00"/>
                </a:solidFill>
              </a:rPr>
              <a:t>Rapid healing and pain relief</a:t>
            </a:r>
          </a:p>
          <a:p>
            <a:pPr algn="ctr"/>
            <a:r>
              <a:rPr lang="en-GB" dirty="0" smtClean="0">
                <a:solidFill>
                  <a:srgbClr val="FFFF00"/>
                </a:solidFill>
              </a:rPr>
              <a:t>…The dawn of a new therapeutic era</a:t>
            </a:r>
            <a:endParaRPr lang="en-GB" dirty="0">
              <a:solidFill>
                <a:srgbClr val="FFFF00"/>
              </a:solidFill>
            </a:endParaRP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90355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108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293688" y="414338"/>
            <a:ext cx="8548687" cy="1143000"/>
          </a:xfrm>
        </p:spPr>
        <p:txBody>
          <a:bodyPr/>
          <a:lstStyle/>
          <a:p>
            <a:r>
              <a:rPr lang="en-US" dirty="0" smtClean="0"/>
              <a:t>2</a:t>
            </a:r>
            <a:r>
              <a:rPr lang="en-US" baseline="30000" dirty="0" smtClean="0"/>
              <a:t>nd</a:t>
            </a:r>
            <a:r>
              <a:rPr lang="en-US" dirty="0" smtClean="0"/>
              <a:t> International Conference on H2RA</a:t>
            </a:r>
            <a:br>
              <a:rPr lang="en-US" dirty="0" smtClean="0"/>
            </a:br>
            <a:r>
              <a:rPr lang="en-US" dirty="0" smtClean="0"/>
              <a:t/>
            </a:r>
            <a:br>
              <a:rPr lang="en-US" dirty="0" smtClean="0"/>
            </a:br>
            <a:r>
              <a:rPr lang="en-US" sz="2400" dirty="0" smtClean="0">
                <a:solidFill>
                  <a:srgbClr val="66FFFF"/>
                </a:solidFill>
              </a:rPr>
              <a:t>Royal College of Physicians, London 26-27 Oct 1976</a:t>
            </a:r>
          </a:p>
        </p:txBody>
      </p:sp>
      <p:grpSp>
        <p:nvGrpSpPr>
          <p:cNvPr id="2" name="Group 1"/>
          <p:cNvGrpSpPr/>
          <p:nvPr/>
        </p:nvGrpSpPr>
        <p:grpSpPr>
          <a:xfrm>
            <a:off x="36512" y="2102395"/>
            <a:ext cx="9144000" cy="3198813"/>
            <a:chOff x="36512" y="1949780"/>
            <a:chExt cx="9144000" cy="3198813"/>
          </a:xfrm>
        </p:grpSpPr>
        <p:pic>
          <p:nvPicPr>
            <p:cNvPr id="15368" name="Picture 2" descr="RCofPh1976.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12" y="1949780"/>
              <a:ext cx="9144000" cy="3198813"/>
            </a:xfrm>
            <a:prstGeom prst="rect">
              <a:avLst/>
            </a:prstGeom>
            <a:noFill/>
            <a:ln w="5715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5369" name="Oval 3"/>
            <p:cNvSpPr>
              <a:spLocks noChangeArrowheads="1"/>
            </p:cNvSpPr>
            <p:nvPr/>
          </p:nvSpPr>
          <p:spPr bwMode="auto">
            <a:xfrm>
              <a:off x="4030502" y="3047328"/>
              <a:ext cx="613506" cy="588501"/>
            </a:xfrm>
            <a:prstGeom prst="ellipse">
              <a:avLst/>
            </a:prstGeom>
            <a:noFill/>
            <a:ln w="57150" algn="ctr">
              <a:solidFill>
                <a:srgbClr val="FFFF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solidFill>
                  <a:srgbClr val="FFFF00"/>
                </a:solidFill>
              </a:endParaRPr>
            </a:p>
          </p:txBody>
        </p:sp>
      </p:grpSp>
      <p:sp>
        <p:nvSpPr>
          <p:cNvPr id="6" name="TextBox 5"/>
          <p:cNvSpPr txBox="1"/>
          <p:nvPr/>
        </p:nvSpPr>
        <p:spPr>
          <a:xfrm>
            <a:off x="755576" y="5805264"/>
            <a:ext cx="7630368" cy="461963"/>
          </a:xfrm>
          <a:prstGeom prst="rect">
            <a:avLst/>
          </a:prstGeom>
          <a:noFill/>
        </p:spPr>
        <p:txBody>
          <a:bodyPr wrap="square">
            <a:spAutoFit/>
          </a:bodyPr>
          <a:lstStyle/>
          <a:p>
            <a:pPr algn="r">
              <a:defRPr/>
            </a:pPr>
            <a:r>
              <a:rPr lang="en-GB" i="1" dirty="0">
                <a:latin typeface="Arial" charset="0"/>
              </a:rPr>
              <a:t>The “Great and the Good” ----- and </a:t>
            </a:r>
            <a:r>
              <a:rPr lang="en-GB" i="1" dirty="0">
                <a:solidFill>
                  <a:srgbClr val="FFFF00"/>
                </a:solidFill>
                <a:latin typeface="Arial" charset="0"/>
              </a:rPr>
              <a:t>one impostor!</a:t>
            </a:r>
            <a:r>
              <a:rPr lang="en-GB" i="1" dirty="0">
                <a:solidFill>
                  <a:schemeClr val="accent5">
                    <a:lumMod val="75000"/>
                  </a:schemeClr>
                </a:solidFill>
                <a:latin typeface="Arial" charset="0"/>
              </a:rPr>
              <a:t>  </a:t>
            </a: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1944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4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025" y="502493"/>
            <a:ext cx="8234363" cy="623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ext Box 3"/>
          <p:cNvSpPr txBox="1">
            <a:spLocks noChangeArrowheads="1"/>
          </p:cNvSpPr>
          <p:nvPr/>
        </p:nvSpPr>
        <p:spPr bwMode="auto">
          <a:xfrm>
            <a:off x="1023938" y="44624"/>
            <a:ext cx="7096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GB" b="1" i="1" dirty="0" smtClean="0">
                <a:solidFill>
                  <a:schemeClr val="tx2"/>
                </a:solidFill>
              </a:rPr>
              <a:t>Prof </a:t>
            </a:r>
            <a:r>
              <a:rPr lang="en-GB" b="1" i="1" dirty="0">
                <a:solidFill>
                  <a:schemeClr val="tx2"/>
                </a:solidFill>
              </a:rPr>
              <a:t>Sir James Black         Nobel Laureate </a:t>
            </a:r>
            <a:r>
              <a:rPr lang="en-GB" b="1" i="1" dirty="0" smtClean="0">
                <a:solidFill>
                  <a:schemeClr val="tx2"/>
                </a:solidFill>
              </a:rPr>
              <a:t>1988</a:t>
            </a:r>
            <a:endParaRPr lang="en-GB" b="1" i="1" dirty="0">
              <a:solidFill>
                <a:schemeClr val="tx2"/>
              </a:solidFill>
            </a:endParaRP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848021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ext Box 3"/>
          <p:cNvSpPr txBox="1">
            <a:spLocks noChangeArrowheads="1"/>
          </p:cNvSpPr>
          <p:nvPr/>
        </p:nvSpPr>
        <p:spPr bwMode="auto">
          <a:xfrm>
            <a:off x="1023938" y="231031"/>
            <a:ext cx="7096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b="1" i="1" dirty="0" smtClean="0">
                <a:solidFill>
                  <a:schemeClr val="tx2"/>
                </a:solidFill>
              </a:rPr>
              <a:t>Prof </a:t>
            </a:r>
            <a:r>
              <a:rPr lang="en-GB" b="1" i="1" dirty="0">
                <a:solidFill>
                  <a:schemeClr val="tx2"/>
                </a:solidFill>
              </a:rPr>
              <a:t>Sir James Black </a:t>
            </a:r>
            <a:r>
              <a:rPr lang="en-GB" b="1" i="1" dirty="0" smtClean="0">
                <a:solidFill>
                  <a:schemeClr val="tx2"/>
                </a:solidFill>
              </a:rPr>
              <a:t>--- and I</a:t>
            </a:r>
            <a:endParaRPr lang="en-GB" b="1" i="1" dirty="0">
              <a:solidFill>
                <a:schemeClr val="tx2"/>
              </a:solidFill>
            </a:endParaRPr>
          </a:p>
        </p:txBody>
      </p:sp>
      <p:grpSp>
        <p:nvGrpSpPr>
          <p:cNvPr id="5" name="Group 4"/>
          <p:cNvGrpSpPr/>
          <p:nvPr/>
        </p:nvGrpSpPr>
        <p:grpSpPr>
          <a:xfrm>
            <a:off x="851668" y="1268760"/>
            <a:ext cx="7392740" cy="4990722"/>
            <a:chOff x="539552" y="1484784"/>
            <a:chExt cx="7392740" cy="4990722"/>
          </a:xfrm>
        </p:grpSpPr>
        <p:pic>
          <p:nvPicPr>
            <p:cNvPr id="6" name="Picture 2" descr="C:\DOCUME~1\RoddisC\LOCALS~1\Temp\~AUT0003.bmp"/>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484784"/>
              <a:ext cx="7392740" cy="49907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p:cNvSpPr/>
            <p:nvPr/>
          </p:nvSpPr>
          <p:spPr bwMode="auto">
            <a:xfrm>
              <a:off x="4067944" y="1484784"/>
              <a:ext cx="1656184" cy="1800200"/>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grpSp>
      <p:sp>
        <p:nvSpPr>
          <p:cNvPr id="9" name="Text Box 3"/>
          <p:cNvSpPr txBox="1">
            <a:spLocks noChangeArrowheads="1"/>
          </p:cNvSpPr>
          <p:nvPr/>
        </p:nvSpPr>
        <p:spPr bwMode="auto">
          <a:xfrm>
            <a:off x="1076275" y="6351711"/>
            <a:ext cx="70961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b="1" i="1" dirty="0" smtClean="0">
                <a:solidFill>
                  <a:schemeClr val="tx2"/>
                </a:solidFill>
              </a:rPr>
              <a:t>The pioneering days of “photobombing”?</a:t>
            </a:r>
            <a:endParaRPr lang="en-GB" b="1" i="1" dirty="0">
              <a:solidFill>
                <a:schemeClr val="tx2"/>
              </a:solidFill>
            </a:endParaRP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174697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35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a:xfrm>
            <a:off x="427038" y="44450"/>
            <a:ext cx="8289925" cy="685800"/>
          </a:xfrm>
        </p:spPr>
        <p:txBody>
          <a:bodyPr/>
          <a:lstStyle/>
          <a:p>
            <a:r>
              <a:rPr lang="en-US" dirty="0" smtClean="0"/>
              <a:t>1975 : Opportunity! </a:t>
            </a:r>
          </a:p>
        </p:txBody>
      </p:sp>
      <p:pic>
        <p:nvPicPr>
          <p:cNvPr id="35843" name="Picture 5" descr="40621_1__10287_zoo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3636615"/>
            <a:ext cx="2600325"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6" descr="bt82506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2511" y="3636615"/>
            <a:ext cx="2439929" cy="1952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7" descr="beckman"/>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57600" y="3291805"/>
            <a:ext cx="182880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4"/>
          <p:cNvPicPr>
            <a:picLocks noChangeAspect="1" noChangeArrowheads="1"/>
          </p:cNvPicPr>
          <p:nvPr/>
        </p:nvPicPr>
        <p:blipFill>
          <a:blip r:embed="rId8">
            <a:lum contrast="12000"/>
            <a:extLst>
              <a:ext uri="{28A0092B-C50C-407E-A947-70E740481C1C}">
                <a14:useLocalDpi xmlns:a14="http://schemas.microsoft.com/office/drawing/2010/main" val="0"/>
              </a:ext>
            </a:extLst>
          </a:blip>
          <a:srcRect/>
          <a:stretch>
            <a:fillRect/>
          </a:stretch>
        </p:blipFill>
        <p:spPr bwMode="auto">
          <a:xfrm>
            <a:off x="827460" y="619276"/>
            <a:ext cx="1728316" cy="266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0" name="TextBox 9"/>
          <p:cNvSpPr txBox="1">
            <a:spLocks noChangeArrowheads="1"/>
          </p:cNvSpPr>
          <p:nvPr/>
        </p:nvSpPr>
        <p:spPr bwMode="auto">
          <a:xfrm>
            <a:off x="2616671" y="1229851"/>
            <a:ext cx="21713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GB" dirty="0"/>
              <a:t>Bhavnesh </a:t>
            </a:r>
            <a:endParaRPr lang="en-GB" dirty="0" smtClean="0"/>
          </a:p>
          <a:p>
            <a:pPr algn="ctr"/>
            <a:r>
              <a:rPr lang="en-GB" dirty="0" smtClean="0"/>
              <a:t>(</a:t>
            </a:r>
            <a:r>
              <a:rPr lang="en-GB" dirty="0"/>
              <a:t>Bob) Kapur</a:t>
            </a:r>
          </a:p>
        </p:txBody>
      </p:sp>
      <p:sp>
        <p:nvSpPr>
          <p:cNvPr id="35847" name="TextBox 12"/>
          <p:cNvSpPr txBox="1">
            <a:spLocks noChangeArrowheads="1"/>
          </p:cNvSpPr>
          <p:nvPr/>
        </p:nvSpPr>
        <p:spPr bwMode="auto">
          <a:xfrm>
            <a:off x="150813" y="5951021"/>
            <a:ext cx="8864600"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lnSpc>
                <a:spcPct val="150000"/>
              </a:lnSpc>
            </a:pPr>
            <a:r>
              <a:rPr lang="en-GB" sz="1800" b="1" i="1" dirty="0"/>
              <a:t>-- Developed </a:t>
            </a:r>
            <a:r>
              <a:rPr lang="en-GB" sz="1800" b="1" i="1" dirty="0">
                <a:solidFill>
                  <a:srgbClr val="66FFFF"/>
                </a:solidFill>
              </a:rPr>
              <a:t>ambulatory</a:t>
            </a:r>
            <a:r>
              <a:rPr lang="en-GB" sz="1800" b="1" i="1" dirty="0"/>
              <a:t> 24h pH-</a:t>
            </a:r>
            <a:r>
              <a:rPr lang="en-GB" sz="1800" b="1" i="1" dirty="0" err="1"/>
              <a:t>metry</a:t>
            </a:r>
            <a:r>
              <a:rPr lang="en-GB" sz="1800" b="1" i="1" dirty="0"/>
              <a:t> – the subject of his PhD </a:t>
            </a:r>
            <a:r>
              <a:rPr lang="en-GB" sz="1800" b="1" i="1" dirty="0" smtClean="0"/>
              <a:t>studies</a:t>
            </a:r>
          </a:p>
          <a:p>
            <a:pPr algn="ctr">
              <a:lnSpc>
                <a:spcPct val="150000"/>
              </a:lnSpc>
            </a:pPr>
            <a:r>
              <a:rPr lang="en-GB" sz="1800" b="1" i="1" dirty="0"/>
              <a:t>-- His girlfriend (my clinic nurse!)  -- had large family --- many volunteers</a:t>
            </a:r>
            <a:r>
              <a:rPr lang="en-GB" sz="1800" b="1" i="1" dirty="0" smtClean="0"/>
              <a:t>!!</a:t>
            </a:r>
            <a:endParaRPr lang="en-GB" sz="1800" b="1" i="1" dirty="0"/>
          </a:p>
        </p:txBody>
      </p:sp>
      <p:sp>
        <p:nvSpPr>
          <p:cNvPr id="35848" name="TextBox 13"/>
          <p:cNvSpPr txBox="1">
            <a:spLocks noChangeArrowheads="1"/>
          </p:cNvSpPr>
          <p:nvPr/>
        </p:nvSpPr>
        <p:spPr bwMode="auto">
          <a:xfrm>
            <a:off x="558800" y="6215063"/>
            <a:ext cx="837088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800" b="1" i="1" dirty="0"/>
              <a:t> </a:t>
            </a:r>
          </a:p>
        </p:txBody>
      </p:sp>
      <p:pic>
        <p:nvPicPr>
          <p:cNvPr id="11" name="Picture 1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08104" y="943184"/>
            <a:ext cx="3206603" cy="2197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90815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6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idx="4294967295"/>
          </p:nvPr>
        </p:nvSpPr>
        <p:spPr>
          <a:xfrm>
            <a:off x="899592" y="128588"/>
            <a:ext cx="7266632" cy="546100"/>
          </a:xfrm>
        </p:spPr>
        <p:txBody>
          <a:bodyPr/>
          <a:lstStyle/>
          <a:p>
            <a:r>
              <a:rPr lang="en-GB" dirty="0" smtClean="0"/>
              <a:t>27 hour Ambulatory Gastric pH: Median</a:t>
            </a:r>
          </a:p>
        </p:txBody>
      </p:sp>
      <p:sp>
        <p:nvSpPr>
          <p:cNvPr id="37891" name="TextBox 16"/>
          <p:cNvSpPr txBox="1">
            <a:spLocks noChangeArrowheads="1"/>
          </p:cNvSpPr>
          <p:nvPr/>
        </p:nvSpPr>
        <p:spPr bwMode="auto">
          <a:xfrm>
            <a:off x="2843808" y="6453336"/>
            <a:ext cx="62646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a:r>
              <a:rPr lang="en-GB" sz="1800" dirty="0" smtClean="0"/>
              <a:t>Eur J Gastroenterol Hepatol 1990;2: 285-291 </a:t>
            </a:r>
            <a:endParaRPr lang="en-GB" sz="1800" dirty="0"/>
          </a:p>
        </p:txBody>
      </p:sp>
      <p:grpSp>
        <p:nvGrpSpPr>
          <p:cNvPr id="37892" name="Group 15"/>
          <p:cNvGrpSpPr>
            <a:grpSpLocks/>
          </p:cNvGrpSpPr>
          <p:nvPr/>
        </p:nvGrpSpPr>
        <p:grpSpPr bwMode="auto">
          <a:xfrm>
            <a:off x="501650" y="1052413"/>
            <a:ext cx="8140700" cy="4968875"/>
            <a:chOff x="501650" y="836613"/>
            <a:chExt cx="8140700" cy="4968875"/>
          </a:xfrm>
        </p:grpSpPr>
        <p:grpSp>
          <p:nvGrpSpPr>
            <p:cNvPr id="37896" name="Group 14"/>
            <p:cNvGrpSpPr>
              <a:grpSpLocks/>
            </p:cNvGrpSpPr>
            <p:nvPr/>
          </p:nvGrpSpPr>
          <p:grpSpPr bwMode="auto">
            <a:xfrm>
              <a:off x="501650" y="836613"/>
              <a:ext cx="8140700" cy="4968875"/>
              <a:chOff x="501650" y="836613"/>
              <a:chExt cx="8140700" cy="4968875"/>
            </a:xfrm>
          </p:grpSpPr>
          <p:pic>
            <p:nvPicPr>
              <p:cNvPr id="37898" name="Picture 2" descr="Fig1 EJGEH.jpg"/>
              <p:cNvPicPr>
                <a:picLocks noChangeAspect="1"/>
              </p:cNvPicPr>
              <p:nvPr/>
            </p:nvPicPr>
            <p:blipFill>
              <a:blip r:embed="rId5" cstate="print">
                <a:extLst>
                  <a:ext uri="{28A0092B-C50C-407E-A947-70E740481C1C}">
                    <a14:useLocalDpi xmlns:a14="http://schemas.microsoft.com/office/drawing/2010/main" val="0"/>
                  </a:ext>
                </a:extLst>
              </a:blip>
              <a:srcRect t="5647" b="10014"/>
              <a:stretch>
                <a:fillRect/>
              </a:stretch>
            </p:blipFill>
            <p:spPr bwMode="auto">
              <a:xfrm>
                <a:off x="501650" y="836613"/>
                <a:ext cx="8140700" cy="4968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7899" name="Group 6"/>
              <p:cNvGrpSpPr>
                <a:grpSpLocks/>
              </p:cNvGrpSpPr>
              <p:nvPr/>
            </p:nvGrpSpPr>
            <p:grpSpPr bwMode="auto">
              <a:xfrm>
                <a:off x="1522868" y="1412776"/>
                <a:ext cx="2761100" cy="338576"/>
                <a:chOff x="1522868" y="1124744"/>
                <a:chExt cx="2761100" cy="338554"/>
              </a:xfrm>
            </p:grpSpPr>
            <p:sp>
              <p:nvSpPr>
                <p:cNvPr id="37906" name="TextBox 13"/>
                <p:cNvSpPr txBox="1">
                  <a:spLocks noChangeArrowheads="1"/>
                </p:cNvSpPr>
                <p:nvPr/>
              </p:nvSpPr>
              <p:spPr bwMode="auto">
                <a:xfrm>
                  <a:off x="1691680" y="1124744"/>
                  <a:ext cx="25922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600">
                      <a:solidFill>
                        <a:schemeClr val="bg2"/>
                      </a:solidFill>
                    </a:rPr>
                    <a:t>Healthy volunteers n=36 </a:t>
                  </a:r>
                </a:p>
              </p:txBody>
            </p:sp>
            <p:sp>
              <p:nvSpPr>
                <p:cNvPr id="37907" name="Oval 4"/>
                <p:cNvSpPr>
                  <a:spLocks noChangeArrowheads="1"/>
                </p:cNvSpPr>
                <p:nvPr/>
              </p:nvSpPr>
              <p:spPr bwMode="auto">
                <a:xfrm>
                  <a:off x="1522868" y="1210820"/>
                  <a:ext cx="168812" cy="168812"/>
                </a:xfrm>
                <a:prstGeom prst="ellipse">
                  <a:avLst/>
                </a:prstGeom>
                <a:solidFill>
                  <a:schemeClr val="bg2"/>
                </a:solidFill>
                <a:ln w="25400" algn="ctr">
                  <a:solidFill>
                    <a:schemeClr val="bg2"/>
                  </a:solidFill>
                  <a:round/>
                  <a:headEnd/>
                  <a:tailEnd/>
                </a:ln>
              </p:spPr>
              <p:txBody>
                <a:bodyPr/>
                <a:lstStyle/>
                <a:p>
                  <a:endParaRPr lang="en-US"/>
                </a:p>
              </p:txBody>
            </p:sp>
          </p:grpSp>
          <p:grpSp>
            <p:nvGrpSpPr>
              <p:cNvPr id="37900" name="Group 10"/>
              <p:cNvGrpSpPr>
                <a:grpSpLocks/>
              </p:cNvGrpSpPr>
              <p:nvPr/>
            </p:nvGrpSpPr>
            <p:grpSpPr bwMode="auto">
              <a:xfrm>
                <a:off x="4975913" y="1412776"/>
                <a:ext cx="2332391" cy="338576"/>
                <a:chOff x="4403035" y="1051068"/>
                <a:chExt cx="2332391" cy="338554"/>
              </a:xfrm>
            </p:grpSpPr>
            <p:sp>
              <p:nvSpPr>
                <p:cNvPr id="37904" name="Isosceles Triangle 11"/>
                <p:cNvSpPr>
                  <a:spLocks noChangeArrowheads="1"/>
                </p:cNvSpPr>
                <p:nvPr/>
              </p:nvSpPr>
              <p:spPr bwMode="auto">
                <a:xfrm>
                  <a:off x="4403035" y="1107951"/>
                  <a:ext cx="197100" cy="200344"/>
                </a:xfrm>
                <a:prstGeom prst="triangle">
                  <a:avLst>
                    <a:gd name="adj" fmla="val 50000"/>
                  </a:avLst>
                </a:prstGeom>
                <a:noFill/>
                <a:ln w="254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05" name="TextBox 12"/>
                <p:cNvSpPr txBox="1">
                  <a:spLocks noChangeArrowheads="1"/>
                </p:cNvSpPr>
                <p:nvPr/>
              </p:nvSpPr>
              <p:spPr bwMode="auto">
                <a:xfrm>
                  <a:off x="4647194" y="1051068"/>
                  <a:ext cx="20882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600">
                      <a:solidFill>
                        <a:schemeClr val="bg2"/>
                      </a:solidFill>
                    </a:rPr>
                    <a:t>Healed DU n=55</a:t>
                  </a:r>
                </a:p>
              </p:txBody>
            </p:sp>
          </p:grpSp>
          <p:grpSp>
            <p:nvGrpSpPr>
              <p:cNvPr id="37901" name="Group 13"/>
              <p:cNvGrpSpPr>
                <a:grpSpLocks/>
              </p:cNvGrpSpPr>
              <p:nvPr/>
            </p:nvGrpSpPr>
            <p:grpSpPr bwMode="auto">
              <a:xfrm>
                <a:off x="1547664" y="4005064"/>
                <a:ext cx="2520280" cy="338576"/>
                <a:chOff x="1547664" y="3717032"/>
                <a:chExt cx="2520280" cy="338554"/>
              </a:xfrm>
            </p:grpSpPr>
            <p:sp>
              <p:nvSpPr>
                <p:cNvPr id="37902" name="Rectangle 9"/>
                <p:cNvSpPr>
                  <a:spLocks noChangeArrowheads="1"/>
                </p:cNvSpPr>
                <p:nvPr/>
              </p:nvSpPr>
              <p:spPr bwMode="auto">
                <a:xfrm>
                  <a:off x="1547664" y="3791243"/>
                  <a:ext cx="205324" cy="189914"/>
                </a:xfrm>
                <a:prstGeom prst="rect">
                  <a:avLst/>
                </a:prstGeom>
                <a:noFill/>
                <a:ln w="25400" algn="ctr">
                  <a:solidFill>
                    <a:schemeClr val="bg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7903" name="TextBox 10"/>
                <p:cNvSpPr txBox="1">
                  <a:spLocks noChangeArrowheads="1"/>
                </p:cNvSpPr>
                <p:nvPr/>
              </p:nvSpPr>
              <p:spPr bwMode="auto">
                <a:xfrm>
                  <a:off x="1763688" y="3717032"/>
                  <a:ext cx="23042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600">
                      <a:solidFill>
                        <a:schemeClr val="bg2"/>
                      </a:solidFill>
                    </a:rPr>
                    <a:t>Active DU n=30</a:t>
                  </a:r>
                </a:p>
              </p:txBody>
            </p:sp>
          </p:grpSp>
        </p:grpSp>
        <p:sp>
          <p:nvSpPr>
            <p:cNvPr id="37897" name="TextBox 17"/>
            <p:cNvSpPr txBox="1">
              <a:spLocks noChangeArrowheads="1"/>
            </p:cNvSpPr>
            <p:nvPr/>
          </p:nvSpPr>
          <p:spPr bwMode="auto">
            <a:xfrm>
              <a:off x="1116012" y="2997884"/>
              <a:ext cx="58181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GB" sz="1800" b="1" i="1" dirty="0" smtClean="0">
                  <a:solidFill>
                    <a:srgbClr val="00005C"/>
                  </a:solidFill>
                </a:rPr>
                <a:t>The marvel of the “clock genes”</a:t>
              </a:r>
            </a:p>
            <a:p>
              <a:pPr algn="ctr"/>
              <a:r>
                <a:rPr lang="en-GB" sz="1800" b="1" i="1" dirty="0" smtClean="0">
                  <a:solidFill>
                    <a:schemeClr val="accent1"/>
                  </a:solidFill>
                </a:rPr>
                <a:t>Nocturnal </a:t>
              </a:r>
              <a:r>
                <a:rPr lang="en-GB" sz="1800" b="1" i="1" dirty="0">
                  <a:solidFill>
                    <a:schemeClr val="accent1"/>
                  </a:solidFill>
                </a:rPr>
                <a:t>acid “switch off”: Fails when DU is active </a:t>
              </a:r>
            </a:p>
          </p:txBody>
        </p:sp>
      </p:gr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7348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0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a:xfrm>
            <a:off x="0" y="0"/>
            <a:ext cx="9144000" cy="620713"/>
          </a:xfrm>
          <a:noFill/>
        </p:spPr>
        <p:txBody>
          <a:bodyPr/>
          <a:lstStyle/>
          <a:p>
            <a:r>
              <a:rPr lang="en-GB" sz="2400" dirty="0" smtClean="0"/>
              <a:t>DU: Symptomatic relapse rate on low-dose H</a:t>
            </a:r>
            <a:r>
              <a:rPr lang="en-GB" sz="2400" baseline="-25000" dirty="0" smtClean="0"/>
              <a:t>2</a:t>
            </a:r>
            <a:r>
              <a:rPr lang="en-GB" sz="2400" dirty="0" smtClean="0"/>
              <a:t>RA</a:t>
            </a:r>
          </a:p>
        </p:txBody>
      </p:sp>
      <p:grpSp>
        <p:nvGrpSpPr>
          <p:cNvPr id="22531" name="Group 60"/>
          <p:cNvGrpSpPr>
            <a:grpSpLocks/>
          </p:cNvGrpSpPr>
          <p:nvPr/>
        </p:nvGrpSpPr>
        <p:grpSpPr bwMode="auto">
          <a:xfrm>
            <a:off x="0" y="1258888"/>
            <a:ext cx="9197975" cy="4951412"/>
            <a:chOff x="0" y="1259235"/>
            <a:chExt cx="9198196" cy="4951065"/>
          </a:xfrm>
        </p:grpSpPr>
        <p:sp>
          <p:nvSpPr>
            <p:cNvPr id="22533" name="Rectangle 38"/>
            <p:cNvSpPr>
              <a:spLocks noChangeArrowheads="1"/>
            </p:cNvSpPr>
            <p:nvPr/>
          </p:nvSpPr>
          <p:spPr bwMode="auto">
            <a:xfrm>
              <a:off x="4397375" y="5816600"/>
              <a:ext cx="993775"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algn="ctr">
                <a:spcBef>
                  <a:spcPct val="50000"/>
                </a:spcBef>
              </a:pPr>
              <a:r>
                <a:rPr lang="en-GB" sz="2000" b="1">
                  <a:latin typeface="Helvetica" charset="0"/>
                </a:rPr>
                <a:t>Years</a:t>
              </a:r>
            </a:p>
          </p:txBody>
        </p:sp>
        <p:grpSp>
          <p:nvGrpSpPr>
            <p:cNvPr id="22534" name="Group 3"/>
            <p:cNvGrpSpPr>
              <a:grpSpLocks/>
            </p:cNvGrpSpPr>
            <p:nvPr/>
          </p:nvGrpSpPr>
          <p:grpSpPr bwMode="auto">
            <a:xfrm>
              <a:off x="1189038" y="1456085"/>
              <a:ext cx="604837" cy="3898900"/>
              <a:chOff x="746" y="865"/>
              <a:chExt cx="437" cy="2456"/>
            </a:xfrm>
          </p:grpSpPr>
          <p:sp>
            <p:nvSpPr>
              <p:cNvPr id="22577" name="Line 4"/>
              <p:cNvSpPr>
                <a:spLocks noChangeShapeType="1"/>
              </p:cNvSpPr>
              <p:nvPr/>
            </p:nvSpPr>
            <p:spPr bwMode="auto">
              <a:xfrm flipV="1">
                <a:off x="1159" y="985"/>
                <a:ext cx="0" cy="2216"/>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78" name="Line 5"/>
              <p:cNvSpPr>
                <a:spLocks noChangeShapeType="1"/>
              </p:cNvSpPr>
              <p:nvPr/>
            </p:nvSpPr>
            <p:spPr bwMode="auto">
              <a:xfrm>
                <a:off x="1119" y="3201"/>
                <a:ext cx="4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79" name="Line 6"/>
              <p:cNvSpPr>
                <a:spLocks noChangeShapeType="1"/>
              </p:cNvSpPr>
              <p:nvPr/>
            </p:nvSpPr>
            <p:spPr bwMode="auto">
              <a:xfrm>
                <a:off x="1119" y="2649"/>
                <a:ext cx="4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80" name="Line 7"/>
              <p:cNvSpPr>
                <a:spLocks noChangeShapeType="1"/>
              </p:cNvSpPr>
              <p:nvPr/>
            </p:nvSpPr>
            <p:spPr bwMode="auto">
              <a:xfrm>
                <a:off x="1119" y="2097"/>
                <a:ext cx="4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81" name="Line 8"/>
              <p:cNvSpPr>
                <a:spLocks noChangeShapeType="1"/>
              </p:cNvSpPr>
              <p:nvPr/>
            </p:nvSpPr>
            <p:spPr bwMode="auto">
              <a:xfrm>
                <a:off x="1119" y="1545"/>
                <a:ext cx="4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82" name="Line 9"/>
              <p:cNvSpPr>
                <a:spLocks noChangeShapeType="1"/>
              </p:cNvSpPr>
              <p:nvPr/>
            </p:nvSpPr>
            <p:spPr bwMode="auto">
              <a:xfrm>
                <a:off x="1119" y="993"/>
                <a:ext cx="40"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83" name="Rectangle 10"/>
              <p:cNvSpPr>
                <a:spLocks noChangeArrowheads="1"/>
              </p:cNvSpPr>
              <p:nvPr/>
            </p:nvSpPr>
            <p:spPr bwMode="auto">
              <a:xfrm>
                <a:off x="921" y="3073"/>
                <a:ext cx="233"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0</a:t>
                </a:r>
              </a:p>
            </p:txBody>
          </p:sp>
          <p:sp>
            <p:nvSpPr>
              <p:cNvPr id="22584" name="Rectangle 11"/>
              <p:cNvSpPr>
                <a:spLocks noChangeArrowheads="1"/>
              </p:cNvSpPr>
              <p:nvPr/>
            </p:nvSpPr>
            <p:spPr bwMode="auto">
              <a:xfrm>
                <a:off x="834" y="2521"/>
                <a:ext cx="335"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25</a:t>
                </a:r>
              </a:p>
            </p:txBody>
          </p:sp>
          <p:sp>
            <p:nvSpPr>
              <p:cNvPr id="22585" name="Rectangle 12"/>
              <p:cNvSpPr>
                <a:spLocks noChangeArrowheads="1"/>
              </p:cNvSpPr>
              <p:nvPr/>
            </p:nvSpPr>
            <p:spPr bwMode="auto">
              <a:xfrm>
                <a:off x="834" y="1969"/>
                <a:ext cx="335"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50</a:t>
                </a:r>
              </a:p>
            </p:txBody>
          </p:sp>
          <p:sp>
            <p:nvSpPr>
              <p:cNvPr id="22586" name="Rectangle 13"/>
              <p:cNvSpPr>
                <a:spLocks noChangeArrowheads="1"/>
              </p:cNvSpPr>
              <p:nvPr/>
            </p:nvSpPr>
            <p:spPr bwMode="auto">
              <a:xfrm>
                <a:off x="834" y="1417"/>
                <a:ext cx="335"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75</a:t>
                </a:r>
              </a:p>
            </p:txBody>
          </p:sp>
          <p:sp>
            <p:nvSpPr>
              <p:cNvPr id="22587" name="Rectangle 14"/>
              <p:cNvSpPr>
                <a:spLocks noChangeArrowheads="1"/>
              </p:cNvSpPr>
              <p:nvPr/>
            </p:nvSpPr>
            <p:spPr bwMode="auto">
              <a:xfrm>
                <a:off x="746" y="865"/>
                <a:ext cx="437"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100</a:t>
                </a:r>
              </a:p>
            </p:txBody>
          </p:sp>
        </p:grpSp>
        <p:sp>
          <p:nvSpPr>
            <p:cNvPr id="22535" name="Line 15"/>
            <p:cNvSpPr>
              <a:spLocks noChangeShapeType="1"/>
            </p:cNvSpPr>
            <p:nvPr/>
          </p:nvSpPr>
          <p:spPr bwMode="auto">
            <a:xfrm>
              <a:off x="1892300" y="5369272"/>
              <a:ext cx="5946775" cy="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36" name="Line 16"/>
            <p:cNvSpPr>
              <a:spLocks noChangeShapeType="1"/>
            </p:cNvSpPr>
            <p:nvPr/>
          </p:nvSpPr>
          <p:spPr bwMode="auto">
            <a:xfrm flipV="1">
              <a:off x="1903413"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37" name="Line 17"/>
            <p:cNvSpPr>
              <a:spLocks noChangeShapeType="1"/>
            </p:cNvSpPr>
            <p:nvPr/>
          </p:nvSpPr>
          <p:spPr bwMode="auto">
            <a:xfrm flipV="1">
              <a:off x="2501900"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38" name="Line 18"/>
            <p:cNvSpPr>
              <a:spLocks noChangeShapeType="1"/>
            </p:cNvSpPr>
            <p:nvPr/>
          </p:nvSpPr>
          <p:spPr bwMode="auto">
            <a:xfrm flipV="1">
              <a:off x="3087688"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39" name="Line 19"/>
            <p:cNvSpPr>
              <a:spLocks noChangeShapeType="1"/>
            </p:cNvSpPr>
            <p:nvPr/>
          </p:nvSpPr>
          <p:spPr bwMode="auto">
            <a:xfrm flipV="1">
              <a:off x="3686175"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0" name="Line 20"/>
            <p:cNvSpPr>
              <a:spLocks noChangeShapeType="1"/>
            </p:cNvSpPr>
            <p:nvPr/>
          </p:nvSpPr>
          <p:spPr bwMode="auto">
            <a:xfrm flipV="1">
              <a:off x="4273550"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1" name="Line 21"/>
            <p:cNvSpPr>
              <a:spLocks noChangeShapeType="1"/>
            </p:cNvSpPr>
            <p:nvPr/>
          </p:nvSpPr>
          <p:spPr bwMode="auto">
            <a:xfrm flipV="1">
              <a:off x="4870450"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2" name="Line 22"/>
            <p:cNvSpPr>
              <a:spLocks noChangeShapeType="1"/>
            </p:cNvSpPr>
            <p:nvPr/>
          </p:nvSpPr>
          <p:spPr bwMode="auto">
            <a:xfrm flipV="1">
              <a:off x="5457825"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3" name="Line 23"/>
            <p:cNvSpPr>
              <a:spLocks noChangeShapeType="1"/>
            </p:cNvSpPr>
            <p:nvPr/>
          </p:nvSpPr>
          <p:spPr bwMode="auto">
            <a:xfrm flipV="1">
              <a:off x="6056313"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4" name="Line 24"/>
            <p:cNvSpPr>
              <a:spLocks noChangeShapeType="1"/>
            </p:cNvSpPr>
            <p:nvPr/>
          </p:nvSpPr>
          <p:spPr bwMode="auto">
            <a:xfrm flipV="1">
              <a:off x="6653213"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5" name="Line 25"/>
            <p:cNvSpPr>
              <a:spLocks noChangeShapeType="1"/>
            </p:cNvSpPr>
            <p:nvPr/>
          </p:nvSpPr>
          <p:spPr bwMode="auto">
            <a:xfrm flipV="1">
              <a:off x="7240588"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6" name="Line 26"/>
            <p:cNvSpPr>
              <a:spLocks noChangeShapeType="1"/>
            </p:cNvSpPr>
            <p:nvPr/>
          </p:nvSpPr>
          <p:spPr bwMode="auto">
            <a:xfrm flipV="1">
              <a:off x="7839075" y="5356572"/>
              <a:ext cx="0" cy="63500"/>
            </a:xfrm>
            <a:prstGeom prst="line">
              <a:avLst/>
            </a:prstGeom>
            <a:noFill/>
            <a:ln w="25400">
              <a:solidFill>
                <a:srgbClr val="FFFF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47" name="Rectangle 27"/>
            <p:cNvSpPr>
              <a:spLocks noChangeArrowheads="1"/>
            </p:cNvSpPr>
            <p:nvPr/>
          </p:nvSpPr>
          <p:spPr bwMode="auto">
            <a:xfrm>
              <a:off x="1774825" y="5483572"/>
              <a:ext cx="3222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0</a:t>
              </a:r>
            </a:p>
          </p:txBody>
        </p:sp>
        <p:sp>
          <p:nvSpPr>
            <p:cNvPr id="22548" name="Rectangle 28"/>
            <p:cNvSpPr>
              <a:spLocks noChangeArrowheads="1"/>
            </p:cNvSpPr>
            <p:nvPr/>
          </p:nvSpPr>
          <p:spPr bwMode="auto">
            <a:xfrm>
              <a:off x="2362200" y="5483572"/>
              <a:ext cx="3222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1</a:t>
              </a:r>
            </a:p>
          </p:txBody>
        </p:sp>
        <p:sp>
          <p:nvSpPr>
            <p:cNvPr id="22549" name="Rectangle 29"/>
            <p:cNvSpPr>
              <a:spLocks noChangeArrowheads="1"/>
            </p:cNvSpPr>
            <p:nvPr/>
          </p:nvSpPr>
          <p:spPr bwMode="auto">
            <a:xfrm>
              <a:off x="2959100" y="5483572"/>
              <a:ext cx="3222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2</a:t>
              </a:r>
            </a:p>
          </p:txBody>
        </p:sp>
        <p:sp>
          <p:nvSpPr>
            <p:cNvPr id="22550" name="Rectangle 30"/>
            <p:cNvSpPr>
              <a:spLocks noChangeArrowheads="1"/>
            </p:cNvSpPr>
            <p:nvPr/>
          </p:nvSpPr>
          <p:spPr bwMode="auto">
            <a:xfrm>
              <a:off x="3546475" y="5483572"/>
              <a:ext cx="3222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3</a:t>
              </a:r>
            </a:p>
          </p:txBody>
        </p:sp>
        <p:sp>
          <p:nvSpPr>
            <p:cNvPr id="22551" name="Rectangle 31"/>
            <p:cNvSpPr>
              <a:spLocks noChangeArrowheads="1"/>
            </p:cNvSpPr>
            <p:nvPr/>
          </p:nvSpPr>
          <p:spPr bwMode="auto">
            <a:xfrm>
              <a:off x="4144963" y="5483572"/>
              <a:ext cx="3222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4</a:t>
              </a:r>
            </a:p>
          </p:txBody>
        </p:sp>
        <p:sp>
          <p:nvSpPr>
            <p:cNvPr id="22552" name="Rectangle 32"/>
            <p:cNvSpPr>
              <a:spLocks noChangeArrowheads="1"/>
            </p:cNvSpPr>
            <p:nvPr/>
          </p:nvSpPr>
          <p:spPr bwMode="auto">
            <a:xfrm>
              <a:off x="4730750" y="5483572"/>
              <a:ext cx="3222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5</a:t>
              </a:r>
            </a:p>
          </p:txBody>
        </p:sp>
        <p:sp>
          <p:nvSpPr>
            <p:cNvPr id="22553" name="Rectangle 33"/>
            <p:cNvSpPr>
              <a:spLocks noChangeArrowheads="1"/>
            </p:cNvSpPr>
            <p:nvPr/>
          </p:nvSpPr>
          <p:spPr bwMode="auto">
            <a:xfrm>
              <a:off x="5329238" y="5483572"/>
              <a:ext cx="3222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6</a:t>
              </a:r>
            </a:p>
          </p:txBody>
        </p:sp>
        <p:sp>
          <p:nvSpPr>
            <p:cNvPr id="22554" name="Rectangle 34"/>
            <p:cNvSpPr>
              <a:spLocks noChangeArrowheads="1"/>
            </p:cNvSpPr>
            <p:nvPr/>
          </p:nvSpPr>
          <p:spPr bwMode="auto">
            <a:xfrm>
              <a:off x="5916613" y="5483572"/>
              <a:ext cx="3222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7</a:t>
              </a:r>
            </a:p>
          </p:txBody>
        </p:sp>
        <p:sp>
          <p:nvSpPr>
            <p:cNvPr id="22555" name="Rectangle 35"/>
            <p:cNvSpPr>
              <a:spLocks noChangeArrowheads="1"/>
            </p:cNvSpPr>
            <p:nvPr/>
          </p:nvSpPr>
          <p:spPr bwMode="auto">
            <a:xfrm>
              <a:off x="6513513" y="5483572"/>
              <a:ext cx="3222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8</a:t>
              </a:r>
            </a:p>
          </p:txBody>
        </p:sp>
        <p:sp>
          <p:nvSpPr>
            <p:cNvPr id="22556" name="Rectangle 36"/>
            <p:cNvSpPr>
              <a:spLocks noChangeArrowheads="1"/>
            </p:cNvSpPr>
            <p:nvPr/>
          </p:nvSpPr>
          <p:spPr bwMode="auto">
            <a:xfrm>
              <a:off x="7112000" y="5483572"/>
              <a:ext cx="322263"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8" tIns="44450" rIns="90488" bIns="44450">
              <a:spAutoFit/>
            </a:bodyPr>
            <a:lstStyle/>
            <a:p>
              <a:r>
                <a:rPr lang="en-GB" sz="2000">
                  <a:solidFill>
                    <a:srgbClr val="FFFFFF"/>
                  </a:solidFill>
                  <a:latin typeface="Helvetica" charset="0"/>
                </a:rPr>
                <a:t>9</a:t>
              </a:r>
            </a:p>
          </p:txBody>
        </p:sp>
        <p:sp>
          <p:nvSpPr>
            <p:cNvPr id="22557" name="Rectangle 37"/>
            <p:cNvSpPr>
              <a:spLocks noChangeArrowheads="1"/>
            </p:cNvSpPr>
            <p:nvPr/>
          </p:nvSpPr>
          <p:spPr bwMode="auto">
            <a:xfrm>
              <a:off x="7645400" y="5477222"/>
              <a:ext cx="52705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r>
                <a:rPr lang="en-GB" sz="2000">
                  <a:solidFill>
                    <a:srgbClr val="FFFFFF"/>
                  </a:solidFill>
                  <a:latin typeface="Helvetica" charset="0"/>
                </a:rPr>
                <a:t>10</a:t>
              </a:r>
            </a:p>
          </p:txBody>
        </p:sp>
        <p:sp>
          <p:nvSpPr>
            <p:cNvPr id="22558" name="Rectangle 39"/>
            <p:cNvSpPr>
              <a:spLocks noChangeArrowheads="1"/>
            </p:cNvSpPr>
            <p:nvPr/>
          </p:nvSpPr>
          <p:spPr bwMode="auto">
            <a:xfrm>
              <a:off x="0" y="2899122"/>
              <a:ext cx="1357313"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spAutoFit/>
            </a:bodyPr>
            <a:lstStyle/>
            <a:p>
              <a:pPr algn="ctr"/>
              <a:r>
                <a:rPr lang="en-GB" sz="2000" b="1">
                  <a:latin typeface="Helvetica" charset="0"/>
                </a:rPr>
                <a:t>%</a:t>
              </a:r>
            </a:p>
            <a:p>
              <a:pPr algn="ctr"/>
              <a:r>
                <a:rPr lang="en-GB" sz="2000" b="1">
                  <a:latin typeface="Helvetica" charset="0"/>
                </a:rPr>
                <a:t>Relapse</a:t>
              </a:r>
            </a:p>
          </p:txBody>
        </p:sp>
        <p:sp>
          <p:nvSpPr>
            <p:cNvPr id="22559" name="Freeform 41"/>
            <p:cNvSpPr>
              <a:spLocks/>
            </p:cNvSpPr>
            <p:nvPr/>
          </p:nvSpPr>
          <p:spPr bwMode="auto">
            <a:xfrm>
              <a:off x="1789113" y="4184997"/>
              <a:ext cx="3026974" cy="979488"/>
            </a:xfrm>
            <a:custGeom>
              <a:avLst/>
              <a:gdLst>
                <a:gd name="T0" fmla="*/ 0 w 2145"/>
                <a:gd name="T1" fmla="*/ 2147483647 h 617"/>
                <a:gd name="T2" fmla="*/ 2147483647 w 2145"/>
                <a:gd name="T3" fmla="*/ 2147483647 h 617"/>
                <a:gd name="T4" fmla="*/ 2147483647 w 2145"/>
                <a:gd name="T5" fmla="*/ 2147483647 h 617"/>
                <a:gd name="T6" fmla="*/ 2147483647 w 2145"/>
                <a:gd name="T7" fmla="*/ 2147483647 h 617"/>
                <a:gd name="T8" fmla="*/ 2147483647 w 2145"/>
                <a:gd name="T9" fmla="*/ 2147483647 h 617"/>
                <a:gd name="T10" fmla="*/ 2147483647 w 2145"/>
                <a:gd name="T11" fmla="*/ 0 h 617"/>
                <a:gd name="T12" fmla="*/ 0 60000 65536"/>
                <a:gd name="T13" fmla="*/ 0 60000 65536"/>
                <a:gd name="T14" fmla="*/ 0 60000 65536"/>
                <a:gd name="T15" fmla="*/ 0 60000 65536"/>
                <a:gd name="T16" fmla="*/ 0 60000 65536"/>
                <a:gd name="T17" fmla="*/ 0 60000 65536"/>
                <a:gd name="T18" fmla="*/ 0 w 2145"/>
                <a:gd name="T19" fmla="*/ 0 h 617"/>
                <a:gd name="T20" fmla="*/ 2145 w 2145"/>
                <a:gd name="T21" fmla="*/ 617 h 617"/>
              </a:gdLst>
              <a:ahLst/>
              <a:cxnLst>
                <a:cxn ang="T12">
                  <a:pos x="T0" y="T1"/>
                </a:cxn>
                <a:cxn ang="T13">
                  <a:pos x="T2" y="T3"/>
                </a:cxn>
                <a:cxn ang="T14">
                  <a:pos x="T4" y="T5"/>
                </a:cxn>
                <a:cxn ang="T15">
                  <a:pos x="T6" y="T7"/>
                </a:cxn>
                <a:cxn ang="T16">
                  <a:pos x="T8" y="T9"/>
                </a:cxn>
                <a:cxn ang="T17">
                  <a:pos x="T10" y="T11"/>
                </a:cxn>
              </a:cxnLst>
              <a:rect l="T18" t="T19" r="T20" b="T21"/>
              <a:pathLst>
                <a:path w="2145" h="617">
                  <a:moveTo>
                    <a:pt x="0" y="616"/>
                  </a:moveTo>
                  <a:lnTo>
                    <a:pt x="432" y="328"/>
                  </a:lnTo>
                  <a:lnTo>
                    <a:pt x="856" y="200"/>
                  </a:lnTo>
                  <a:lnTo>
                    <a:pt x="1288" y="88"/>
                  </a:lnTo>
                  <a:lnTo>
                    <a:pt x="1712" y="48"/>
                  </a:lnTo>
                  <a:lnTo>
                    <a:pt x="2144" y="0"/>
                  </a:lnTo>
                </a:path>
              </a:pathLst>
            </a:custGeom>
            <a:noFill/>
            <a:ln w="25400" cap="rnd">
              <a:solidFill>
                <a:srgbClr val="E3BE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560" name="Rectangle 45"/>
            <p:cNvSpPr>
              <a:spLocks noChangeArrowheads="1"/>
            </p:cNvSpPr>
            <p:nvPr/>
          </p:nvSpPr>
          <p:spPr bwMode="auto">
            <a:xfrm>
              <a:off x="5001915" y="3975126"/>
              <a:ext cx="3302595" cy="3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lIns="90488" tIns="44450" rIns="90488" bIns="44450">
              <a:spAutoFit/>
            </a:bodyPr>
            <a:lstStyle/>
            <a:p>
              <a:pPr>
                <a:spcBef>
                  <a:spcPct val="50000"/>
                </a:spcBef>
              </a:pPr>
              <a:r>
                <a:rPr lang="en-GB" sz="2000" dirty="0">
                  <a:solidFill>
                    <a:srgbClr val="E3BEFF"/>
                  </a:solidFill>
                  <a:latin typeface="+mn-lt"/>
                </a:rPr>
                <a:t>n = 321, </a:t>
              </a:r>
              <a:r>
                <a:rPr lang="en-GB" sz="2000" dirty="0" err="1">
                  <a:solidFill>
                    <a:srgbClr val="E3BEFF"/>
                  </a:solidFill>
                  <a:latin typeface="+mn-lt"/>
                </a:rPr>
                <a:t>Cim</a:t>
              </a:r>
              <a:r>
                <a:rPr lang="en-GB" sz="2000" dirty="0">
                  <a:solidFill>
                    <a:srgbClr val="E3BEFF"/>
                  </a:solidFill>
                  <a:latin typeface="+mn-lt"/>
                </a:rPr>
                <a:t> 400mg</a:t>
              </a:r>
            </a:p>
          </p:txBody>
        </p:sp>
        <p:sp useBgFill="1">
          <p:nvSpPr>
            <p:cNvPr id="22561" name="Rectangle 46"/>
            <p:cNvSpPr>
              <a:spLocks noChangeArrowheads="1"/>
            </p:cNvSpPr>
            <p:nvPr/>
          </p:nvSpPr>
          <p:spPr bwMode="auto">
            <a:xfrm>
              <a:off x="4759325" y="4123085"/>
              <a:ext cx="90488" cy="101600"/>
            </a:xfrm>
            <a:prstGeom prst="rect">
              <a:avLst/>
            </a:prstGeom>
            <a:ln w="25400">
              <a:solidFill>
                <a:srgbClr val="E3BEFF"/>
              </a:solidFill>
              <a:miter lim="800000"/>
              <a:headEnd/>
              <a:tailEnd/>
            </a:ln>
          </p:spPr>
          <p:txBody>
            <a:bodyPr/>
            <a:lstStyle/>
            <a:p>
              <a:endParaRPr lang="en-US"/>
            </a:p>
          </p:txBody>
        </p:sp>
        <p:sp useBgFill="1">
          <p:nvSpPr>
            <p:cNvPr id="22562" name="Rectangle 47"/>
            <p:cNvSpPr>
              <a:spLocks noChangeArrowheads="1"/>
            </p:cNvSpPr>
            <p:nvPr/>
          </p:nvSpPr>
          <p:spPr bwMode="auto">
            <a:xfrm>
              <a:off x="4160838" y="4199285"/>
              <a:ext cx="90487" cy="101600"/>
            </a:xfrm>
            <a:prstGeom prst="rect">
              <a:avLst/>
            </a:prstGeom>
            <a:ln w="25400">
              <a:solidFill>
                <a:srgbClr val="E3BEFF"/>
              </a:solidFill>
              <a:miter lim="800000"/>
              <a:headEnd/>
              <a:tailEnd/>
            </a:ln>
          </p:spPr>
          <p:txBody>
            <a:bodyPr/>
            <a:lstStyle/>
            <a:p>
              <a:endParaRPr lang="en-US"/>
            </a:p>
          </p:txBody>
        </p:sp>
        <p:sp useBgFill="1">
          <p:nvSpPr>
            <p:cNvPr id="22563" name="Rectangle 48"/>
            <p:cNvSpPr>
              <a:spLocks noChangeArrowheads="1"/>
            </p:cNvSpPr>
            <p:nvPr/>
          </p:nvSpPr>
          <p:spPr bwMode="auto">
            <a:xfrm>
              <a:off x="3556000" y="4280247"/>
              <a:ext cx="90488" cy="100013"/>
            </a:xfrm>
            <a:prstGeom prst="rect">
              <a:avLst/>
            </a:prstGeom>
            <a:ln w="25400">
              <a:solidFill>
                <a:srgbClr val="E3BEFF"/>
              </a:solidFill>
              <a:miter lim="800000"/>
              <a:headEnd/>
              <a:tailEnd/>
            </a:ln>
          </p:spPr>
          <p:txBody>
            <a:bodyPr/>
            <a:lstStyle/>
            <a:p>
              <a:endParaRPr lang="en-US"/>
            </a:p>
          </p:txBody>
        </p:sp>
        <p:sp useBgFill="1">
          <p:nvSpPr>
            <p:cNvPr id="22564" name="Rectangle 49"/>
            <p:cNvSpPr>
              <a:spLocks noChangeArrowheads="1"/>
            </p:cNvSpPr>
            <p:nvPr/>
          </p:nvSpPr>
          <p:spPr bwMode="auto">
            <a:xfrm>
              <a:off x="2941638" y="4453285"/>
              <a:ext cx="90487" cy="100012"/>
            </a:xfrm>
            <a:prstGeom prst="rect">
              <a:avLst/>
            </a:prstGeom>
            <a:ln w="25400">
              <a:solidFill>
                <a:srgbClr val="E3BEFF"/>
              </a:solidFill>
              <a:miter lim="800000"/>
              <a:headEnd/>
              <a:tailEnd/>
            </a:ln>
          </p:spPr>
          <p:txBody>
            <a:bodyPr/>
            <a:lstStyle/>
            <a:p>
              <a:endParaRPr lang="en-US"/>
            </a:p>
          </p:txBody>
        </p:sp>
        <p:sp useBgFill="1">
          <p:nvSpPr>
            <p:cNvPr id="22565" name="Rectangle 50"/>
            <p:cNvSpPr>
              <a:spLocks noChangeArrowheads="1"/>
            </p:cNvSpPr>
            <p:nvPr/>
          </p:nvSpPr>
          <p:spPr bwMode="auto">
            <a:xfrm>
              <a:off x="2352675" y="4653310"/>
              <a:ext cx="90488" cy="100012"/>
            </a:xfrm>
            <a:prstGeom prst="rect">
              <a:avLst/>
            </a:prstGeom>
            <a:ln w="25400">
              <a:solidFill>
                <a:srgbClr val="E3BEFF"/>
              </a:solidFill>
              <a:miter lim="800000"/>
              <a:headEnd/>
              <a:tailEnd/>
            </a:ln>
          </p:spPr>
          <p:txBody>
            <a:bodyPr/>
            <a:lstStyle/>
            <a:p>
              <a:endParaRPr lang="en-US"/>
            </a:p>
          </p:txBody>
        </p:sp>
        <p:sp>
          <p:nvSpPr>
            <p:cNvPr id="22566" name="Freeform 51"/>
            <p:cNvSpPr>
              <a:spLocks/>
            </p:cNvSpPr>
            <p:nvPr/>
          </p:nvSpPr>
          <p:spPr bwMode="auto">
            <a:xfrm>
              <a:off x="1789113" y="2265710"/>
              <a:ext cx="1209675" cy="2871787"/>
            </a:xfrm>
            <a:custGeom>
              <a:avLst/>
              <a:gdLst>
                <a:gd name="T0" fmla="*/ 0 w 857"/>
                <a:gd name="T1" fmla="*/ 2147483647 h 1809"/>
                <a:gd name="T2" fmla="*/ 2147483647 w 857"/>
                <a:gd name="T3" fmla="*/ 2147483647 h 1809"/>
                <a:gd name="T4" fmla="*/ 2147483647 w 857"/>
                <a:gd name="T5" fmla="*/ 0 h 1809"/>
                <a:gd name="T6" fmla="*/ 0 60000 65536"/>
                <a:gd name="T7" fmla="*/ 0 60000 65536"/>
                <a:gd name="T8" fmla="*/ 0 60000 65536"/>
                <a:gd name="T9" fmla="*/ 0 w 857"/>
                <a:gd name="T10" fmla="*/ 0 h 1809"/>
                <a:gd name="T11" fmla="*/ 857 w 857"/>
                <a:gd name="T12" fmla="*/ 1809 h 1809"/>
              </a:gdLst>
              <a:ahLst/>
              <a:cxnLst>
                <a:cxn ang="T6">
                  <a:pos x="T0" y="T1"/>
                </a:cxn>
                <a:cxn ang="T7">
                  <a:pos x="T2" y="T3"/>
                </a:cxn>
                <a:cxn ang="T8">
                  <a:pos x="T4" y="T5"/>
                </a:cxn>
              </a:cxnLst>
              <a:rect l="T9" t="T10" r="T11" b="T12"/>
              <a:pathLst>
                <a:path w="857" h="1809">
                  <a:moveTo>
                    <a:pt x="0" y="1808"/>
                  </a:moveTo>
                  <a:lnTo>
                    <a:pt x="432" y="200"/>
                  </a:lnTo>
                  <a:lnTo>
                    <a:pt x="856" y="0"/>
                  </a:lnTo>
                </a:path>
              </a:pathLst>
            </a:custGeom>
            <a:noFill/>
            <a:ln w="25400" cap="rnd">
              <a:solidFill>
                <a:srgbClr val="8CF4EA"/>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567" name="Oval 52"/>
            <p:cNvSpPr>
              <a:spLocks noChangeArrowheads="1"/>
            </p:cNvSpPr>
            <p:nvPr/>
          </p:nvSpPr>
          <p:spPr bwMode="auto">
            <a:xfrm>
              <a:off x="2941638" y="2211735"/>
              <a:ext cx="101600" cy="114300"/>
            </a:xfrm>
            <a:prstGeom prst="ellipse">
              <a:avLst/>
            </a:prstGeom>
            <a:solidFill>
              <a:srgbClr val="8CF4EA"/>
            </a:solidFill>
            <a:ln w="12700">
              <a:solidFill>
                <a:srgbClr val="8CF4EA"/>
              </a:solidFill>
              <a:round/>
              <a:headEnd/>
              <a:tailEnd/>
            </a:ln>
          </p:spPr>
          <p:txBody>
            <a:bodyPr/>
            <a:lstStyle/>
            <a:p>
              <a:endParaRPr lang="en-US"/>
            </a:p>
          </p:txBody>
        </p:sp>
        <p:sp>
          <p:nvSpPr>
            <p:cNvPr id="22568" name="Oval 53"/>
            <p:cNvSpPr>
              <a:spLocks noChangeArrowheads="1"/>
            </p:cNvSpPr>
            <p:nvPr/>
          </p:nvSpPr>
          <p:spPr bwMode="auto">
            <a:xfrm>
              <a:off x="2349500" y="2522885"/>
              <a:ext cx="101600" cy="114300"/>
            </a:xfrm>
            <a:prstGeom prst="ellipse">
              <a:avLst/>
            </a:prstGeom>
            <a:solidFill>
              <a:srgbClr val="8CF4EA"/>
            </a:solidFill>
            <a:ln w="12700">
              <a:solidFill>
                <a:srgbClr val="8CF4EA"/>
              </a:solidFill>
              <a:round/>
              <a:headEnd/>
              <a:tailEnd/>
            </a:ln>
          </p:spPr>
          <p:txBody>
            <a:bodyPr/>
            <a:lstStyle/>
            <a:p>
              <a:endParaRPr lang="en-US"/>
            </a:p>
          </p:txBody>
        </p:sp>
        <p:grpSp>
          <p:nvGrpSpPr>
            <p:cNvPr id="22569" name="Group 58"/>
            <p:cNvGrpSpPr>
              <a:grpSpLocks/>
            </p:cNvGrpSpPr>
            <p:nvPr/>
          </p:nvGrpSpPr>
          <p:grpSpPr bwMode="auto">
            <a:xfrm>
              <a:off x="5939509" y="1259235"/>
              <a:ext cx="3258687" cy="729901"/>
              <a:chOff x="6096451" y="1268413"/>
              <a:chExt cx="3258687" cy="729901"/>
            </a:xfrm>
          </p:grpSpPr>
          <p:sp>
            <p:nvSpPr>
              <p:cNvPr id="22571" name="Line 42"/>
              <p:cNvSpPr>
                <a:spLocks noChangeShapeType="1"/>
              </p:cNvSpPr>
              <p:nvPr/>
            </p:nvSpPr>
            <p:spPr bwMode="auto">
              <a:xfrm>
                <a:off x="6096451" y="1790734"/>
                <a:ext cx="541892" cy="0"/>
              </a:xfrm>
              <a:prstGeom prst="line">
                <a:avLst/>
              </a:prstGeom>
              <a:noFill/>
              <a:ln w="25400">
                <a:solidFill>
                  <a:srgbClr val="E3BEFF"/>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72" name="Rectangle 43"/>
              <p:cNvSpPr>
                <a:spLocks noChangeArrowheads="1"/>
              </p:cNvSpPr>
              <p:nvPr/>
            </p:nvSpPr>
            <p:spPr bwMode="auto">
              <a:xfrm>
                <a:off x="6831588" y="1664939"/>
                <a:ext cx="2290059"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r>
                  <a:rPr lang="en-GB" sz="1600" dirty="0">
                    <a:solidFill>
                      <a:srgbClr val="FFFFFF"/>
                    </a:solidFill>
                    <a:latin typeface="Helvetica" charset="0"/>
                  </a:rPr>
                  <a:t>Bardhan et al, 1988</a:t>
                </a:r>
              </a:p>
            </p:txBody>
          </p:sp>
          <p:sp useBgFill="1">
            <p:nvSpPr>
              <p:cNvPr id="22573" name="Rectangle 44"/>
              <p:cNvSpPr>
                <a:spLocks noChangeArrowheads="1"/>
              </p:cNvSpPr>
              <p:nvPr/>
            </p:nvSpPr>
            <p:spPr bwMode="auto">
              <a:xfrm>
                <a:off x="6327885" y="1747871"/>
                <a:ext cx="90315" cy="101600"/>
              </a:xfrm>
              <a:prstGeom prst="rect">
                <a:avLst/>
              </a:prstGeom>
              <a:ln w="25400">
                <a:solidFill>
                  <a:srgbClr val="E3BEFF"/>
                </a:solidFill>
                <a:miter lim="800000"/>
                <a:headEnd/>
                <a:tailEnd/>
              </a:ln>
            </p:spPr>
            <p:txBody>
              <a:bodyPr/>
              <a:lstStyle/>
              <a:p>
                <a:endParaRPr lang="en-US"/>
              </a:p>
            </p:txBody>
          </p:sp>
          <p:sp>
            <p:nvSpPr>
              <p:cNvPr id="22574" name="Line 54"/>
              <p:cNvSpPr>
                <a:spLocks noChangeShapeType="1"/>
              </p:cNvSpPr>
              <p:nvPr/>
            </p:nvSpPr>
            <p:spPr bwMode="auto">
              <a:xfrm>
                <a:off x="6125149" y="1416085"/>
                <a:ext cx="541337" cy="0"/>
              </a:xfrm>
              <a:prstGeom prst="line">
                <a:avLst/>
              </a:prstGeom>
              <a:noFill/>
              <a:ln w="25400">
                <a:solidFill>
                  <a:srgbClr val="8CF4EA"/>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575" name="Oval 55"/>
              <p:cNvSpPr>
                <a:spLocks noChangeArrowheads="1"/>
              </p:cNvSpPr>
              <p:nvPr/>
            </p:nvSpPr>
            <p:spPr bwMode="auto">
              <a:xfrm>
                <a:off x="6328349" y="1339884"/>
                <a:ext cx="101600" cy="114300"/>
              </a:xfrm>
              <a:prstGeom prst="ellipse">
                <a:avLst/>
              </a:prstGeom>
              <a:solidFill>
                <a:srgbClr val="8CF4EA"/>
              </a:solidFill>
              <a:ln w="12700">
                <a:solidFill>
                  <a:srgbClr val="8CF4EA"/>
                </a:solidFill>
                <a:round/>
                <a:headEnd/>
                <a:tailEnd/>
              </a:ln>
            </p:spPr>
            <p:txBody>
              <a:bodyPr/>
              <a:lstStyle/>
              <a:p>
                <a:endParaRPr lang="en-US"/>
              </a:p>
            </p:txBody>
          </p:sp>
          <p:sp>
            <p:nvSpPr>
              <p:cNvPr id="22576" name="Rectangle 56"/>
              <p:cNvSpPr>
                <a:spLocks noChangeArrowheads="1"/>
              </p:cNvSpPr>
              <p:nvPr/>
            </p:nvSpPr>
            <p:spPr bwMode="auto">
              <a:xfrm>
                <a:off x="6831587" y="1268413"/>
                <a:ext cx="2523551" cy="333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8" tIns="44450" rIns="90488" bIns="44450">
                <a:spAutoFit/>
              </a:bodyPr>
              <a:lstStyle/>
              <a:p>
                <a:r>
                  <a:rPr lang="en-GB" sz="1600" dirty="0">
                    <a:solidFill>
                      <a:srgbClr val="FFFFFF"/>
                    </a:solidFill>
                    <a:latin typeface="Helvetica" charset="0"/>
                  </a:rPr>
                  <a:t>Bardhan et al 1982</a:t>
                </a:r>
              </a:p>
            </p:txBody>
          </p:sp>
        </p:grpSp>
        <p:sp>
          <p:nvSpPr>
            <p:cNvPr id="22570" name="Rectangle 57"/>
            <p:cNvSpPr>
              <a:spLocks noChangeArrowheads="1"/>
            </p:cNvSpPr>
            <p:nvPr/>
          </p:nvSpPr>
          <p:spPr bwMode="auto">
            <a:xfrm>
              <a:off x="3184634" y="2066951"/>
              <a:ext cx="2774950" cy="397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lIns="90488" tIns="44450" rIns="90488" bIns="44450">
              <a:spAutoFit/>
            </a:bodyPr>
            <a:lstStyle/>
            <a:p>
              <a:pPr>
                <a:spcBef>
                  <a:spcPct val="50000"/>
                </a:spcBef>
              </a:pPr>
              <a:r>
                <a:rPr lang="en-GB" sz="2000" dirty="0">
                  <a:solidFill>
                    <a:srgbClr val="8CF4EA"/>
                  </a:solidFill>
                  <a:latin typeface="+mn-lt"/>
                </a:rPr>
                <a:t>n = 180, placebo</a:t>
              </a:r>
            </a:p>
          </p:txBody>
        </p:sp>
      </p:grpSp>
      <p:sp>
        <p:nvSpPr>
          <p:cNvPr id="22532" name="Text Box 58"/>
          <p:cNvSpPr txBox="1">
            <a:spLocks noChangeArrowheads="1"/>
          </p:cNvSpPr>
          <p:nvPr/>
        </p:nvSpPr>
        <p:spPr bwMode="auto">
          <a:xfrm>
            <a:off x="0" y="6324600"/>
            <a:ext cx="9144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sz="2000" b="1" i="1">
                <a:solidFill>
                  <a:schemeClr val="tx2"/>
                </a:solidFill>
              </a:rPr>
              <a:t>A single bedtime dose of cimetidine prevents ulcer recurrence in most</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230996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83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Rotherham Upper GI database</a:t>
            </a:r>
            <a:endParaRPr lang="en-GB" dirty="0"/>
          </a:p>
        </p:txBody>
      </p:sp>
      <p:sp>
        <p:nvSpPr>
          <p:cNvPr id="3" name="TextBox 2"/>
          <p:cNvSpPr txBox="1"/>
          <p:nvPr/>
        </p:nvSpPr>
        <p:spPr>
          <a:xfrm>
            <a:off x="107504" y="1124744"/>
            <a:ext cx="5364088" cy="5632311"/>
          </a:xfrm>
          <a:prstGeom prst="rect">
            <a:avLst/>
          </a:prstGeom>
          <a:noFill/>
        </p:spPr>
        <p:txBody>
          <a:bodyPr wrap="square" rtlCol="0">
            <a:spAutoFit/>
          </a:bodyPr>
          <a:lstStyle/>
          <a:p>
            <a:pPr>
              <a:buClr>
                <a:srgbClr val="FFFF00"/>
              </a:buClr>
            </a:pPr>
            <a:r>
              <a:rPr lang="en-GB" dirty="0" smtClean="0">
                <a:solidFill>
                  <a:srgbClr val="FFE600"/>
                </a:solidFill>
              </a:rPr>
              <a:t>Gastroscopy: numbers per year</a:t>
            </a:r>
            <a:endParaRPr lang="en-GB" dirty="0">
              <a:solidFill>
                <a:srgbClr val="FFE600"/>
              </a:solidFill>
            </a:endParaRPr>
          </a:p>
          <a:p>
            <a:pPr marL="800100" lvl="1" indent="-342900">
              <a:buClr>
                <a:srgbClr val="FFFF00"/>
              </a:buClr>
              <a:buFont typeface="Arial" pitchFamily="34" charset="0"/>
              <a:buChar char="•"/>
            </a:pPr>
            <a:r>
              <a:rPr lang="en-GB" dirty="0" smtClean="0"/>
              <a:t>1975 - 1500</a:t>
            </a:r>
          </a:p>
          <a:p>
            <a:pPr marL="800100" lvl="1" indent="-342900">
              <a:buClr>
                <a:srgbClr val="FFFF00"/>
              </a:buClr>
              <a:buFont typeface="Arial" pitchFamily="34" charset="0"/>
              <a:buChar char="•"/>
            </a:pPr>
            <a:r>
              <a:rPr lang="en-GB" dirty="0" smtClean="0"/>
              <a:t>1992 – 6000 stable</a:t>
            </a:r>
            <a:endParaRPr lang="en-GB" dirty="0"/>
          </a:p>
          <a:p>
            <a:pPr>
              <a:buClr>
                <a:srgbClr val="FFFF00"/>
              </a:buClr>
            </a:pPr>
            <a:r>
              <a:rPr lang="en-GB" dirty="0" smtClean="0">
                <a:solidFill>
                  <a:srgbClr val="FFE600"/>
                </a:solidFill>
              </a:rPr>
              <a:t>	</a:t>
            </a:r>
          </a:p>
          <a:p>
            <a:pPr>
              <a:buClr>
                <a:srgbClr val="FFFF00"/>
              </a:buClr>
            </a:pPr>
            <a:r>
              <a:rPr lang="en-GB" dirty="0" smtClean="0">
                <a:solidFill>
                  <a:srgbClr val="FFE600"/>
                </a:solidFill>
              </a:rPr>
              <a:t>UGI database: Key</a:t>
            </a:r>
          </a:p>
          <a:p>
            <a:pPr marL="800100" lvl="1" indent="-342900">
              <a:buClr>
                <a:srgbClr val="FFFF00"/>
              </a:buClr>
              <a:buFont typeface="Arial" pitchFamily="34" charset="0"/>
              <a:buChar char="•"/>
            </a:pPr>
            <a:r>
              <a:rPr lang="en-GB" dirty="0" smtClean="0"/>
              <a:t>Prospectively collected data</a:t>
            </a:r>
          </a:p>
          <a:p>
            <a:pPr marL="800100" lvl="1" indent="-342900">
              <a:buClr>
                <a:srgbClr val="FFFF00"/>
              </a:buClr>
              <a:buFont typeface="Arial" pitchFamily="34" charset="0"/>
              <a:buChar char="•"/>
            </a:pPr>
            <a:r>
              <a:rPr lang="en-GB" dirty="0" smtClean="0"/>
              <a:t>All patients followed up</a:t>
            </a:r>
          </a:p>
          <a:p>
            <a:pPr marL="800100" lvl="1" indent="-342900">
              <a:buClr>
                <a:srgbClr val="FFFF00"/>
              </a:buClr>
              <a:buFont typeface="Arial" pitchFamily="34" charset="0"/>
              <a:buChar char="•"/>
            </a:pPr>
            <a:r>
              <a:rPr lang="en-GB" dirty="0" smtClean="0"/>
              <a:t>Mini summary in case notes</a:t>
            </a:r>
          </a:p>
          <a:p>
            <a:pPr marL="800100" lvl="1" indent="-342900">
              <a:buClr>
                <a:srgbClr val="FFFF00"/>
              </a:buClr>
              <a:buFont typeface="Arial" pitchFamily="34" charset="0"/>
              <a:buChar char="•"/>
            </a:pPr>
            <a:r>
              <a:rPr lang="en-GB" dirty="0" smtClean="0"/>
              <a:t>Simple ‘Register’</a:t>
            </a:r>
          </a:p>
          <a:p>
            <a:pPr marL="800100" lvl="1" indent="-342900">
              <a:buClr>
                <a:srgbClr val="FFFF00"/>
              </a:buClr>
              <a:buFont typeface="Arial" pitchFamily="34" charset="0"/>
              <a:buChar char="•"/>
            </a:pPr>
            <a:endParaRPr lang="en-GB" dirty="0"/>
          </a:p>
          <a:p>
            <a:pPr marL="800100" lvl="1" indent="-342900">
              <a:buClr>
                <a:srgbClr val="FFFF00"/>
              </a:buClr>
              <a:buFont typeface="Arial" pitchFamily="34" charset="0"/>
              <a:buChar char="•"/>
            </a:pPr>
            <a:r>
              <a:rPr lang="en-GB" dirty="0" smtClean="0"/>
              <a:t>Card index</a:t>
            </a:r>
          </a:p>
          <a:p>
            <a:pPr marL="800100" lvl="1" indent="-342900">
              <a:buClr>
                <a:srgbClr val="FFFF00"/>
              </a:buClr>
              <a:buFont typeface="Arial" pitchFamily="34" charset="0"/>
              <a:buChar char="•"/>
            </a:pPr>
            <a:endParaRPr lang="en-GB" dirty="0" smtClean="0"/>
          </a:p>
          <a:p>
            <a:pPr marL="800100" lvl="1" indent="-342900">
              <a:buClr>
                <a:srgbClr val="FFFF00"/>
              </a:buClr>
              <a:buFont typeface="Arial" pitchFamily="34" charset="0"/>
              <a:buChar char="•"/>
            </a:pPr>
            <a:r>
              <a:rPr lang="en-GB" dirty="0" smtClean="0"/>
              <a:t>1</a:t>
            </a:r>
            <a:r>
              <a:rPr lang="en-GB" baseline="30000" dirty="0" smtClean="0"/>
              <a:t>st</a:t>
            </a:r>
            <a:r>
              <a:rPr lang="en-GB" dirty="0" smtClean="0"/>
              <a:t> computer 1987</a:t>
            </a:r>
          </a:p>
          <a:p>
            <a:pPr lvl="1">
              <a:buClr>
                <a:srgbClr val="FFFF00"/>
              </a:buClr>
            </a:pPr>
            <a:r>
              <a:rPr lang="en-GB" dirty="0" smtClean="0"/>
              <a:t> – all previous entries reviewed for 	accuracy  </a:t>
            </a:r>
            <a:endParaRPr lang="en-GB" dirty="0"/>
          </a:p>
        </p:txBody>
      </p:sp>
      <p:pic>
        <p:nvPicPr>
          <p:cNvPr id="1026" name="Picture 2" descr="The BBC Micro. Acorn Technologies were the leading brand of computers in most British Schools in the 1980'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2160" y="4691862"/>
            <a:ext cx="2862707" cy="1905490"/>
          </a:xfrm>
          <a:prstGeom prst="rect">
            <a:avLst/>
          </a:prstGeom>
          <a:noFill/>
          <a:extLst>
            <a:ext uri="{909E8E84-426E-40DD-AFC4-6F175D3DCCD1}">
              <a14:hiddenFill xmlns:a14="http://schemas.microsoft.com/office/drawing/2010/main">
                <a:solidFill>
                  <a:srgbClr val="FFFFFF"/>
                </a:solidFill>
              </a14:hiddenFill>
            </a:ext>
          </a:extLst>
        </p:spPr>
      </p:pic>
      <p:sp>
        <p:nvSpPr>
          <p:cNvPr id="8" name="Down Arrow 7"/>
          <p:cNvSpPr/>
          <p:nvPr/>
        </p:nvSpPr>
        <p:spPr bwMode="auto">
          <a:xfrm>
            <a:off x="1619672" y="4509120"/>
            <a:ext cx="360040" cy="360040"/>
          </a:xfrm>
          <a:prstGeom prst="downArrow">
            <a:avLst/>
          </a:prstGeom>
          <a:solidFill>
            <a:srgbClr val="FFFF00"/>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
        <p:nvSpPr>
          <p:cNvPr id="15" name="Down Arrow 14"/>
          <p:cNvSpPr/>
          <p:nvPr/>
        </p:nvSpPr>
        <p:spPr bwMode="auto">
          <a:xfrm>
            <a:off x="1619672" y="5229200"/>
            <a:ext cx="360040" cy="360040"/>
          </a:xfrm>
          <a:prstGeom prst="downArrow">
            <a:avLst/>
          </a:prstGeom>
          <a:solidFill>
            <a:srgbClr val="FFFF00"/>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270566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050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dirty="0"/>
              <a:t>Early 1980s: </a:t>
            </a:r>
            <a:br>
              <a:rPr lang="en-GB" dirty="0"/>
            </a:br>
            <a:r>
              <a:rPr lang="en-GB" dirty="0"/>
              <a:t>Cimetidine </a:t>
            </a:r>
            <a:r>
              <a:rPr lang="en-GB" dirty="0" smtClean="0"/>
              <a:t>refractory duodenal ulcer?</a:t>
            </a:r>
            <a:endParaRPr lang="en-US" dirty="0" smtClean="0"/>
          </a:p>
        </p:txBody>
      </p:sp>
      <p:pic>
        <p:nvPicPr>
          <p:cNvPr id="921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23928" y="1491523"/>
            <a:ext cx="4968552" cy="4817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292080" y="6381328"/>
            <a:ext cx="3744416" cy="369332"/>
          </a:xfrm>
          <a:prstGeom prst="rect">
            <a:avLst/>
          </a:prstGeom>
          <a:noFill/>
        </p:spPr>
        <p:txBody>
          <a:bodyPr wrap="square" rtlCol="0">
            <a:spAutoFit/>
          </a:bodyPr>
          <a:lstStyle/>
          <a:p>
            <a:pPr algn="r"/>
            <a:r>
              <a:rPr lang="en-GB" sz="1800" dirty="0" smtClean="0"/>
              <a:t>Gut 1984;25:711-717</a:t>
            </a:r>
            <a:endParaRPr lang="en-GB" sz="1800" dirty="0"/>
          </a:p>
        </p:txBody>
      </p:sp>
      <p:graphicFrame>
        <p:nvGraphicFramePr>
          <p:cNvPr id="2" name="Table 1"/>
          <p:cNvGraphicFramePr>
            <a:graphicFrameLocks noGrp="1"/>
          </p:cNvGraphicFramePr>
          <p:nvPr>
            <p:extLst>
              <p:ext uri="{D42A27DB-BD31-4B8C-83A1-F6EECF244321}">
                <p14:modId xmlns:p14="http://schemas.microsoft.com/office/powerpoint/2010/main" val="3687354761"/>
              </p:ext>
            </p:extLst>
          </p:nvPr>
        </p:nvGraphicFramePr>
        <p:xfrm>
          <a:off x="-108520" y="1628800"/>
          <a:ext cx="3816423" cy="4592320"/>
        </p:xfrm>
        <a:graphic>
          <a:graphicData uri="http://schemas.openxmlformats.org/drawingml/2006/table">
            <a:tbl>
              <a:tblPr firstRow="1" bandRow="1">
                <a:tableStyleId>{2D5ABB26-0587-4C30-8999-92F81FD0307C}</a:tableStyleId>
              </a:tblPr>
              <a:tblGrid>
                <a:gridCol w="1272141"/>
                <a:gridCol w="1272141"/>
                <a:gridCol w="1272141"/>
              </a:tblGrid>
              <a:tr h="370840">
                <a:tc>
                  <a:txBody>
                    <a:bodyPr/>
                    <a:lstStyle/>
                    <a:p>
                      <a:pPr algn="ctr"/>
                      <a:endParaRPr lang="en-GB" sz="1400" dirty="0"/>
                    </a:p>
                  </a:txBody>
                  <a:tcPr/>
                </a:tc>
                <a:tc>
                  <a:txBody>
                    <a:bodyPr/>
                    <a:lstStyle/>
                    <a:p>
                      <a:pPr algn="ctr"/>
                      <a:r>
                        <a:rPr lang="en-GB" sz="1400" dirty="0" smtClean="0"/>
                        <a:t>Cimetidine 1g 57</a:t>
                      </a:r>
                      <a:endParaRPr lang="en-GB" sz="1400" dirty="0"/>
                    </a:p>
                  </a:txBody>
                  <a:tcPr/>
                </a:tc>
                <a:tc>
                  <a:txBody>
                    <a:bodyPr/>
                    <a:lstStyle/>
                    <a:p>
                      <a:pPr algn="ctr"/>
                      <a:endParaRPr lang="en-GB" sz="1400" dirty="0"/>
                    </a:p>
                  </a:txBody>
                  <a:tcPr/>
                </a:tc>
              </a:tr>
              <a:tr h="370840">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r>
              <a:tr h="370840">
                <a:tc>
                  <a:txBody>
                    <a:bodyPr/>
                    <a:lstStyle/>
                    <a:p>
                      <a:pPr algn="ctr"/>
                      <a:r>
                        <a:rPr lang="en-GB" sz="1400" dirty="0" smtClean="0"/>
                        <a:t>Healed</a:t>
                      </a:r>
                    </a:p>
                    <a:p>
                      <a:pPr algn="ctr"/>
                      <a:r>
                        <a:rPr lang="en-GB" sz="1400" dirty="0" smtClean="0"/>
                        <a:t>8</a:t>
                      </a:r>
                      <a:endParaRPr lang="en-GB" sz="1400" dirty="0"/>
                    </a:p>
                  </a:txBody>
                  <a:tcPr/>
                </a:tc>
                <a:tc>
                  <a:txBody>
                    <a:bodyPr/>
                    <a:lstStyle/>
                    <a:p>
                      <a:pPr algn="ctr"/>
                      <a:endParaRPr lang="en-GB" sz="1400" dirty="0"/>
                    </a:p>
                  </a:txBody>
                  <a:tcPr/>
                </a:tc>
                <a:tc>
                  <a:txBody>
                    <a:bodyPr/>
                    <a:lstStyle/>
                    <a:p>
                      <a:pPr algn="ctr"/>
                      <a:r>
                        <a:rPr lang="en-GB" sz="1400" dirty="0" smtClean="0"/>
                        <a:t>Not healed</a:t>
                      </a:r>
                    </a:p>
                    <a:p>
                      <a:pPr algn="ctr"/>
                      <a:r>
                        <a:rPr lang="en-GB" sz="1400" dirty="0" smtClean="0"/>
                        <a:t>49</a:t>
                      </a:r>
                      <a:endParaRPr lang="en-GB" sz="1400" dirty="0"/>
                    </a:p>
                  </a:txBody>
                  <a:tcPr/>
                </a:tc>
              </a:tr>
              <a:tr h="370840">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r>
              <a:tr h="370840">
                <a:tc>
                  <a:txBody>
                    <a:bodyPr/>
                    <a:lstStyle/>
                    <a:p>
                      <a:pPr algn="ctr"/>
                      <a:endParaRPr lang="en-GB" sz="1400" dirty="0"/>
                    </a:p>
                  </a:txBody>
                  <a:tcPr/>
                </a:tc>
                <a:tc>
                  <a:txBody>
                    <a:bodyPr/>
                    <a:lstStyle/>
                    <a:p>
                      <a:pPr algn="ctr"/>
                      <a:r>
                        <a:rPr lang="en-GB" sz="1400" dirty="0" smtClean="0"/>
                        <a:t>Cimetidine 2g</a:t>
                      </a:r>
                    </a:p>
                    <a:p>
                      <a:pPr algn="ctr"/>
                      <a:r>
                        <a:rPr lang="en-GB" sz="1400" dirty="0" smtClean="0"/>
                        <a:t>58</a:t>
                      </a:r>
                      <a:endParaRPr lang="en-GB" sz="1400" dirty="0"/>
                    </a:p>
                  </a:txBody>
                  <a:tcPr/>
                </a:tc>
                <a:tc>
                  <a:txBody>
                    <a:bodyPr/>
                    <a:lstStyle/>
                    <a:p>
                      <a:pPr algn="ctr"/>
                      <a:endParaRPr lang="en-GB" sz="1400" dirty="0"/>
                    </a:p>
                  </a:txBody>
                  <a:tcPr/>
                </a:tc>
              </a:tr>
              <a:tr h="370840">
                <a:tc>
                  <a:txBody>
                    <a:bodyPr/>
                    <a:lstStyle/>
                    <a:p>
                      <a:pPr algn="ctr"/>
                      <a:endParaRPr lang="en-GB" sz="1400" dirty="0"/>
                    </a:p>
                  </a:txBody>
                  <a:tcPr/>
                </a:tc>
                <a:tc>
                  <a:txBody>
                    <a:bodyPr/>
                    <a:lstStyle/>
                    <a:p>
                      <a:pPr algn="ctr"/>
                      <a:endParaRPr lang="en-GB" sz="1400" dirty="0"/>
                    </a:p>
                  </a:txBody>
                  <a:tcPr/>
                </a:tc>
                <a:tc>
                  <a:txBody>
                    <a:bodyPr/>
                    <a:lstStyle/>
                    <a:p>
                      <a:pPr algn="ctr"/>
                      <a:endParaRPr lang="en-GB" sz="1400" dirty="0"/>
                    </a:p>
                  </a:txBody>
                  <a:tcPr/>
                </a:tc>
              </a:tr>
              <a:tr h="370840">
                <a:tc>
                  <a:txBody>
                    <a:bodyPr/>
                    <a:lstStyle/>
                    <a:p>
                      <a:pPr algn="ctr"/>
                      <a:r>
                        <a:rPr lang="en-GB" sz="1400" dirty="0" smtClean="0"/>
                        <a:t>Healed</a:t>
                      </a:r>
                    </a:p>
                    <a:p>
                      <a:pPr algn="ctr"/>
                      <a:r>
                        <a:rPr lang="en-GB" sz="1400" dirty="0" smtClean="0"/>
                        <a:t>8</a:t>
                      </a:r>
                      <a:endParaRPr lang="en-GB" sz="1400" dirty="0"/>
                    </a:p>
                  </a:txBody>
                  <a:tcPr/>
                </a:tc>
                <a:tc>
                  <a:txBody>
                    <a:bodyPr/>
                    <a:lstStyle/>
                    <a:p>
                      <a:pPr algn="ctr"/>
                      <a:r>
                        <a:rPr lang="en-GB" sz="1400" dirty="0" smtClean="0"/>
                        <a:t>Not healed</a:t>
                      </a:r>
                    </a:p>
                    <a:p>
                      <a:pPr algn="ctr"/>
                      <a:r>
                        <a:rPr lang="en-GB" sz="1400" dirty="0" smtClean="0"/>
                        <a:t>15</a:t>
                      </a:r>
                      <a:endParaRPr lang="en-GB" sz="1400" dirty="0"/>
                    </a:p>
                  </a:txBody>
                  <a:tcPr/>
                </a:tc>
                <a:tc>
                  <a:txBody>
                    <a:bodyPr/>
                    <a:lstStyle/>
                    <a:p>
                      <a:pPr algn="ctr"/>
                      <a:r>
                        <a:rPr lang="en-GB" sz="1400" dirty="0" smtClean="0"/>
                        <a:t>Default</a:t>
                      </a:r>
                    </a:p>
                    <a:p>
                      <a:pPr algn="ctr"/>
                      <a:r>
                        <a:rPr lang="en-GB" sz="1400" dirty="0" smtClean="0"/>
                        <a:t>1</a:t>
                      </a:r>
                      <a:endParaRPr lang="en-GB" sz="1400" dirty="0"/>
                    </a:p>
                  </a:txBody>
                  <a:tcPr/>
                </a:tc>
              </a:tr>
              <a:tr h="370840">
                <a:tc>
                  <a:txBody>
                    <a:bodyPr/>
                    <a:lstStyle/>
                    <a:p>
                      <a:pPr algn="ctr"/>
                      <a:endParaRPr lang="en-GB" sz="1400" dirty="0"/>
                    </a:p>
                  </a:txBody>
                  <a:tcPr/>
                </a:tc>
                <a:tc>
                  <a:txBody>
                    <a:bodyPr/>
                    <a:lstStyle/>
                    <a:p>
                      <a:pPr algn="ctr"/>
                      <a:endParaRPr lang="en-GB" sz="1400"/>
                    </a:p>
                  </a:txBody>
                  <a:tcPr/>
                </a:tc>
                <a:tc>
                  <a:txBody>
                    <a:bodyPr/>
                    <a:lstStyle/>
                    <a:p>
                      <a:pPr algn="ctr"/>
                      <a:endParaRPr lang="en-GB" sz="1400" dirty="0"/>
                    </a:p>
                  </a:txBody>
                  <a:tcPr/>
                </a:tc>
              </a:tr>
              <a:tr h="370840">
                <a:tc gridSpan="3">
                  <a:txBody>
                    <a:bodyPr/>
                    <a:lstStyle/>
                    <a:p>
                      <a:pPr algn="ctr"/>
                      <a:r>
                        <a:rPr lang="en-GB" sz="1400" dirty="0" smtClean="0"/>
                        <a:t>Increased &gt; 3g</a:t>
                      </a:r>
                    </a:p>
                    <a:p>
                      <a:pPr algn="ctr"/>
                      <a:r>
                        <a:rPr lang="en-GB" sz="1400" dirty="0" smtClean="0"/>
                        <a:t>8</a:t>
                      </a:r>
                      <a:endParaRPr lang="en-GB" sz="1400" dirty="0"/>
                    </a:p>
                  </a:txBody>
                  <a:tcPr/>
                </a:tc>
                <a:tc hMerge="1">
                  <a:txBody>
                    <a:bodyPr/>
                    <a:lstStyle/>
                    <a:p>
                      <a:pPr algn="ctr"/>
                      <a:endParaRPr lang="en-GB" sz="1400" dirty="0"/>
                    </a:p>
                  </a:txBody>
                  <a:tcPr/>
                </a:tc>
                <a:tc hMerge="1">
                  <a:txBody>
                    <a:bodyPr/>
                    <a:lstStyle/>
                    <a:p>
                      <a:pPr algn="ctr"/>
                      <a:endParaRPr lang="en-GB" sz="1400" dirty="0"/>
                    </a:p>
                  </a:txBody>
                  <a:tcPr/>
                </a:tc>
              </a:tr>
              <a:tr h="370840">
                <a:tc>
                  <a:txBody>
                    <a:bodyPr/>
                    <a:lstStyle/>
                    <a:p>
                      <a:pPr algn="ctr"/>
                      <a:r>
                        <a:rPr lang="en-GB" sz="1400" dirty="0" smtClean="0"/>
                        <a:t>Healed </a:t>
                      </a:r>
                    </a:p>
                    <a:p>
                      <a:pPr algn="ctr"/>
                      <a:r>
                        <a:rPr lang="en-GB" sz="1400" dirty="0" smtClean="0"/>
                        <a:t>4</a:t>
                      </a:r>
                      <a:endParaRPr lang="en-GB" sz="1400" dirty="0"/>
                    </a:p>
                  </a:txBody>
                  <a:tcPr/>
                </a:tc>
                <a:tc>
                  <a:txBody>
                    <a:bodyPr/>
                    <a:lstStyle/>
                    <a:p>
                      <a:pPr algn="ctr"/>
                      <a:endParaRPr lang="en-GB" sz="1400" dirty="0"/>
                    </a:p>
                  </a:txBody>
                  <a:tcPr/>
                </a:tc>
                <a:tc>
                  <a:txBody>
                    <a:bodyPr/>
                    <a:lstStyle/>
                    <a:p>
                      <a:pPr algn="ctr"/>
                      <a:r>
                        <a:rPr lang="en-GB" sz="1400" dirty="0" smtClean="0"/>
                        <a:t>Not healed </a:t>
                      </a:r>
                    </a:p>
                    <a:p>
                      <a:pPr algn="ctr"/>
                      <a:r>
                        <a:rPr lang="en-GB" sz="1400" dirty="0" smtClean="0"/>
                        <a:t>4</a:t>
                      </a:r>
                      <a:endParaRPr lang="en-GB" sz="1400" dirty="0"/>
                    </a:p>
                  </a:txBody>
                  <a:tcPr/>
                </a:tc>
              </a:tr>
            </a:tbl>
          </a:graphicData>
        </a:graphic>
      </p:graphicFrame>
      <p:grpSp>
        <p:nvGrpSpPr>
          <p:cNvPr id="3" name="Group 2"/>
          <p:cNvGrpSpPr/>
          <p:nvPr/>
        </p:nvGrpSpPr>
        <p:grpSpPr>
          <a:xfrm>
            <a:off x="827584" y="2132856"/>
            <a:ext cx="1872208" cy="3672408"/>
            <a:chOff x="827584" y="1916832"/>
            <a:chExt cx="1872208" cy="3672408"/>
          </a:xfrm>
        </p:grpSpPr>
        <p:cxnSp>
          <p:nvCxnSpPr>
            <p:cNvPr id="13" name="Straight Arrow Connector 12"/>
            <p:cNvCxnSpPr/>
            <p:nvPr/>
          </p:nvCxnSpPr>
          <p:spPr bwMode="auto">
            <a:xfrm>
              <a:off x="1907704" y="1916832"/>
              <a:ext cx="648072" cy="432048"/>
            </a:xfrm>
            <a:prstGeom prst="straightConnector1">
              <a:avLst/>
            </a:prstGeom>
            <a:noFill/>
            <a:ln w="25400" cap="flat" cmpd="sng" algn="ctr">
              <a:solidFill>
                <a:schemeClr val="tx1"/>
              </a:solidFill>
              <a:prstDash val="solid"/>
              <a:round/>
              <a:headEnd type="none" w="med" len="med"/>
              <a:tailEnd type="arrow"/>
            </a:ln>
            <a:effectLst/>
          </p:spPr>
        </p:cxnSp>
        <p:cxnSp>
          <p:nvCxnSpPr>
            <p:cNvPr id="16" name="Straight Arrow Connector 15"/>
            <p:cNvCxnSpPr/>
            <p:nvPr/>
          </p:nvCxnSpPr>
          <p:spPr bwMode="auto">
            <a:xfrm flipH="1">
              <a:off x="963216" y="1916832"/>
              <a:ext cx="656456" cy="432048"/>
            </a:xfrm>
            <a:prstGeom prst="straightConnector1">
              <a:avLst/>
            </a:prstGeom>
            <a:noFill/>
            <a:ln w="25400" cap="flat" cmpd="sng" algn="ctr">
              <a:solidFill>
                <a:schemeClr val="tx1"/>
              </a:solidFill>
              <a:prstDash val="solid"/>
              <a:round/>
              <a:headEnd type="none" w="med" len="med"/>
              <a:tailEnd type="arrow"/>
            </a:ln>
            <a:effectLst/>
          </p:spPr>
        </p:cxnSp>
        <p:cxnSp>
          <p:nvCxnSpPr>
            <p:cNvPr id="18" name="Straight Arrow Connector 17"/>
            <p:cNvCxnSpPr/>
            <p:nvPr/>
          </p:nvCxnSpPr>
          <p:spPr bwMode="auto">
            <a:xfrm>
              <a:off x="2051720" y="3717032"/>
              <a:ext cx="648072" cy="432048"/>
            </a:xfrm>
            <a:prstGeom prst="straightConnector1">
              <a:avLst/>
            </a:prstGeom>
            <a:noFill/>
            <a:ln w="25400"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flipH="1">
              <a:off x="827584" y="3645024"/>
              <a:ext cx="656456" cy="432048"/>
            </a:xfrm>
            <a:prstGeom prst="straightConnector1">
              <a:avLst/>
            </a:prstGeom>
            <a:noFill/>
            <a:ln w="25400"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flipH="1">
              <a:off x="963216" y="5373216"/>
              <a:ext cx="595818" cy="216024"/>
            </a:xfrm>
            <a:prstGeom prst="straightConnector1">
              <a:avLst/>
            </a:prstGeom>
            <a:noFill/>
            <a:ln w="25400"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a:off x="1980692" y="5373216"/>
              <a:ext cx="575084" cy="216024"/>
            </a:xfrm>
            <a:prstGeom prst="straightConnector1">
              <a:avLst/>
            </a:prstGeom>
            <a:noFill/>
            <a:ln w="25400" cap="flat" cmpd="sng" algn="ctr">
              <a:solidFill>
                <a:schemeClr val="tx1"/>
              </a:solidFill>
              <a:prstDash val="solid"/>
              <a:round/>
              <a:headEnd type="none" w="med" len="med"/>
              <a:tailEnd type="arrow"/>
            </a:ln>
            <a:effectLst/>
          </p:spPr>
        </p:cxnSp>
        <p:cxnSp>
          <p:nvCxnSpPr>
            <p:cNvPr id="24" name="Straight Arrow Connector 23"/>
            <p:cNvCxnSpPr/>
            <p:nvPr/>
          </p:nvCxnSpPr>
          <p:spPr bwMode="auto">
            <a:xfrm>
              <a:off x="1835696" y="3717032"/>
              <a:ext cx="0" cy="432048"/>
            </a:xfrm>
            <a:prstGeom prst="straightConnector1">
              <a:avLst/>
            </a:prstGeom>
            <a:noFill/>
            <a:ln w="25400" cap="flat" cmpd="sng" algn="ctr">
              <a:solidFill>
                <a:schemeClr val="tx1"/>
              </a:solidFill>
              <a:prstDash val="solid"/>
              <a:round/>
              <a:headEnd type="none" w="med" len="med"/>
              <a:tailEnd type="arrow"/>
            </a:ln>
            <a:effectLst/>
          </p:spPr>
        </p:cxnSp>
        <p:cxnSp>
          <p:nvCxnSpPr>
            <p:cNvPr id="26" name="Straight Arrow Connector 25"/>
            <p:cNvCxnSpPr/>
            <p:nvPr/>
          </p:nvCxnSpPr>
          <p:spPr bwMode="auto">
            <a:xfrm>
              <a:off x="1835696" y="4581128"/>
              <a:ext cx="0" cy="432048"/>
            </a:xfrm>
            <a:prstGeom prst="straightConnector1">
              <a:avLst/>
            </a:prstGeom>
            <a:noFill/>
            <a:ln w="25400" cap="flat" cmpd="sng" algn="ctr">
              <a:solidFill>
                <a:schemeClr val="tx1"/>
              </a:solidFill>
              <a:prstDash val="solid"/>
              <a:round/>
              <a:headEnd type="none" w="med" len="med"/>
              <a:tailEnd type="arrow"/>
            </a:ln>
            <a:effectLst/>
          </p:spPr>
        </p:cxnSp>
      </p:gr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98940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0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extLst>
              <p:ext uri="{D42A27DB-BD31-4B8C-83A1-F6EECF244321}">
                <p14:modId xmlns:p14="http://schemas.microsoft.com/office/powerpoint/2010/main" val="3534395612"/>
              </p:ext>
            </p:extLst>
          </p:nvPr>
        </p:nvGraphicFramePr>
        <p:xfrm>
          <a:off x="179512" y="1268760"/>
          <a:ext cx="8424936" cy="4968552"/>
        </p:xfrm>
        <a:graphic>
          <a:graphicData uri="http://schemas.openxmlformats.org/drawingml/2006/chart">
            <c:chart xmlns:c="http://schemas.openxmlformats.org/drawingml/2006/chart" xmlns:r="http://schemas.openxmlformats.org/officeDocument/2006/relationships" r:id="rId5"/>
          </a:graphicData>
        </a:graphic>
      </p:graphicFrame>
      <p:sp>
        <p:nvSpPr>
          <p:cNvPr id="5" name="Rectangle 2"/>
          <p:cNvSpPr>
            <a:spLocks noGrp="1" noChangeArrowheads="1"/>
          </p:cNvSpPr>
          <p:nvPr>
            <p:ph type="title"/>
          </p:nvPr>
        </p:nvSpPr>
        <p:spPr/>
        <p:txBody>
          <a:bodyPr/>
          <a:lstStyle/>
          <a:p>
            <a:r>
              <a:rPr lang="en-GB" dirty="0" smtClean="0"/>
              <a:t>H2RA refractory duodenal ulcer 15 years on</a:t>
            </a:r>
            <a:endParaRPr lang="en-US" dirty="0" smtClean="0"/>
          </a:p>
        </p:txBody>
      </p:sp>
      <p:sp>
        <p:nvSpPr>
          <p:cNvPr id="6" name="TextBox 5"/>
          <p:cNvSpPr txBox="1"/>
          <p:nvPr/>
        </p:nvSpPr>
        <p:spPr>
          <a:xfrm>
            <a:off x="2987824" y="6444044"/>
            <a:ext cx="6048672" cy="369332"/>
          </a:xfrm>
          <a:prstGeom prst="rect">
            <a:avLst/>
          </a:prstGeom>
          <a:noFill/>
        </p:spPr>
        <p:txBody>
          <a:bodyPr wrap="square" rtlCol="0">
            <a:spAutoFit/>
          </a:bodyPr>
          <a:lstStyle/>
          <a:p>
            <a:pPr algn="r"/>
            <a:r>
              <a:rPr lang="en-GB" sz="1800" dirty="0" smtClean="0"/>
              <a:t>Dig </a:t>
            </a:r>
            <a:r>
              <a:rPr lang="en-GB" sz="1800" dirty="0"/>
              <a:t>Liver Dis 2003;35(8):</a:t>
            </a:r>
            <a:r>
              <a:rPr lang="en-GB" sz="1800" dirty="0" smtClean="0"/>
              <a:t>529-536 </a:t>
            </a:r>
            <a:endParaRPr lang="en-GB" sz="18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5599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99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Publications from the database: Peptic Ulcer</a:t>
            </a:r>
            <a:endParaRPr lang="en-GB" dirty="0"/>
          </a:p>
        </p:txBody>
      </p:sp>
      <p:sp>
        <p:nvSpPr>
          <p:cNvPr id="6" name="TextBox 5"/>
          <p:cNvSpPr txBox="1"/>
          <p:nvPr/>
        </p:nvSpPr>
        <p:spPr>
          <a:xfrm>
            <a:off x="323528" y="1340768"/>
            <a:ext cx="8496944" cy="4893647"/>
          </a:xfrm>
          <a:prstGeom prst="rect">
            <a:avLst/>
          </a:prstGeom>
          <a:noFill/>
        </p:spPr>
        <p:txBody>
          <a:bodyPr wrap="square" rtlCol="0">
            <a:spAutoFit/>
          </a:bodyPr>
          <a:lstStyle/>
          <a:p>
            <a:pPr marL="342900" indent="-342900">
              <a:buFont typeface="Arial" pitchFamily="34" charset="0"/>
              <a:buChar char="•"/>
            </a:pPr>
            <a:r>
              <a:rPr lang="en-GB" dirty="0" smtClean="0"/>
              <a:t>Giant gastric ulcer</a:t>
            </a:r>
          </a:p>
          <a:p>
            <a:pPr lvl="8"/>
            <a:r>
              <a:rPr lang="en-GB" dirty="0" smtClean="0"/>
              <a:t>     Dr G S Raju</a:t>
            </a:r>
          </a:p>
          <a:p>
            <a:pPr marL="342900" indent="-342900">
              <a:buFont typeface="Arial" pitchFamily="34" charset="0"/>
              <a:buChar char="•"/>
            </a:pPr>
            <a:r>
              <a:rPr lang="en-GB" dirty="0" smtClean="0"/>
              <a:t>Refractory gastric ulcer</a:t>
            </a:r>
          </a:p>
          <a:p>
            <a:endParaRPr lang="en-GB" dirty="0"/>
          </a:p>
          <a:p>
            <a:pPr marL="342900" indent="-342900">
              <a:buFont typeface="Arial" pitchFamily="34" charset="0"/>
              <a:buChar char="•"/>
            </a:pPr>
            <a:endParaRPr lang="en-GB" dirty="0" smtClean="0"/>
          </a:p>
          <a:p>
            <a:pPr marL="342900" indent="-342900">
              <a:buFont typeface="Arial" pitchFamily="34" charset="0"/>
              <a:buChar char="•"/>
            </a:pPr>
            <a:r>
              <a:rPr lang="en-GB" dirty="0" smtClean="0"/>
              <a:t>Refractory duodenal ulcer</a:t>
            </a:r>
          </a:p>
          <a:p>
            <a:pPr lvl="8"/>
            <a:r>
              <a:rPr lang="en-GB" dirty="0" smtClean="0"/>
              <a:t>	                     Dr A K </a:t>
            </a:r>
            <a:r>
              <a:rPr lang="en-GB" dirty="0" err="1" smtClean="0"/>
              <a:t>Nayyar</a:t>
            </a:r>
            <a:endParaRPr lang="en-GB" dirty="0" smtClean="0"/>
          </a:p>
          <a:p>
            <a:pPr marL="342900" indent="-342900">
              <a:buFont typeface="Arial" pitchFamily="34" charset="0"/>
              <a:buChar char="•"/>
            </a:pPr>
            <a:r>
              <a:rPr lang="en-GB" dirty="0" smtClean="0"/>
              <a:t>The outcome of bleeding duodenal ulcer</a:t>
            </a:r>
          </a:p>
          <a:p>
            <a:endParaRPr lang="en-GB" dirty="0" smtClean="0"/>
          </a:p>
          <a:p>
            <a:pPr marL="342900" indent="-342900">
              <a:buFont typeface="Arial" pitchFamily="34" charset="0"/>
              <a:buChar char="•"/>
            </a:pPr>
            <a:endParaRPr lang="en-GB" dirty="0" smtClean="0"/>
          </a:p>
          <a:p>
            <a:pPr marL="342900" indent="-342900">
              <a:buFont typeface="Arial" pitchFamily="34" charset="0"/>
              <a:buChar char="•"/>
            </a:pPr>
            <a:r>
              <a:rPr lang="en-GB" dirty="0" smtClean="0"/>
              <a:t>Admission rates for PUD in the Trent region 1972-2000</a:t>
            </a:r>
          </a:p>
          <a:p>
            <a:pPr marL="342900" indent="-342900">
              <a:buFont typeface="Arial" pitchFamily="34" charset="0"/>
              <a:buChar char="•"/>
            </a:pPr>
            <a:endParaRPr lang="en-GB" dirty="0" smtClean="0"/>
          </a:p>
          <a:p>
            <a:pPr marL="342900" indent="-342900">
              <a:buFont typeface="Arial" pitchFamily="34" charset="0"/>
              <a:buChar char="•"/>
            </a:pPr>
            <a:r>
              <a:rPr lang="en-GB" dirty="0" smtClean="0"/>
              <a:t>Time, change and PUD in Rotherham1977-2001</a:t>
            </a:r>
          </a:p>
        </p:txBody>
      </p:sp>
      <p:sp>
        <p:nvSpPr>
          <p:cNvPr id="3" name="TextBox 2"/>
          <p:cNvSpPr txBox="1"/>
          <p:nvPr/>
        </p:nvSpPr>
        <p:spPr>
          <a:xfrm>
            <a:off x="3923928" y="1333217"/>
            <a:ext cx="389850" cy="1015663"/>
          </a:xfrm>
          <a:prstGeom prst="rect">
            <a:avLst/>
          </a:prstGeom>
          <a:noFill/>
        </p:spPr>
        <p:txBody>
          <a:bodyPr wrap="square" rtlCol="0">
            <a:spAutoFit/>
          </a:bodyPr>
          <a:lstStyle/>
          <a:p>
            <a:r>
              <a:rPr lang="en-GB" sz="6000" dirty="0" smtClean="0"/>
              <a:t>}</a:t>
            </a:r>
            <a:endParaRPr lang="en-GB" sz="6000" dirty="0"/>
          </a:p>
        </p:txBody>
      </p:sp>
      <p:sp>
        <p:nvSpPr>
          <p:cNvPr id="8" name="TextBox 7"/>
          <p:cNvSpPr txBox="1"/>
          <p:nvPr/>
        </p:nvSpPr>
        <p:spPr>
          <a:xfrm>
            <a:off x="6228184" y="3133417"/>
            <a:ext cx="441146" cy="1015663"/>
          </a:xfrm>
          <a:prstGeom prst="rect">
            <a:avLst/>
          </a:prstGeom>
          <a:noFill/>
        </p:spPr>
        <p:txBody>
          <a:bodyPr wrap="none" rtlCol="0">
            <a:spAutoFit/>
          </a:bodyPr>
          <a:lstStyle/>
          <a:p>
            <a:r>
              <a:rPr lang="en-GB" sz="6000" dirty="0" smtClean="0"/>
              <a:t>}</a:t>
            </a:r>
            <a:endParaRPr lang="en-GB" sz="3200"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980569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9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304800" y="44624"/>
            <a:ext cx="8458200" cy="1143000"/>
          </a:xfrm>
        </p:spPr>
        <p:txBody>
          <a:bodyPr/>
          <a:lstStyle/>
          <a:p>
            <a:pPr eaLnBrk="1" hangingPunct="1"/>
            <a:r>
              <a:rPr lang="en-GB" sz="2800" b="1" dirty="0" smtClean="0"/>
              <a:t>Newly diagnosed DU &amp; GU 1977-2003</a:t>
            </a:r>
          </a:p>
        </p:txBody>
      </p:sp>
      <p:graphicFrame>
        <p:nvGraphicFramePr>
          <p:cNvPr id="2" name="Object 3"/>
          <p:cNvGraphicFramePr>
            <a:graphicFrameLocks noGrp="1" noChangeAspect="1"/>
          </p:cNvGraphicFramePr>
          <p:nvPr>
            <p:ph type="chart" idx="1"/>
            <p:extLst>
              <p:ext uri="{D42A27DB-BD31-4B8C-83A1-F6EECF244321}">
                <p14:modId xmlns:p14="http://schemas.microsoft.com/office/powerpoint/2010/main" val="2453409809"/>
              </p:ext>
            </p:extLst>
          </p:nvPr>
        </p:nvGraphicFramePr>
        <p:xfrm>
          <a:off x="332333" y="1412776"/>
          <a:ext cx="8551763" cy="4638274"/>
        </p:xfrm>
        <a:graphic>
          <a:graphicData uri="http://schemas.openxmlformats.org/drawingml/2006/chart">
            <c:chart xmlns:c="http://schemas.openxmlformats.org/drawingml/2006/chart" xmlns:r="http://schemas.openxmlformats.org/officeDocument/2006/relationships" r:id="rId5"/>
          </a:graphicData>
        </a:graphic>
      </p:graphicFrame>
      <p:sp>
        <p:nvSpPr>
          <p:cNvPr id="2053" name="Text Box 11"/>
          <p:cNvSpPr txBox="1">
            <a:spLocks noChangeArrowheads="1"/>
          </p:cNvSpPr>
          <p:nvPr/>
        </p:nvSpPr>
        <p:spPr bwMode="auto">
          <a:xfrm>
            <a:off x="6444208" y="4849996"/>
            <a:ext cx="205172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2800" b="1" dirty="0">
                <a:solidFill>
                  <a:schemeClr val="hlink"/>
                </a:solidFill>
                <a:latin typeface="Arial Unicode MS" pitchFamily="34" charset="-128"/>
              </a:rPr>
              <a:t> </a:t>
            </a:r>
            <a:r>
              <a:rPr lang="en-GB" sz="2000" b="1" dirty="0">
                <a:solidFill>
                  <a:srgbClr val="FF0000"/>
                </a:solidFill>
                <a:latin typeface="+mn-lt"/>
              </a:rPr>
              <a:t>GU</a:t>
            </a:r>
            <a:r>
              <a:rPr lang="en-GB" sz="2000" b="1" dirty="0">
                <a:solidFill>
                  <a:srgbClr val="66FF66"/>
                </a:solidFill>
                <a:latin typeface="+mn-lt"/>
              </a:rPr>
              <a:t> </a:t>
            </a:r>
            <a:r>
              <a:rPr lang="en-GB" sz="2000" b="1" dirty="0">
                <a:latin typeface="+mn-lt"/>
              </a:rPr>
              <a:t>(n=2091)</a:t>
            </a:r>
          </a:p>
        </p:txBody>
      </p:sp>
      <p:sp>
        <p:nvSpPr>
          <p:cNvPr id="2054" name="Text Box 12"/>
          <p:cNvSpPr txBox="1">
            <a:spLocks noChangeArrowheads="1"/>
          </p:cNvSpPr>
          <p:nvPr/>
        </p:nvSpPr>
        <p:spPr bwMode="auto">
          <a:xfrm>
            <a:off x="6516216" y="2780928"/>
            <a:ext cx="232447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spcBef>
                <a:spcPct val="50000"/>
              </a:spcBef>
            </a:pPr>
            <a:r>
              <a:rPr lang="en-GB" sz="1800" b="1" dirty="0">
                <a:solidFill>
                  <a:schemeClr val="hlink"/>
                </a:solidFill>
                <a:latin typeface="Arial Unicode MS" pitchFamily="34" charset="-128"/>
              </a:rPr>
              <a:t> </a:t>
            </a:r>
            <a:r>
              <a:rPr lang="en-GB" sz="2000" b="1" dirty="0">
                <a:solidFill>
                  <a:schemeClr val="tx2"/>
                </a:solidFill>
                <a:latin typeface="Arial" charset="0"/>
              </a:rPr>
              <a:t>DU</a:t>
            </a:r>
            <a:r>
              <a:rPr lang="en-GB" sz="2000" b="1" dirty="0">
                <a:solidFill>
                  <a:srgbClr val="66FF66"/>
                </a:solidFill>
                <a:latin typeface="Arial Unicode MS" pitchFamily="34" charset="-128"/>
              </a:rPr>
              <a:t> </a:t>
            </a:r>
            <a:r>
              <a:rPr lang="en-GB" sz="2000" b="1" dirty="0">
                <a:latin typeface="Arial Unicode MS" pitchFamily="34" charset="-128"/>
              </a:rPr>
              <a:t>(</a:t>
            </a:r>
            <a:r>
              <a:rPr lang="en-GB" sz="2000" b="1" dirty="0">
                <a:latin typeface="+mn-lt"/>
              </a:rPr>
              <a:t>n=5361</a:t>
            </a:r>
            <a:r>
              <a:rPr lang="en-GB" sz="2000" b="1" dirty="0">
                <a:latin typeface="Arial Unicode MS" pitchFamily="34" charset="-128"/>
              </a:rPr>
              <a:t>)</a:t>
            </a:r>
          </a:p>
        </p:txBody>
      </p:sp>
      <p:sp>
        <p:nvSpPr>
          <p:cNvPr id="8" name="Rectangle 7"/>
          <p:cNvSpPr/>
          <p:nvPr/>
        </p:nvSpPr>
        <p:spPr>
          <a:xfrm>
            <a:off x="5444528" y="6480755"/>
            <a:ext cx="3659976" cy="369332"/>
          </a:xfrm>
          <a:prstGeom prst="rect">
            <a:avLst/>
          </a:prstGeom>
        </p:spPr>
        <p:txBody>
          <a:bodyPr wrap="none">
            <a:spAutoFit/>
          </a:bodyPr>
          <a:lstStyle/>
          <a:p>
            <a:pPr algn="r"/>
            <a:r>
              <a:rPr lang="en-US" sz="1800" dirty="0">
                <a:solidFill>
                  <a:srgbClr val="FFFFFF"/>
                </a:solidFill>
              </a:rPr>
              <a:t>Digest Liver Dis 2006;38:163–168</a:t>
            </a:r>
            <a:endParaRPr lang="en-GB"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09307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7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Reflux Rising</a:t>
            </a:r>
            <a:endParaRPr lang="en-GB" dirty="0"/>
          </a:p>
        </p:txBody>
      </p:sp>
      <p:sp>
        <p:nvSpPr>
          <p:cNvPr id="4" name="Rectangle 3"/>
          <p:cNvSpPr/>
          <p:nvPr/>
        </p:nvSpPr>
        <p:spPr>
          <a:xfrm>
            <a:off x="5444528" y="6480755"/>
            <a:ext cx="3659976" cy="369332"/>
          </a:xfrm>
          <a:prstGeom prst="rect">
            <a:avLst/>
          </a:prstGeom>
        </p:spPr>
        <p:txBody>
          <a:bodyPr wrap="none">
            <a:spAutoFit/>
          </a:bodyPr>
          <a:lstStyle/>
          <a:p>
            <a:pPr algn="r"/>
            <a:r>
              <a:rPr lang="en-US" sz="1800" dirty="0">
                <a:solidFill>
                  <a:srgbClr val="FFFFFF"/>
                </a:solidFill>
              </a:rPr>
              <a:t>Digest Liver Dis 2006;38:163–168</a:t>
            </a:r>
            <a:endParaRPr lang="en-GB"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grpSp>
        <p:nvGrpSpPr>
          <p:cNvPr id="8" name="Group 7"/>
          <p:cNvGrpSpPr/>
          <p:nvPr/>
        </p:nvGrpSpPr>
        <p:grpSpPr>
          <a:xfrm>
            <a:off x="23813" y="1254125"/>
            <a:ext cx="9096375" cy="4983187"/>
            <a:chOff x="23813" y="1254125"/>
            <a:chExt cx="9096375" cy="4983187"/>
          </a:xfrm>
        </p:grpSpPr>
        <p:grpSp>
          <p:nvGrpSpPr>
            <p:cNvPr id="6" name="Group 5"/>
            <p:cNvGrpSpPr/>
            <p:nvPr/>
          </p:nvGrpSpPr>
          <p:grpSpPr>
            <a:xfrm>
              <a:off x="23813" y="1254125"/>
              <a:ext cx="9096375" cy="4983187"/>
              <a:chOff x="23813" y="1254125"/>
              <a:chExt cx="9096375" cy="4983187"/>
            </a:xfrm>
          </p:grpSpPr>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13" y="1254125"/>
                <a:ext cx="9096375" cy="4983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596336" y="2319263"/>
                <a:ext cx="1152128" cy="461665"/>
              </a:xfrm>
              <a:prstGeom prst="rect">
                <a:avLst/>
              </a:prstGeom>
              <a:solidFill>
                <a:schemeClr val="bg1">
                  <a:lumMod val="50000"/>
                </a:schemeClr>
              </a:solidFill>
            </p:spPr>
            <p:txBody>
              <a:bodyPr wrap="square" rtlCol="0">
                <a:spAutoFit/>
              </a:bodyPr>
              <a:lstStyle/>
              <a:p>
                <a:endParaRPr lang="en-GB" dirty="0">
                  <a:solidFill>
                    <a:srgbClr val="00FF00"/>
                  </a:solidFill>
                </a:endParaRPr>
              </a:p>
            </p:txBody>
          </p:sp>
        </p:grpSp>
        <p:sp>
          <p:nvSpPr>
            <p:cNvPr id="7" name="TextBox 6"/>
            <p:cNvSpPr txBox="1"/>
            <p:nvPr/>
          </p:nvSpPr>
          <p:spPr>
            <a:xfrm>
              <a:off x="7236296" y="2679303"/>
              <a:ext cx="1868208" cy="461665"/>
            </a:xfrm>
            <a:prstGeom prst="rect">
              <a:avLst/>
            </a:prstGeom>
            <a:solidFill>
              <a:schemeClr val="bg1">
                <a:lumMod val="50000"/>
              </a:schemeClr>
            </a:solidFill>
          </p:spPr>
          <p:txBody>
            <a:bodyPr wrap="square" rtlCol="0">
              <a:spAutoFit/>
            </a:bodyPr>
            <a:lstStyle/>
            <a:p>
              <a:r>
                <a:rPr lang="en-GB" dirty="0" smtClean="0"/>
                <a:t>(n=13,786)</a:t>
              </a:r>
              <a:endParaRPr lang="en-GB" dirty="0"/>
            </a:p>
          </p:txBody>
        </p:sp>
      </p:grpSp>
      <p:sp>
        <p:nvSpPr>
          <p:cNvPr id="9" name="TextBox 8"/>
          <p:cNvSpPr txBox="1"/>
          <p:nvPr/>
        </p:nvSpPr>
        <p:spPr>
          <a:xfrm>
            <a:off x="6020592" y="1268760"/>
            <a:ext cx="3015904" cy="830997"/>
          </a:xfrm>
          <a:prstGeom prst="rect">
            <a:avLst/>
          </a:prstGeom>
          <a:noFill/>
        </p:spPr>
        <p:txBody>
          <a:bodyPr wrap="square" rtlCol="0">
            <a:spAutoFit/>
          </a:bodyPr>
          <a:lstStyle/>
          <a:p>
            <a:r>
              <a:rPr lang="en-GB" dirty="0" smtClean="0">
                <a:solidFill>
                  <a:srgbClr val="00FF00"/>
                </a:solidFill>
              </a:rPr>
              <a:t>Gastro-oesophageal reflux disease</a:t>
            </a:r>
            <a:endParaRPr lang="en-GB" dirty="0">
              <a:solidFill>
                <a:srgbClr val="00FF00"/>
              </a:solidFill>
            </a:endParaRPr>
          </a:p>
        </p:txBody>
      </p:sp>
    </p:spTree>
    <p:extLst>
      <p:ext uri="{BB962C8B-B14F-4D97-AF65-F5344CB8AC3E}">
        <p14:creationId xmlns:p14="http://schemas.microsoft.com/office/powerpoint/2010/main" val="3476830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Pseudomembranous </a:t>
            </a:r>
            <a:r>
              <a:rPr lang="en-GB" dirty="0" err="1" smtClean="0"/>
              <a:t>oesophagitis</a:t>
            </a:r>
            <a:endParaRPr lang="en-GB"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3385" y="1986508"/>
            <a:ext cx="3838575"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2148" y="980728"/>
            <a:ext cx="3596276"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35496" y="6300609"/>
            <a:ext cx="4572000" cy="584775"/>
          </a:xfrm>
          <a:prstGeom prst="rect">
            <a:avLst/>
          </a:prstGeom>
        </p:spPr>
        <p:txBody>
          <a:bodyPr>
            <a:spAutoFit/>
          </a:bodyPr>
          <a:lstStyle/>
          <a:p>
            <a:r>
              <a:rPr lang="en-GB" sz="1600" dirty="0" smtClean="0"/>
              <a:t>A </a:t>
            </a:r>
            <a:r>
              <a:rPr lang="en-GB" sz="1600" dirty="0" err="1" smtClean="0"/>
              <a:t>Nayyar</a:t>
            </a:r>
            <a:r>
              <a:rPr lang="en-GB" sz="1600" dirty="0" smtClean="0"/>
              <a:t> et al</a:t>
            </a:r>
          </a:p>
          <a:p>
            <a:r>
              <a:rPr lang="en-GB" sz="1600" dirty="0" smtClean="0"/>
              <a:t>Gastrointestinal </a:t>
            </a:r>
            <a:r>
              <a:rPr lang="en-GB" sz="1600" dirty="0"/>
              <a:t>Endoscopy 2001;54(6):730-735</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587226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8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427038" y="-243408"/>
            <a:ext cx="8289925" cy="1080120"/>
          </a:xfrm>
        </p:spPr>
        <p:txBody>
          <a:bodyPr/>
          <a:lstStyle/>
          <a:p>
            <a:r>
              <a:rPr lang="en-US" dirty="0" smtClean="0"/>
              <a:t>The creation of BRET – the turning point!</a:t>
            </a:r>
          </a:p>
        </p:txBody>
      </p:sp>
      <p:pic>
        <p:nvPicPr>
          <p:cNvPr id="55299" name="Picture 7" descr="BRET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7784" y="620688"/>
            <a:ext cx="3811725" cy="1296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2" name="Footer Placeholder 11"/>
          <p:cNvSpPr txBox="1">
            <a:spLocks noGrp="1"/>
          </p:cNvSpPr>
          <p:nvPr/>
        </p:nvSpPr>
        <p:spPr bwMode="auto">
          <a:xfrm>
            <a:off x="3124200" y="6580188"/>
            <a:ext cx="28956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endParaRPr lang="en-US" sz="1000"/>
          </a:p>
        </p:txBody>
      </p:sp>
      <p:pic>
        <p:nvPicPr>
          <p:cNvPr id="9" name="Picture 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7430" y="2166198"/>
            <a:ext cx="2918986" cy="2918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AUT000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75329" y="2060848"/>
            <a:ext cx="4168679"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5"/>
          <p:cNvSpPr txBox="1">
            <a:spLocks noChangeArrowheads="1"/>
          </p:cNvSpPr>
          <p:nvPr/>
        </p:nvSpPr>
        <p:spPr bwMode="auto">
          <a:xfrm>
            <a:off x="5148065" y="5157192"/>
            <a:ext cx="388843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ts val="0"/>
              </a:spcBef>
            </a:pPr>
            <a:r>
              <a:rPr lang="en-GB" sz="1600" dirty="0"/>
              <a:t>Prof. Chris Potter, </a:t>
            </a:r>
            <a:r>
              <a:rPr lang="en-GB" sz="1600" dirty="0" err="1"/>
              <a:t>Dr.</a:t>
            </a:r>
            <a:r>
              <a:rPr lang="en-GB" sz="1600" dirty="0"/>
              <a:t> Martin Clark, </a:t>
            </a:r>
            <a:r>
              <a:rPr lang="en-GB" sz="1600" dirty="0" err="1" smtClean="0"/>
              <a:t>Dr</a:t>
            </a:r>
            <a:r>
              <a:rPr lang="en-GB" sz="1600" dirty="0" err="1"/>
              <a:t>.</a:t>
            </a:r>
            <a:r>
              <a:rPr lang="en-GB" sz="1600" dirty="0"/>
              <a:t> Derek </a:t>
            </a:r>
            <a:r>
              <a:rPr lang="en-GB" sz="1600" dirty="0" err="1"/>
              <a:t>Holdsworth</a:t>
            </a:r>
            <a:r>
              <a:rPr lang="en-GB" sz="1600" dirty="0"/>
              <a:t>, </a:t>
            </a:r>
            <a:r>
              <a:rPr lang="en-GB" sz="1600" dirty="0" err="1"/>
              <a:t>Mr.</a:t>
            </a:r>
            <a:r>
              <a:rPr lang="en-GB" sz="1600" dirty="0"/>
              <a:t> David </a:t>
            </a:r>
            <a:r>
              <a:rPr lang="en-GB" sz="1600" dirty="0" err="1"/>
              <a:t>Hinchliffe</a:t>
            </a:r>
            <a:r>
              <a:rPr lang="en-GB" sz="1600" dirty="0"/>
              <a:t> </a:t>
            </a:r>
            <a:r>
              <a:rPr lang="en-GB" sz="1600" i="1" dirty="0"/>
              <a:t>(Chairman</a:t>
            </a:r>
            <a:r>
              <a:rPr lang="en-GB" sz="1600" i="1" dirty="0" smtClean="0"/>
              <a:t>), </a:t>
            </a:r>
            <a:r>
              <a:rPr lang="en-GB" sz="1600" dirty="0" err="1"/>
              <a:t>Mr.</a:t>
            </a:r>
            <a:r>
              <a:rPr lang="en-GB" sz="1600" dirty="0"/>
              <a:t> Robbie Cockburn, </a:t>
            </a:r>
            <a:endParaRPr lang="en-GB" sz="1600" dirty="0" smtClean="0"/>
          </a:p>
          <a:p>
            <a:pPr>
              <a:spcBef>
                <a:spcPts val="0"/>
              </a:spcBef>
            </a:pPr>
            <a:r>
              <a:rPr lang="en-GB" sz="1600" dirty="0"/>
              <a:t>Eddy Green </a:t>
            </a:r>
            <a:r>
              <a:rPr lang="en-GB" sz="1600" i="1" dirty="0"/>
              <a:t>(Exec. </a:t>
            </a:r>
            <a:r>
              <a:rPr lang="en-GB" sz="1600" i="1" dirty="0" smtClean="0"/>
              <a:t>Administrator)</a:t>
            </a:r>
            <a:endParaRPr lang="en-GB" sz="1600" i="1"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9198999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7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427038" y="116632"/>
            <a:ext cx="8289925" cy="1080120"/>
          </a:xfrm>
        </p:spPr>
        <p:txBody>
          <a:bodyPr/>
          <a:lstStyle/>
          <a:p>
            <a:r>
              <a:rPr lang="en-US" dirty="0" smtClean="0"/>
              <a:t>The Bardhan Research and Education Trust</a:t>
            </a:r>
            <a:br>
              <a:rPr lang="en-US" dirty="0" smtClean="0"/>
            </a:br>
            <a:r>
              <a:rPr lang="en-US" dirty="0" smtClean="0"/>
              <a:t>Registered Charity no. 328452</a:t>
            </a:r>
          </a:p>
        </p:txBody>
      </p:sp>
      <p:sp>
        <p:nvSpPr>
          <p:cNvPr id="55302" name="Footer Placeholder 11"/>
          <p:cNvSpPr txBox="1">
            <a:spLocks noGrp="1"/>
          </p:cNvSpPr>
          <p:nvPr/>
        </p:nvSpPr>
        <p:spPr bwMode="auto">
          <a:xfrm>
            <a:off x="3124200" y="6580188"/>
            <a:ext cx="28956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endParaRPr lang="en-US" sz="1000"/>
          </a:p>
        </p:txBody>
      </p:sp>
      <p:pic>
        <p:nvPicPr>
          <p:cNvPr id="5" name="Picture 3" descr="Gouri"/>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0023" y="1903180"/>
            <a:ext cx="5458008" cy="4313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4"/>
          <p:cNvSpPr txBox="1">
            <a:spLocks noChangeArrowheads="1"/>
          </p:cNvSpPr>
          <p:nvPr/>
        </p:nvSpPr>
        <p:spPr bwMode="auto">
          <a:xfrm>
            <a:off x="1943100" y="6184662"/>
            <a:ext cx="5256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dirty="0" smtClean="0"/>
              <a:t>Dr </a:t>
            </a:r>
            <a:r>
              <a:rPr lang="en-GB" dirty="0"/>
              <a:t>Gouri Bardhan --- </a:t>
            </a:r>
            <a:r>
              <a:rPr lang="en-GB" i="1" dirty="0"/>
              <a:t>my wife!</a:t>
            </a:r>
            <a:endParaRPr lang="en-US"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8189461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2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Text Box 3"/>
          <p:cNvSpPr txBox="1">
            <a:spLocks noChangeArrowheads="1"/>
          </p:cNvSpPr>
          <p:nvPr/>
        </p:nvSpPr>
        <p:spPr bwMode="auto">
          <a:xfrm>
            <a:off x="2627411" y="1052736"/>
            <a:ext cx="3960813" cy="1154162"/>
          </a:xfrm>
          <a:prstGeom prst="rect">
            <a:avLst/>
          </a:prstGeom>
          <a:solidFill>
            <a:srgbClr val="FFFF00"/>
          </a:solidFill>
          <a:ln>
            <a:noFill/>
          </a:ln>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dirty="0">
                <a:solidFill>
                  <a:schemeClr val="bg2"/>
                </a:solidFill>
              </a:rPr>
              <a:t>Clinical</a:t>
            </a:r>
          </a:p>
          <a:p>
            <a:pPr algn="ctr">
              <a:spcBef>
                <a:spcPct val="50000"/>
              </a:spcBef>
            </a:pPr>
            <a:r>
              <a:rPr lang="en-GB" sz="1800" i="1" dirty="0">
                <a:solidFill>
                  <a:schemeClr val="bg2"/>
                </a:solidFill>
              </a:rPr>
              <a:t>Epidemiology, </a:t>
            </a:r>
            <a:endParaRPr lang="en-GB" sz="1800" i="1" dirty="0" smtClean="0">
              <a:solidFill>
                <a:schemeClr val="bg2"/>
              </a:solidFill>
            </a:endParaRPr>
          </a:p>
          <a:p>
            <a:pPr algn="ctr">
              <a:spcBef>
                <a:spcPts val="0"/>
              </a:spcBef>
            </a:pPr>
            <a:r>
              <a:rPr lang="en-GB" sz="1800" i="1" dirty="0" smtClean="0">
                <a:solidFill>
                  <a:schemeClr val="bg2"/>
                </a:solidFill>
              </a:rPr>
              <a:t>Natural </a:t>
            </a:r>
            <a:r>
              <a:rPr lang="en-GB" sz="1800" i="1" dirty="0">
                <a:solidFill>
                  <a:schemeClr val="bg2"/>
                </a:solidFill>
              </a:rPr>
              <a:t>history, Treatment</a:t>
            </a:r>
            <a:endParaRPr lang="en-US" sz="1800" i="1" dirty="0">
              <a:solidFill>
                <a:schemeClr val="bg2"/>
              </a:solidFill>
            </a:endParaRPr>
          </a:p>
        </p:txBody>
      </p:sp>
      <p:sp>
        <p:nvSpPr>
          <p:cNvPr id="88069" name="Text Box 5"/>
          <p:cNvSpPr txBox="1">
            <a:spLocks noChangeArrowheads="1"/>
          </p:cNvSpPr>
          <p:nvPr/>
        </p:nvSpPr>
        <p:spPr bwMode="auto">
          <a:xfrm>
            <a:off x="6300192" y="4365104"/>
            <a:ext cx="2123728" cy="1246495"/>
          </a:xfrm>
          <a:prstGeom prst="rect">
            <a:avLst/>
          </a:prstGeom>
          <a:solidFill>
            <a:srgbClr val="FFFF00"/>
          </a:solidFill>
          <a:ln>
            <a:noFill/>
          </a:ln>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dirty="0">
                <a:solidFill>
                  <a:schemeClr val="bg2"/>
                </a:solidFill>
              </a:rPr>
              <a:t> Fundamental Science</a:t>
            </a:r>
          </a:p>
          <a:p>
            <a:pPr algn="ctr">
              <a:spcBef>
                <a:spcPct val="50000"/>
              </a:spcBef>
            </a:pPr>
            <a:r>
              <a:rPr lang="en-GB" sz="1800" i="1" dirty="0">
                <a:solidFill>
                  <a:schemeClr val="bg2"/>
                </a:solidFill>
              </a:rPr>
              <a:t>For its own sake!</a:t>
            </a:r>
            <a:endParaRPr lang="en-US" sz="1800" i="1" dirty="0">
              <a:solidFill>
                <a:schemeClr val="bg2"/>
              </a:solidFill>
            </a:endParaRPr>
          </a:p>
        </p:txBody>
      </p:sp>
      <p:sp>
        <p:nvSpPr>
          <p:cNvPr id="88070" name="Text Box 6"/>
          <p:cNvSpPr txBox="1">
            <a:spLocks noChangeArrowheads="1"/>
          </p:cNvSpPr>
          <p:nvPr/>
        </p:nvSpPr>
        <p:spPr bwMode="auto">
          <a:xfrm>
            <a:off x="1979613" y="6135687"/>
            <a:ext cx="52562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i="1" dirty="0">
                <a:solidFill>
                  <a:schemeClr val="tx2"/>
                </a:solidFill>
              </a:rPr>
              <a:t>From Bed to </a:t>
            </a:r>
            <a:r>
              <a:rPr lang="en-GB" i="1" dirty="0" smtClean="0">
                <a:solidFill>
                  <a:schemeClr val="tx2"/>
                </a:solidFill>
              </a:rPr>
              <a:t>Bench and back to Bed</a:t>
            </a:r>
            <a:r>
              <a:rPr lang="en-GB" i="1" dirty="0">
                <a:solidFill>
                  <a:schemeClr val="tx2"/>
                </a:solidFill>
              </a:rPr>
              <a:t>!</a:t>
            </a:r>
            <a:endParaRPr lang="en-US" i="1" dirty="0">
              <a:solidFill>
                <a:schemeClr val="tx2"/>
              </a:solidFill>
            </a:endParaRPr>
          </a:p>
        </p:txBody>
      </p:sp>
      <p:grpSp>
        <p:nvGrpSpPr>
          <p:cNvPr id="88071" name="Group 7"/>
          <p:cNvGrpSpPr>
            <a:grpSpLocks/>
          </p:cNvGrpSpPr>
          <p:nvPr/>
        </p:nvGrpSpPr>
        <p:grpSpPr bwMode="auto">
          <a:xfrm>
            <a:off x="2888705" y="2204864"/>
            <a:ext cx="3411487" cy="3423071"/>
            <a:chOff x="195" y="337"/>
            <a:chExt cx="1712" cy="1712"/>
          </a:xfrm>
        </p:grpSpPr>
        <p:sp>
          <p:nvSpPr>
            <p:cNvPr id="88072" name="Freeform 8"/>
            <p:cNvSpPr>
              <a:spLocks/>
            </p:cNvSpPr>
            <p:nvPr/>
          </p:nvSpPr>
          <p:spPr bwMode="auto">
            <a:xfrm>
              <a:off x="1267" y="1569"/>
              <a:ext cx="520" cy="360"/>
            </a:xfrm>
            <a:custGeom>
              <a:avLst/>
              <a:gdLst>
                <a:gd name="T0" fmla="*/ 520 w 520"/>
                <a:gd name="T1" fmla="*/ 96 h 360"/>
                <a:gd name="T2" fmla="*/ 464 w 520"/>
                <a:gd name="T3" fmla="*/ 152 h 360"/>
                <a:gd name="T4" fmla="*/ 376 w 520"/>
                <a:gd name="T5" fmla="*/ 216 h 360"/>
                <a:gd name="T6" fmla="*/ 280 w 520"/>
                <a:gd name="T7" fmla="*/ 264 h 360"/>
                <a:gd name="T8" fmla="*/ 184 w 520"/>
                <a:gd name="T9" fmla="*/ 304 h 360"/>
                <a:gd name="T10" fmla="*/ 216 w 520"/>
                <a:gd name="T11" fmla="*/ 360 h 360"/>
                <a:gd name="T12" fmla="*/ 0 w 520"/>
                <a:gd name="T13" fmla="*/ 280 h 360"/>
                <a:gd name="T14" fmla="*/ 144 w 520"/>
                <a:gd name="T15" fmla="*/ 112 h 360"/>
                <a:gd name="T16" fmla="*/ 152 w 520"/>
                <a:gd name="T17" fmla="*/ 176 h 360"/>
                <a:gd name="T18" fmla="*/ 240 w 520"/>
                <a:gd name="T19" fmla="*/ 136 h 360"/>
                <a:gd name="T20" fmla="*/ 320 w 520"/>
                <a:gd name="T21" fmla="*/ 96 h 360"/>
                <a:gd name="T22" fmla="*/ 384 w 520"/>
                <a:gd name="T23" fmla="*/ 48 h 360"/>
                <a:gd name="T24" fmla="*/ 432 w 520"/>
                <a:gd name="T25" fmla="*/ 0 h 360"/>
                <a:gd name="T26" fmla="*/ 512 w 520"/>
                <a:gd name="T27" fmla="*/ 96 h 360"/>
                <a:gd name="T28" fmla="*/ 520 w 520"/>
                <a:gd name="T29" fmla="*/ 96 h 3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0"/>
                <a:gd name="T46" fmla="*/ 0 h 360"/>
                <a:gd name="T47" fmla="*/ 520 w 520"/>
                <a:gd name="T48" fmla="*/ 360 h 3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0" h="360">
                  <a:moveTo>
                    <a:pt x="520" y="96"/>
                  </a:moveTo>
                  <a:lnTo>
                    <a:pt x="464" y="152"/>
                  </a:lnTo>
                  <a:lnTo>
                    <a:pt x="376" y="216"/>
                  </a:lnTo>
                  <a:lnTo>
                    <a:pt x="280" y="264"/>
                  </a:lnTo>
                  <a:lnTo>
                    <a:pt x="184" y="304"/>
                  </a:lnTo>
                  <a:lnTo>
                    <a:pt x="216" y="360"/>
                  </a:lnTo>
                  <a:lnTo>
                    <a:pt x="0" y="280"/>
                  </a:lnTo>
                  <a:lnTo>
                    <a:pt x="144" y="112"/>
                  </a:lnTo>
                  <a:lnTo>
                    <a:pt x="152" y="176"/>
                  </a:lnTo>
                  <a:lnTo>
                    <a:pt x="240" y="136"/>
                  </a:lnTo>
                  <a:lnTo>
                    <a:pt x="320" y="96"/>
                  </a:lnTo>
                  <a:lnTo>
                    <a:pt x="384" y="48"/>
                  </a:lnTo>
                  <a:lnTo>
                    <a:pt x="432" y="0"/>
                  </a:lnTo>
                  <a:lnTo>
                    <a:pt x="512" y="96"/>
                  </a:lnTo>
                  <a:lnTo>
                    <a:pt x="520" y="96"/>
                  </a:lnTo>
                  <a:close/>
                </a:path>
              </a:pathLst>
            </a:custGeom>
            <a:solidFill>
              <a:srgbClr val="00FFFF"/>
            </a:solidFill>
            <a:ln w="38100">
              <a:solidFill>
                <a:srgbClr val="0000CC"/>
              </a:solidFill>
              <a:round/>
              <a:headEnd/>
              <a:tailEnd/>
            </a:ln>
          </p:spPr>
          <p:txBody>
            <a:bodyPr/>
            <a:lstStyle/>
            <a:p>
              <a:endParaRPr lang="en-GB"/>
            </a:p>
          </p:txBody>
        </p:sp>
        <p:sp>
          <p:nvSpPr>
            <p:cNvPr id="88073" name="Freeform 9"/>
            <p:cNvSpPr>
              <a:spLocks/>
            </p:cNvSpPr>
            <p:nvPr/>
          </p:nvSpPr>
          <p:spPr bwMode="auto">
            <a:xfrm>
              <a:off x="1651" y="1001"/>
              <a:ext cx="256" cy="504"/>
            </a:xfrm>
            <a:custGeom>
              <a:avLst/>
              <a:gdLst>
                <a:gd name="T0" fmla="*/ 256 w 256"/>
                <a:gd name="T1" fmla="*/ 0 h 504"/>
                <a:gd name="T2" fmla="*/ 256 w 256"/>
                <a:gd name="T3" fmla="*/ 88 h 504"/>
                <a:gd name="T4" fmla="*/ 235 w 256"/>
                <a:gd name="T5" fmla="*/ 195 h 504"/>
                <a:gd name="T6" fmla="*/ 208 w 256"/>
                <a:gd name="T7" fmla="*/ 296 h 504"/>
                <a:gd name="T8" fmla="*/ 168 w 256"/>
                <a:gd name="T9" fmla="*/ 392 h 504"/>
                <a:gd name="T10" fmla="*/ 224 w 256"/>
                <a:gd name="T11" fmla="*/ 408 h 504"/>
                <a:gd name="T12" fmla="*/ 16 w 256"/>
                <a:gd name="T13" fmla="*/ 504 h 504"/>
                <a:gd name="T14" fmla="*/ 0 w 256"/>
                <a:gd name="T15" fmla="*/ 280 h 504"/>
                <a:gd name="T16" fmla="*/ 56 w 256"/>
                <a:gd name="T17" fmla="*/ 320 h 504"/>
                <a:gd name="T18" fmla="*/ 88 w 256"/>
                <a:gd name="T19" fmla="*/ 232 h 504"/>
                <a:gd name="T20" fmla="*/ 112 w 256"/>
                <a:gd name="T21" fmla="*/ 144 h 504"/>
                <a:gd name="T22" fmla="*/ 120 w 256"/>
                <a:gd name="T23" fmla="*/ 64 h 504"/>
                <a:gd name="T24" fmla="*/ 120 w 256"/>
                <a:gd name="T25" fmla="*/ 0 h 504"/>
                <a:gd name="T26" fmla="*/ 248 w 256"/>
                <a:gd name="T27" fmla="*/ 0 h 504"/>
                <a:gd name="T28" fmla="*/ 256 w 256"/>
                <a:gd name="T29" fmla="*/ 0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6"/>
                <a:gd name="T46" fmla="*/ 0 h 504"/>
                <a:gd name="T47" fmla="*/ 256 w 256"/>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6" h="504">
                  <a:moveTo>
                    <a:pt x="256" y="0"/>
                  </a:moveTo>
                  <a:lnTo>
                    <a:pt x="256" y="88"/>
                  </a:lnTo>
                  <a:lnTo>
                    <a:pt x="235" y="195"/>
                  </a:lnTo>
                  <a:lnTo>
                    <a:pt x="208" y="296"/>
                  </a:lnTo>
                  <a:lnTo>
                    <a:pt x="168" y="392"/>
                  </a:lnTo>
                  <a:lnTo>
                    <a:pt x="224" y="408"/>
                  </a:lnTo>
                  <a:lnTo>
                    <a:pt x="16" y="504"/>
                  </a:lnTo>
                  <a:lnTo>
                    <a:pt x="0" y="280"/>
                  </a:lnTo>
                  <a:lnTo>
                    <a:pt x="56" y="320"/>
                  </a:lnTo>
                  <a:lnTo>
                    <a:pt x="88" y="232"/>
                  </a:lnTo>
                  <a:lnTo>
                    <a:pt x="112" y="144"/>
                  </a:lnTo>
                  <a:lnTo>
                    <a:pt x="120" y="64"/>
                  </a:lnTo>
                  <a:lnTo>
                    <a:pt x="120" y="0"/>
                  </a:lnTo>
                  <a:lnTo>
                    <a:pt x="248" y="0"/>
                  </a:lnTo>
                  <a:lnTo>
                    <a:pt x="256" y="0"/>
                  </a:lnTo>
                  <a:close/>
                </a:path>
              </a:pathLst>
            </a:custGeom>
            <a:solidFill>
              <a:srgbClr val="00FFFF"/>
            </a:solidFill>
            <a:ln w="38100">
              <a:solidFill>
                <a:srgbClr val="0000CC"/>
              </a:solidFill>
              <a:round/>
              <a:headEnd/>
              <a:tailEnd/>
            </a:ln>
          </p:spPr>
          <p:txBody>
            <a:bodyPr/>
            <a:lstStyle/>
            <a:p>
              <a:endParaRPr lang="en-GB"/>
            </a:p>
          </p:txBody>
        </p:sp>
        <p:sp>
          <p:nvSpPr>
            <p:cNvPr id="88074" name="Freeform 10"/>
            <p:cNvSpPr>
              <a:spLocks/>
            </p:cNvSpPr>
            <p:nvPr/>
          </p:nvSpPr>
          <p:spPr bwMode="auto">
            <a:xfrm>
              <a:off x="1427" y="457"/>
              <a:ext cx="360" cy="512"/>
            </a:xfrm>
            <a:custGeom>
              <a:avLst/>
              <a:gdLst>
                <a:gd name="T0" fmla="*/ 96 w 360"/>
                <a:gd name="T1" fmla="*/ 0 h 512"/>
                <a:gd name="T2" fmla="*/ 152 w 360"/>
                <a:gd name="T3" fmla="*/ 56 h 512"/>
                <a:gd name="T4" fmla="*/ 208 w 360"/>
                <a:gd name="T5" fmla="*/ 144 h 512"/>
                <a:gd name="T6" fmla="*/ 264 w 360"/>
                <a:gd name="T7" fmla="*/ 240 h 512"/>
                <a:gd name="T8" fmla="*/ 304 w 360"/>
                <a:gd name="T9" fmla="*/ 336 h 512"/>
                <a:gd name="T10" fmla="*/ 360 w 360"/>
                <a:gd name="T11" fmla="*/ 304 h 512"/>
                <a:gd name="T12" fmla="*/ 280 w 360"/>
                <a:gd name="T13" fmla="*/ 512 h 512"/>
                <a:gd name="T14" fmla="*/ 112 w 360"/>
                <a:gd name="T15" fmla="*/ 376 h 512"/>
                <a:gd name="T16" fmla="*/ 176 w 360"/>
                <a:gd name="T17" fmla="*/ 368 h 512"/>
                <a:gd name="T18" fmla="*/ 136 w 360"/>
                <a:gd name="T19" fmla="*/ 280 h 512"/>
                <a:gd name="T20" fmla="*/ 96 w 360"/>
                <a:gd name="T21" fmla="*/ 200 h 512"/>
                <a:gd name="T22" fmla="*/ 48 w 360"/>
                <a:gd name="T23" fmla="*/ 136 h 512"/>
                <a:gd name="T24" fmla="*/ 0 w 360"/>
                <a:gd name="T25" fmla="*/ 88 h 512"/>
                <a:gd name="T26" fmla="*/ 88 w 360"/>
                <a:gd name="T27" fmla="*/ 0 h 512"/>
                <a:gd name="T28" fmla="*/ 96 w 360"/>
                <a:gd name="T29" fmla="*/ 0 h 5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512"/>
                <a:gd name="T47" fmla="*/ 360 w 360"/>
                <a:gd name="T48" fmla="*/ 512 h 5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512">
                  <a:moveTo>
                    <a:pt x="96" y="0"/>
                  </a:moveTo>
                  <a:lnTo>
                    <a:pt x="152" y="56"/>
                  </a:lnTo>
                  <a:lnTo>
                    <a:pt x="208" y="144"/>
                  </a:lnTo>
                  <a:lnTo>
                    <a:pt x="264" y="240"/>
                  </a:lnTo>
                  <a:lnTo>
                    <a:pt x="304" y="336"/>
                  </a:lnTo>
                  <a:lnTo>
                    <a:pt x="360" y="304"/>
                  </a:lnTo>
                  <a:lnTo>
                    <a:pt x="280" y="512"/>
                  </a:lnTo>
                  <a:lnTo>
                    <a:pt x="112" y="376"/>
                  </a:lnTo>
                  <a:lnTo>
                    <a:pt x="176" y="368"/>
                  </a:lnTo>
                  <a:lnTo>
                    <a:pt x="136" y="280"/>
                  </a:lnTo>
                  <a:lnTo>
                    <a:pt x="96" y="200"/>
                  </a:lnTo>
                  <a:lnTo>
                    <a:pt x="48" y="136"/>
                  </a:lnTo>
                  <a:lnTo>
                    <a:pt x="0" y="88"/>
                  </a:lnTo>
                  <a:lnTo>
                    <a:pt x="88" y="0"/>
                  </a:lnTo>
                  <a:lnTo>
                    <a:pt x="96" y="0"/>
                  </a:lnTo>
                  <a:close/>
                </a:path>
              </a:pathLst>
            </a:custGeom>
            <a:solidFill>
              <a:srgbClr val="00FFFF"/>
            </a:solidFill>
            <a:ln w="38100">
              <a:solidFill>
                <a:srgbClr val="0000CC"/>
              </a:solidFill>
              <a:round/>
              <a:headEnd/>
              <a:tailEnd/>
            </a:ln>
          </p:spPr>
          <p:txBody>
            <a:bodyPr/>
            <a:lstStyle/>
            <a:p>
              <a:endParaRPr lang="en-GB"/>
            </a:p>
          </p:txBody>
        </p:sp>
        <p:sp>
          <p:nvSpPr>
            <p:cNvPr id="88075" name="Freeform 11"/>
            <p:cNvSpPr>
              <a:spLocks/>
            </p:cNvSpPr>
            <p:nvPr/>
          </p:nvSpPr>
          <p:spPr bwMode="auto">
            <a:xfrm>
              <a:off x="859" y="337"/>
              <a:ext cx="496" cy="256"/>
            </a:xfrm>
            <a:custGeom>
              <a:avLst/>
              <a:gdLst>
                <a:gd name="T0" fmla="*/ 0 w 496"/>
                <a:gd name="T1" fmla="*/ 0 h 256"/>
                <a:gd name="T2" fmla="*/ 88 w 496"/>
                <a:gd name="T3" fmla="*/ 0 h 256"/>
                <a:gd name="T4" fmla="*/ 184 w 496"/>
                <a:gd name="T5" fmla="*/ 16 h 256"/>
                <a:gd name="T6" fmla="*/ 296 w 496"/>
                <a:gd name="T7" fmla="*/ 48 h 256"/>
                <a:gd name="T8" fmla="*/ 384 w 496"/>
                <a:gd name="T9" fmla="*/ 88 h 256"/>
                <a:gd name="T10" fmla="*/ 408 w 496"/>
                <a:gd name="T11" fmla="*/ 32 h 256"/>
                <a:gd name="T12" fmla="*/ 496 w 496"/>
                <a:gd name="T13" fmla="*/ 232 h 256"/>
                <a:gd name="T14" fmla="*/ 280 w 496"/>
                <a:gd name="T15" fmla="*/ 256 h 256"/>
                <a:gd name="T16" fmla="*/ 320 w 496"/>
                <a:gd name="T17" fmla="*/ 200 h 256"/>
                <a:gd name="T18" fmla="*/ 232 w 496"/>
                <a:gd name="T19" fmla="*/ 168 h 256"/>
                <a:gd name="T20" fmla="*/ 144 w 496"/>
                <a:gd name="T21" fmla="*/ 144 h 256"/>
                <a:gd name="T22" fmla="*/ 64 w 496"/>
                <a:gd name="T23" fmla="*/ 128 h 256"/>
                <a:gd name="T24" fmla="*/ 0 w 496"/>
                <a:gd name="T25" fmla="*/ 128 h 256"/>
                <a:gd name="T26" fmla="*/ 0 w 496"/>
                <a:gd name="T27" fmla="*/ 8 h 256"/>
                <a:gd name="T28" fmla="*/ 0 w 496"/>
                <a:gd name="T29" fmla="*/ 0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6"/>
                <a:gd name="T46" fmla="*/ 0 h 256"/>
                <a:gd name="T47" fmla="*/ 496 w 496"/>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6" h="256">
                  <a:moveTo>
                    <a:pt x="0" y="0"/>
                  </a:moveTo>
                  <a:lnTo>
                    <a:pt x="88" y="0"/>
                  </a:lnTo>
                  <a:lnTo>
                    <a:pt x="184" y="16"/>
                  </a:lnTo>
                  <a:lnTo>
                    <a:pt x="296" y="48"/>
                  </a:lnTo>
                  <a:lnTo>
                    <a:pt x="384" y="88"/>
                  </a:lnTo>
                  <a:lnTo>
                    <a:pt x="408" y="32"/>
                  </a:lnTo>
                  <a:lnTo>
                    <a:pt x="496" y="232"/>
                  </a:lnTo>
                  <a:lnTo>
                    <a:pt x="280" y="256"/>
                  </a:lnTo>
                  <a:lnTo>
                    <a:pt x="320" y="200"/>
                  </a:lnTo>
                  <a:lnTo>
                    <a:pt x="232" y="168"/>
                  </a:lnTo>
                  <a:lnTo>
                    <a:pt x="144" y="144"/>
                  </a:lnTo>
                  <a:lnTo>
                    <a:pt x="64" y="128"/>
                  </a:lnTo>
                  <a:lnTo>
                    <a:pt x="0" y="128"/>
                  </a:lnTo>
                  <a:lnTo>
                    <a:pt x="0" y="8"/>
                  </a:lnTo>
                  <a:lnTo>
                    <a:pt x="0" y="0"/>
                  </a:lnTo>
                  <a:close/>
                </a:path>
              </a:pathLst>
            </a:custGeom>
            <a:solidFill>
              <a:srgbClr val="00FFFF"/>
            </a:solidFill>
            <a:ln w="38100">
              <a:solidFill>
                <a:srgbClr val="0000CC"/>
              </a:solidFill>
              <a:round/>
              <a:headEnd/>
              <a:tailEnd/>
            </a:ln>
          </p:spPr>
          <p:txBody>
            <a:bodyPr/>
            <a:lstStyle/>
            <a:p>
              <a:endParaRPr lang="en-GB"/>
            </a:p>
          </p:txBody>
        </p:sp>
        <p:sp>
          <p:nvSpPr>
            <p:cNvPr id="88076" name="Freeform 12"/>
            <p:cNvSpPr>
              <a:spLocks/>
            </p:cNvSpPr>
            <p:nvPr/>
          </p:nvSpPr>
          <p:spPr bwMode="auto">
            <a:xfrm>
              <a:off x="307" y="457"/>
              <a:ext cx="520" cy="360"/>
            </a:xfrm>
            <a:custGeom>
              <a:avLst/>
              <a:gdLst>
                <a:gd name="T0" fmla="*/ 0 w 520"/>
                <a:gd name="T1" fmla="*/ 264 h 360"/>
                <a:gd name="T2" fmla="*/ 64 w 520"/>
                <a:gd name="T3" fmla="*/ 208 h 360"/>
                <a:gd name="T4" fmla="*/ 152 w 520"/>
                <a:gd name="T5" fmla="*/ 144 h 360"/>
                <a:gd name="T6" fmla="*/ 248 w 520"/>
                <a:gd name="T7" fmla="*/ 96 h 360"/>
                <a:gd name="T8" fmla="*/ 336 w 520"/>
                <a:gd name="T9" fmla="*/ 56 h 360"/>
                <a:gd name="T10" fmla="*/ 312 w 520"/>
                <a:gd name="T11" fmla="*/ 0 h 360"/>
                <a:gd name="T12" fmla="*/ 520 w 520"/>
                <a:gd name="T13" fmla="*/ 80 h 360"/>
                <a:gd name="T14" fmla="*/ 376 w 520"/>
                <a:gd name="T15" fmla="*/ 248 h 360"/>
                <a:gd name="T16" fmla="*/ 368 w 520"/>
                <a:gd name="T17" fmla="*/ 184 h 360"/>
                <a:gd name="T18" fmla="*/ 288 w 520"/>
                <a:gd name="T19" fmla="*/ 216 h 360"/>
                <a:gd name="T20" fmla="*/ 208 w 520"/>
                <a:gd name="T21" fmla="*/ 264 h 360"/>
                <a:gd name="T22" fmla="*/ 144 w 520"/>
                <a:gd name="T23" fmla="*/ 312 h 360"/>
                <a:gd name="T24" fmla="*/ 96 w 520"/>
                <a:gd name="T25" fmla="*/ 360 h 360"/>
                <a:gd name="T26" fmla="*/ 8 w 520"/>
                <a:gd name="T27" fmla="*/ 264 h 360"/>
                <a:gd name="T28" fmla="*/ 0 w 520"/>
                <a:gd name="T29" fmla="*/ 264 h 3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0"/>
                <a:gd name="T46" fmla="*/ 0 h 360"/>
                <a:gd name="T47" fmla="*/ 520 w 520"/>
                <a:gd name="T48" fmla="*/ 360 h 3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0" h="360">
                  <a:moveTo>
                    <a:pt x="0" y="264"/>
                  </a:moveTo>
                  <a:lnTo>
                    <a:pt x="64" y="208"/>
                  </a:lnTo>
                  <a:lnTo>
                    <a:pt x="152" y="144"/>
                  </a:lnTo>
                  <a:lnTo>
                    <a:pt x="248" y="96"/>
                  </a:lnTo>
                  <a:lnTo>
                    <a:pt x="336" y="56"/>
                  </a:lnTo>
                  <a:lnTo>
                    <a:pt x="312" y="0"/>
                  </a:lnTo>
                  <a:lnTo>
                    <a:pt x="520" y="80"/>
                  </a:lnTo>
                  <a:lnTo>
                    <a:pt x="376" y="248"/>
                  </a:lnTo>
                  <a:lnTo>
                    <a:pt x="368" y="184"/>
                  </a:lnTo>
                  <a:lnTo>
                    <a:pt x="288" y="216"/>
                  </a:lnTo>
                  <a:lnTo>
                    <a:pt x="208" y="264"/>
                  </a:lnTo>
                  <a:lnTo>
                    <a:pt x="144" y="312"/>
                  </a:lnTo>
                  <a:lnTo>
                    <a:pt x="96" y="360"/>
                  </a:lnTo>
                  <a:lnTo>
                    <a:pt x="8" y="264"/>
                  </a:lnTo>
                  <a:lnTo>
                    <a:pt x="0" y="264"/>
                  </a:lnTo>
                  <a:close/>
                </a:path>
              </a:pathLst>
            </a:custGeom>
            <a:solidFill>
              <a:srgbClr val="66FFFF"/>
            </a:solidFill>
            <a:ln w="38100">
              <a:solidFill>
                <a:srgbClr val="0000CC"/>
              </a:solidFill>
              <a:round/>
              <a:headEnd/>
              <a:tailEnd/>
            </a:ln>
          </p:spPr>
          <p:txBody>
            <a:bodyPr/>
            <a:lstStyle/>
            <a:p>
              <a:endParaRPr lang="en-GB"/>
            </a:p>
          </p:txBody>
        </p:sp>
        <p:sp>
          <p:nvSpPr>
            <p:cNvPr id="88077" name="Freeform 13"/>
            <p:cNvSpPr>
              <a:spLocks/>
            </p:cNvSpPr>
            <p:nvPr/>
          </p:nvSpPr>
          <p:spPr bwMode="auto">
            <a:xfrm>
              <a:off x="195" y="881"/>
              <a:ext cx="248" cy="504"/>
            </a:xfrm>
            <a:custGeom>
              <a:avLst/>
              <a:gdLst>
                <a:gd name="T0" fmla="*/ 0 w 248"/>
                <a:gd name="T1" fmla="*/ 504 h 504"/>
                <a:gd name="T2" fmla="*/ 0 w 248"/>
                <a:gd name="T3" fmla="*/ 416 h 504"/>
                <a:gd name="T4" fmla="*/ 16 w 248"/>
                <a:gd name="T5" fmla="*/ 312 h 504"/>
                <a:gd name="T6" fmla="*/ 48 w 248"/>
                <a:gd name="T7" fmla="*/ 208 h 504"/>
                <a:gd name="T8" fmla="*/ 88 w 248"/>
                <a:gd name="T9" fmla="*/ 112 h 504"/>
                <a:gd name="T10" fmla="*/ 24 w 248"/>
                <a:gd name="T11" fmla="*/ 96 h 504"/>
                <a:gd name="T12" fmla="*/ 232 w 248"/>
                <a:gd name="T13" fmla="*/ 0 h 504"/>
                <a:gd name="T14" fmla="*/ 248 w 248"/>
                <a:gd name="T15" fmla="*/ 224 h 504"/>
                <a:gd name="T16" fmla="*/ 200 w 248"/>
                <a:gd name="T17" fmla="*/ 184 h 504"/>
                <a:gd name="T18" fmla="*/ 168 w 248"/>
                <a:gd name="T19" fmla="*/ 272 h 504"/>
                <a:gd name="T20" fmla="*/ 144 w 248"/>
                <a:gd name="T21" fmla="*/ 360 h 504"/>
                <a:gd name="T22" fmla="*/ 128 w 248"/>
                <a:gd name="T23" fmla="*/ 440 h 504"/>
                <a:gd name="T24" fmla="*/ 128 w 248"/>
                <a:gd name="T25" fmla="*/ 504 h 504"/>
                <a:gd name="T26" fmla="*/ 8 w 248"/>
                <a:gd name="T27" fmla="*/ 504 h 504"/>
                <a:gd name="T28" fmla="*/ 0 w 248"/>
                <a:gd name="T29" fmla="*/ 504 h 50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48"/>
                <a:gd name="T46" fmla="*/ 0 h 504"/>
                <a:gd name="T47" fmla="*/ 248 w 248"/>
                <a:gd name="T48" fmla="*/ 504 h 50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48" h="504">
                  <a:moveTo>
                    <a:pt x="0" y="504"/>
                  </a:moveTo>
                  <a:lnTo>
                    <a:pt x="0" y="416"/>
                  </a:lnTo>
                  <a:lnTo>
                    <a:pt x="16" y="312"/>
                  </a:lnTo>
                  <a:lnTo>
                    <a:pt x="48" y="208"/>
                  </a:lnTo>
                  <a:lnTo>
                    <a:pt x="88" y="112"/>
                  </a:lnTo>
                  <a:lnTo>
                    <a:pt x="24" y="96"/>
                  </a:lnTo>
                  <a:lnTo>
                    <a:pt x="232" y="0"/>
                  </a:lnTo>
                  <a:lnTo>
                    <a:pt x="248" y="224"/>
                  </a:lnTo>
                  <a:lnTo>
                    <a:pt x="200" y="184"/>
                  </a:lnTo>
                  <a:lnTo>
                    <a:pt x="168" y="272"/>
                  </a:lnTo>
                  <a:lnTo>
                    <a:pt x="144" y="360"/>
                  </a:lnTo>
                  <a:lnTo>
                    <a:pt x="128" y="440"/>
                  </a:lnTo>
                  <a:lnTo>
                    <a:pt x="128" y="504"/>
                  </a:lnTo>
                  <a:lnTo>
                    <a:pt x="8" y="504"/>
                  </a:lnTo>
                  <a:lnTo>
                    <a:pt x="0" y="504"/>
                  </a:lnTo>
                  <a:close/>
                </a:path>
              </a:pathLst>
            </a:custGeom>
            <a:solidFill>
              <a:srgbClr val="00FFFF"/>
            </a:solidFill>
            <a:ln w="38100">
              <a:solidFill>
                <a:srgbClr val="0000CC"/>
              </a:solidFill>
              <a:round/>
              <a:headEnd/>
              <a:tailEnd/>
            </a:ln>
          </p:spPr>
          <p:txBody>
            <a:bodyPr/>
            <a:lstStyle/>
            <a:p>
              <a:endParaRPr lang="en-GB"/>
            </a:p>
          </p:txBody>
        </p:sp>
        <p:sp>
          <p:nvSpPr>
            <p:cNvPr id="88078" name="Freeform 14"/>
            <p:cNvSpPr>
              <a:spLocks/>
            </p:cNvSpPr>
            <p:nvPr/>
          </p:nvSpPr>
          <p:spPr bwMode="auto">
            <a:xfrm>
              <a:off x="307" y="1417"/>
              <a:ext cx="360" cy="512"/>
            </a:xfrm>
            <a:custGeom>
              <a:avLst/>
              <a:gdLst>
                <a:gd name="T0" fmla="*/ 272 w 360"/>
                <a:gd name="T1" fmla="*/ 512 h 512"/>
                <a:gd name="T2" fmla="*/ 216 w 360"/>
                <a:gd name="T3" fmla="*/ 456 h 512"/>
                <a:gd name="T4" fmla="*/ 152 w 360"/>
                <a:gd name="T5" fmla="*/ 368 h 512"/>
                <a:gd name="T6" fmla="*/ 96 w 360"/>
                <a:gd name="T7" fmla="*/ 272 h 512"/>
                <a:gd name="T8" fmla="*/ 64 w 360"/>
                <a:gd name="T9" fmla="*/ 176 h 512"/>
                <a:gd name="T10" fmla="*/ 0 w 360"/>
                <a:gd name="T11" fmla="*/ 208 h 512"/>
                <a:gd name="T12" fmla="*/ 80 w 360"/>
                <a:gd name="T13" fmla="*/ 0 h 512"/>
                <a:gd name="T14" fmla="*/ 248 w 360"/>
                <a:gd name="T15" fmla="*/ 136 h 512"/>
                <a:gd name="T16" fmla="*/ 192 w 360"/>
                <a:gd name="T17" fmla="*/ 144 h 512"/>
                <a:gd name="T18" fmla="*/ 224 w 360"/>
                <a:gd name="T19" fmla="*/ 232 h 512"/>
                <a:gd name="T20" fmla="*/ 272 w 360"/>
                <a:gd name="T21" fmla="*/ 312 h 512"/>
                <a:gd name="T22" fmla="*/ 320 w 360"/>
                <a:gd name="T23" fmla="*/ 376 h 512"/>
                <a:gd name="T24" fmla="*/ 360 w 360"/>
                <a:gd name="T25" fmla="*/ 424 h 512"/>
                <a:gd name="T26" fmla="*/ 280 w 360"/>
                <a:gd name="T27" fmla="*/ 512 h 512"/>
                <a:gd name="T28" fmla="*/ 272 w 360"/>
                <a:gd name="T29" fmla="*/ 512 h 51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0"/>
                <a:gd name="T46" fmla="*/ 0 h 512"/>
                <a:gd name="T47" fmla="*/ 360 w 360"/>
                <a:gd name="T48" fmla="*/ 512 h 51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0" h="512">
                  <a:moveTo>
                    <a:pt x="272" y="512"/>
                  </a:moveTo>
                  <a:lnTo>
                    <a:pt x="216" y="456"/>
                  </a:lnTo>
                  <a:lnTo>
                    <a:pt x="152" y="368"/>
                  </a:lnTo>
                  <a:lnTo>
                    <a:pt x="96" y="272"/>
                  </a:lnTo>
                  <a:lnTo>
                    <a:pt x="64" y="176"/>
                  </a:lnTo>
                  <a:lnTo>
                    <a:pt x="0" y="208"/>
                  </a:lnTo>
                  <a:lnTo>
                    <a:pt x="80" y="0"/>
                  </a:lnTo>
                  <a:lnTo>
                    <a:pt x="248" y="136"/>
                  </a:lnTo>
                  <a:lnTo>
                    <a:pt x="192" y="144"/>
                  </a:lnTo>
                  <a:lnTo>
                    <a:pt x="224" y="232"/>
                  </a:lnTo>
                  <a:lnTo>
                    <a:pt x="272" y="312"/>
                  </a:lnTo>
                  <a:lnTo>
                    <a:pt x="320" y="376"/>
                  </a:lnTo>
                  <a:lnTo>
                    <a:pt x="360" y="424"/>
                  </a:lnTo>
                  <a:lnTo>
                    <a:pt x="280" y="512"/>
                  </a:lnTo>
                  <a:lnTo>
                    <a:pt x="272" y="512"/>
                  </a:lnTo>
                  <a:close/>
                </a:path>
              </a:pathLst>
            </a:custGeom>
            <a:solidFill>
              <a:srgbClr val="00FFFF"/>
            </a:solidFill>
            <a:ln w="38100">
              <a:solidFill>
                <a:srgbClr val="0000CC"/>
              </a:solidFill>
              <a:round/>
              <a:headEnd/>
              <a:tailEnd/>
            </a:ln>
          </p:spPr>
          <p:txBody>
            <a:bodyPr/>
            <a:lstStyle/>
            <a:p>
              <a:endParaRPr lang="en-GB"/>
            </a:p>
          </p:txBody>
        </p:sp>
        <p:sp>
          <p:nvSpPr>
            <p:cNvPr id="88079" name="Freeform 15"/>
            <p:cNvSpPr>
              <a:spLocks/>
            </p:cNvSpPr>
            <p:nvPr/>
          </p:nvSpPr>
          <p:spPr bwMode="auto">
            <a:xfrm>
              <a:off x="739" y="1793"/>
              <a:ext cx="496" cy="256"/>
            </a:xfrm>
            <a:custGeom>
              <a:avLst/>
              <a:gdLst>
                <a:gd name="T0" fmla="*/ 496 w 496"/>
                <a:gd name="T1" fmla="*/ 256 h 256"/>
                <a:gd name="T2" fmla="*/ 416 w 496"/>
                <a:gd name="T3" fmla="*/ 256 h 256"/>
                <a:gd name="T4" fmla="*/ 312 w 496"/>
                <a:gd name="T5" fmla="*/ 240 h 256"/>
                <a:gd name="T6" fmla="*/ 208 w 496"/>
                <a:gd name="T7" fmla="*/ 208 h 256"/>
                <a:gd name="T8" fmla="*/ 112 w 496"/>
                <a:gd name="T9" fmla="*/ 168 h 256"/>
                <a:gd name="T10" fmla="*/ 96 w 496"/>
                <a:gd name="T11" fmla="*/ 224 h 256"/>
                <a:gd name="T12" fmla="*/ 0 w 496"/>
                <a:gd name="T13" fmla="*/ 24 h 256"/>
                <a:gd name="T14" fmla="*/ 216 w 496"/>
                <a:gd name="T15" fmla="*/ 0 h 256"/>
                <a:gd name="T16" fmla="*/ 184 w 496"/>
                <a:gd name="T17" fmla="*/ 56 h 256"/>
                <a:gd name="T18" fmla="*/ 272 w 496"/>
                <a:gd name="T19" fmla="*/ 88 h 256"/>
                <a:gd name="T20" fmla="*/ 360 w 496"/>
                <a:gd name="T21" fmla="*/ 112 h 256"/>
                <a:gd name="T22" fmla="*/ 432 w 496"/>
                <a:gd name="T23" fmla="*/ 120 h 256"/>
                <a:gd name="T24" fmla="*/ 496 w 496"/>
                <a:gd name="T25" fmla="*/ 128 h 256"/>
                <a:gd name="T26" fmla="*/ 496 w 496"/>
                <a:gd name="T27" fmla="*/ 248 h 256"/>
                <a:gd name="T28" fmla="*/ 496 w 496"/>
                <a:gd name="T29" fmla="*/ 256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6"/>
                <a:gd name="T46" fmla="*/ 0 h 256"/>
                <a:gd name="T47" fmla="*/ 496 w 496"/>
                <a:gd name="T48" fmla="*/ 256 h 25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6" h="256">
                  <a:moveTo>
                    <a:pt x="496" y="256"/>
                  </a:moveTo>
                  <a:lnTo>
                    <a:pt x="416" y="256"/>
                  </a:lnTo>
                  <a:lnTo>
                    <a:pt x="312" y="240"/>
                  </a:lnTo>
                  <a:lnTo>
                    <a:pt x="208" y="208"/>
                  </a:lnTo>
                  <a:lnTo>
                    <a:pt x="112" y="168"/>
                  </a:lnTo>
                  <a:lnTo>
                    <a:pt x="96" y="224"/>
                  </a:lnTo>
                  <a:lnTo>
                    <a:pt x="0" y="24"/>
                  </a:lnTo>
                  <a:lnTo>
                    <a:pt x="216" y="0"/>
                  </a:lnTo>
                  <a:lnTo>
                    <a:pt x="184" y="56"/>
                  </a:lnTo>
                  <a:lnTo>
                    <a:pt x="272" y="88"/>
                  </a:lnTo>
                  <a:lnTo>
                    <a:pt x="360" y="112"/>
                  </a:lnTo>
                  <a:lnTo>
                    <a:pt x="432" y="120"/>
                  </a:lnTo>
                  <a:lnTo>
                    <a:pt x="496" y="128"/>
                  </a:lnTo>
                  <a:lnTo>
                    <a:pt x="496" y="248"/>
                  </a:lnTo>
                  <a:lnTo>
                    <a:pt x="496" y="256"/>
                  </a:lnTo>
                  <a:close/>
                </a:path>
              </a:pathLst>
            </a:custGeom>
            <a:solidFill>
              <a:srgbClr val="00FFFF"/>
            </a:solidFill>
            <a:ln w="38100">
              <a:solidFill>
                <a:srgbClr val="0000CC"/>
              </a:solidFill>
              <a:round/>
              <a:headEnd/>
              <a:tailEnd/>
            </a:ln>
          </p:spPr>
          <p:txBody>
            <a:bodyPr/>
            <a:lstStyle/>
            <a:p>
              <a:endParaRPr lang="en-GB"/>
            </a:p>
          </p:txBody>
        </p:sp>
      </p:grpSp>
      <p:sp>
        <p:nvSpPr>
          <p:cNvPr id="2" name="TextBox 1"/>
          <p:cNvSpPr txBox="1"/>
          <p:nvPr/>
        </p:nvSpPr>
        <p:spPr>
          <a:xfrm>
            <a:off x="3347864" y="3429000"/>
            <a:ext cx="2498536" cy="1200329"/>
          </a:xfrm>
          <a:prstGeom prst="rect">
            <a:avLst/>
          </a:prstGeom>
          <a:noFill/>
        </p:spPr>
        <p:txBody>
          <a:bodyPr wrap="square" rtlCol="0">
            <a:spAutoFit/>
          </a:bodyPr>
          <a:lstStyle/>
          <a:p>
            <a:pPr algn="ctr"/>
            <a:r>
              <a:rPr lang="en-GB" sz="1800" dirty="0" smtClean="0"/>
              <a:t>Rotherham Hospital, University of Sheffield &amp; other University centres</a:t>
            </a:r>
            <a:endParaRPr lang="en-GB" sz="1800" dirty="0"/>
          </a:p>
        </p:txBody>
      </p:sp>
      <p:sp>
        <p:nvSpPr>
          <p:cNvPr id="17" name="TextBox 16"/>
          <p:cNvSpPr txBox="1"/>
          <p:nvPr/>
        </p:nvSpPr>
        <p:spPr>
          <a:xfrm>
            <a:off x="3979108" y="313492"/>
            <a:ext cx="1162499" cy="523220"/>
          </a:xfrm>
          <a:prstGeom prst="rect">
            <a:avLst/>
          </a:prstGeom>
          <a:noFill/>
        </p:spPr>
        <p:txBody>
          <a:bodyPr wrap="none" rtlCol="0">
            <a:spAutoFit/>
          </a:bodyPr>
          <a:lstStyle/>
          <a:p>
            <a:pPr algn="ctr"/>
            <a:r>
              <a:rPr lang="en-GB" sz="2800" b="1" i="1" dirty="0" smtClean="0">
                <a:solidFill>
                  <a:srgbClr val="FFE600"/>
                </a:solidFill>
              </a:rPr>
              <a:t>BRET</a:t>
            </a:r>
            <a:endParaRPr lang="en-GB" sz="2800" b="1" i="1" dirty="0">
              <a:solidFill>
                <a:srgbClr val="FFE600"/>
              </a:solidFill>
            </a:endParaRPr>
          </a:p>
        </p:txBody>
      </p:sp>
      <p:sp>
        <p:nvSpPr>
          <p:cNvPr id="18" name="Text Box 5"/>
          <p:cNvSpPr txBox="1">
            <a:spLocks noChangeArrowheads="1"/>
          </p:cNvSpPr>
          <p:nvPr/>
        </p:nvSpPr>
        <p:spPr bwMode="auto">
          <a:xfrm>
            <a:off x="539552" y="4365104"/>
            <a:ext cx="2123728" cy="1246495"/>
          </a:xfrm>
          <a:prstGeom prst="rect">
            <a:avLst/>
          </a:prstGeom>
          <a:solidFill>
            <a:srgbClr val="FFFF00"/>
          </a:solidFill>
          <a:ln>
            <a:noFill/>
          </a:ln>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dirty="0">
                <a:solidFill>
                  <a:schemeClr val="bg2"/>
                </a:solidFill>
              </a:rPr>
              <a:t> </a:t>
            </a:r>
            <a:r>
              <a:rPr lang="en-GB" dirty="0" smtClean="0">
                <a:solidFill>
                  <a:schemeClr val="bg2"/>
                </a:solidFill>
              </a:rPr>
              <a:t>Applied Science</a:t>
            </a:r>
            <a:endParaRPr lang="en-GB" dirty="0">
              <a:solidFill>
                <a:schemeClr val="bg2"/>
              </a:solidFill>
            </a:endParaRPr>
          </a:p>
          <a:p>
            <a:pPr algn="ctr">
              <a:spcBef>
                <a:spcPct val="50000"/>
              </a:spcBef>
            </a:pPr>
            <a:r>
              <a:rPr lang="en-GB" sz="1800" i="1" dirty="0" smtClean="0">
                <a:solidFill>
                  <a:schemeClr val="bg2"/>
                </a:solidFill>
              </a:rPr>
              <a:t>Translational</a:t>
            </a:r>
            <a:endParaRPr lang="en-US" sz="1800" i="1" dirty="0">
              <a:solidFill>
                <a:schemeClr val="bg2"/>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324757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1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1484784"/>
            <a:ext cx="8382893" cy="4893647"/>
          </a:xfrm>
          <a:prstGeom prst="rect">
            <a:avLst/>
          </a:prstGeom>
          <a:noFill/>
        </p:spPr>
        <p:txBody>
          <a:bodyPr wrap="square" rtlCol="0">
            <a:spAutoFit/>
          </a:bodyPr>
          <a:lstStyle/>
          <a:p>
            <a:r>
              <a:rPr lang="en-GB" dirty="0" smtClean="0">
                <a:solidFill>
                  <a:schemeClr val="tx1">
                    <a:lumMod val="75000"/>
                  </a:schemeClr>
                </a:solidFill>
              </a:rPr>
              <a:t>Objects and special interests: The Trustees believe that </a:t>
            </a:r>
            <a:r>
              <a:rPr lang="en-GB" dirty="0" smtClean="0">
                <a:solidFill>
                  <a:srgbClr val="FFFF00"/>
                </a:solidFill>
              </a:rPr>
              <a:t>medicine is  best served when led by research, supported by science and sustained always by compassion. </a:t>
            </a:r>
            <a:r>
              <a:rPr lang="en-GB" dirty="0" smtClean="0">
                <a:solidFill>
                  <a:schemeClr val="tx1">
                    <a:lumMod val="75000"/>
                  </a:schemeClr>
                </a:solidFill>
              </a:rPr>
              <a:t>The Trust’s aim is to promote research and education in medicine and particularly in the field of gastrointestinal disease. The Trust seeks to encourage men and women of any age, particularly those not based in academic centres, to pursue research or education activity. </a:t>
            </a:r>
            <a:r>
              <a:rPr lang="en-GB" dirty="0" smtClean="0">
                <a:solidFill>
                  <a:srgbClr val="FFFF00"/>
                </a:solidFill>
              </a:rPr>
              <a:t>The principal requirement or qualification of the candidate is to have the necessary drive, determination and ability to develop good ideas. If feasible, research will be carried out in Rotherham or Sheffield. </a:t>
            </a:r>
          </a:p>
          <a:p>
            <a:r>
              <a:rPr lang="en-GB" dirty="0" smtClean="0"/>
              <a:t>(This was later expanded and BRET became a national charity) </a:t>
            </a:r>
            <a:endParaRPr lang="en-GB" dirty="0"/>
          </a:p>
        </p:txBody>
      </p:sp>
      <p:sp>
        <p:nvSpPr>
          <p:cNvPr id="4" name="TextBox 3"/>
          <p:cNvSpPr txBox="1"/>
          <p:nvPr/>
        </p:nvSpPr>
        <p:spPr>
          <a:xfrm>
            <a:off x="1469485" y="313492"/>
            <a:ext cx="6181757" cy="523220"/>
          </a:xfrm>
          <a:prstGeom prst="rect">
            <a:avLst/>
          </a:prstGeom>
          <a:noFill/>
        </p:spPr>
        <p:txBody>
          <a:bodyPr wrap="none" rtlCol="0">
            <a:spAutoFit/>
          </a:bodyPr>
          <a:lstStyle/>
          <a:p>
            <a:pPr algn="ctr"/>
            <a:r>
              <a:rPr lang="en-GB" sz="2800" dirty="0" smtClean="0">
                <a:solidFill>
                  <a:srgbClr val="FFFF00"/>
                </a:solidFill>
              </a:rPr>
              <a:t>BRET: Registered Charity no. 328452</a:t>
            </a:r>
            <a:endParaRPr lang="en-GB" sz="2800" dirty="0">
              <a:solidFill>
                <a:srgbClr val="FFFF00"/>
              </a:solidFill>
            </a:endParaRP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780181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18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95536" y="1700808"/>
            <a:ext cx="8382893" cy="4893647"/>
          </a:xfrm>
          <a:prstGeom prst="rect">
            <a:avLst/>
          </a:prstGeom>
          <a:noFill/>
        </p:spPr>
        <p:txBody>
          <a:bodyPr wrap="square" rtlCol="0">
            <a:spAutoFit/>
          </a:bodyPr>
          <a:lstStyle/>
          <a:p>
            <a:r>
              <a:rPr lang="en-GB" dirty="0" smtClean="0">
                <a:solidFill>
                  <a:schemeClr val="tx1">
                    <a:lumMod val="75000"/>
                  </a:schemeClr>
                </a:solidFill>
              </a:rPr>
              <a:t>Objects and special interests: The Trustees believe that medicine is  best served when led by research, supported by science and sustained always by compassion. The Trust’s aim is to promote research and education in medicine and particularly in the field of gastrointestinal disease. The Trust seeks to </a:t>
            </a:r>
            <a:r>
              <a:rPr lang="en-GB" dirty="0" smtClean="0">
                <a:solidFill>
                  <a:srgbClr val="FFFF00"/>
                </a:solidFill>
              </a:rPr>
              <a:t>encourage men and women of any age</a:t>
            </a:r>
            <a:r>
              <a:rPr lang="en-GB" dirty="0" smtClean="0">
                <a:solidFill>
                  <a:schemeClr val="tx1">
                    <a:lumMod val="75000"/>
                  </a:schemeClr>
                </a:solidFill>
              </a:rPr>
              <a:t>, particularly those not based in academic centres, to pursue research or education activity. The principal requirement or qualification of the candidate is to have the necessary drive, determination and ability to develop good ideas. If feasible, research will be carried out in Rotherham or Sheffield. </a:t>
            </a:r>
          </a:p>
          <a:p>
            <a:r>
              <a:rPr lang="en-GB" dirty="0" smtClean="0">
                <a:solidFill>
                  <a:schemeClr val="tx1">
                    <a:lumMod val="75000"/>
                  </a:schemeClr>
                </a:solidFill>
              </a:rPr>
              <a:t>(This was later expanded and BRET became a national charity) </a:t>
            </a:r>
            <a:endParaRPr lang="en-GB" dirty="0">
              <a:solidFill>
                <a:schemeClr val="tx1">
                  <a:lumMod val="75000"/>
                </a:schemeClr>
              </a:solidFill>
            </a:endParaRPr>
          </a:p>
        </p:txBody>
      </p:sp>
      <p:sp>
        <p:nvSpPr>
          <p:cNvPr id="4" name="TextBox 3"/>
          <p:cNvSpPr txBox="1"/>
          <p:nvPr/>
        </p:nvSpPr>
        <p:spPr>
          <a:xfrm>
            <a:off x="1469485" y="313492"/>
            <a:ext cx="6181757" cy="523220"/>
          </a:xfrm>
          <a:prstGeom prst="rect">
            <a:avLst/>
          </a:prstGeom>
          <a:noFill/>
        </p:spPr>
        <p:txBody>
          <a:bodyPr wrap="none" rtlCol="0">
            <a:spAutoFit/>
          </a:bodyPr>
          <a:lstStyle/>
          <a:p>
            <a:pPr algn="ctr"/>
            <a:r>
              <a:rPr lang="en-GB" sz="2800" dirty="0" smtClean="0">
                <a:solidFill>
                  <a:srgbClr val="FFFF00"/>
                </a:solidFill>
              </a:rPr>
              <a:t>BRET: Registered Charity no. 328452</a:t>
            </a:r>
            <a:endParaRPr lang="en-GB" sz="2800" dirty="0">
              <a:solidFill>
                <a:srgbClr val="FFFF00"/>
              </a:solidFill>
            </a:endParaRP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385372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92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6" descr="Tovey01.tif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11960" y="1616075"/>
            <a:ext cx="4673600" cy="181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39" name="Picture 2" descr="Tovey08.tiff"/>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29121" y="3861048"/>
            <a:ext cx="4406975" cy="2088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itle 3"/>
          <p:cNvSpPr>
            <a:spLocks noGrp="1"/>
          </p:cNvSpPr>
          <p:nvPr>
            <p:ph type="title" idx="4294967295"/>
          </p:nvPr>
        </p:nvSpPr>
        <p:spPr>
          <a:xfrm>
            <a:off x="427038" y="-27384"/>
            <a:ext cx="8289925" cy="792088"/>
          </a:xfrm>
        </p:spPr>
        <p:txBody>
          <a:bodyPr/>
          <a:lstStyle/>
          <a:p>
            <a:r>
              <a:rPr lang="en-GB" dirty="0" smtClean="0">
                <a:solidFill>
                  <a:srgbClr val="FFFF00"/>
                </a:solidFill>
              </a:rPr>
              <a:t>Frank </a:t>
            </a:r>
            <a:r>
              <a:rPr lang="en-GB" dirty="0" err="1" smtClean="0">
                <a:solidFill>
                  <a:srgbClr val="FFFF00"/>
                </a:solidFill>
              </a:rPr>
              <a:t>Tovey</a:t>
            </a:r>
            <a:r>
              <a:rPr lang="en-GB" dirty="0" smtClean="0">
                <a:solidFill>
                  <a:srgbClr val="FFFF00"/>
                </a:solidFill>
              </a:rPr>
              <a:t> OBE ---</a:t>
            </a:r>
            <a:r>
              <a:rPr lang="en-GB" sz="2400" dirty="0" smtClean="0">
                <a:solidFill>
                  <a:srgbClr val="FFFF00"/>
                </a:solidFill>
              </a:rPr>
              <a:t>a life’s work</a:t>
            </a:r>
          </a:p>
        </p:txBody>
      </p:sp>
      <p:pic>
        <p:nvPicPr>
          <p:cNvPr id="65541" name="Picture 4" descr="Tovey07.tif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658833" y="3645024"/>
            <a:ext cx="3233647" cy="24482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p:cNvGrpSpPr/>
          <p:nvPr/>
        </p:nvGrpSpPr>
        <p:grpSpPr>
          <a:xfrm>
            <a:off x="1018357" y="1484784"/>
            <a:ext cx="3049587" cy="2173287"/>
            <a:chOff x="1018357" y="1484784"/>
            <a:chExt cx="3049587" cy="2173287"/>
          </a:xfrm>
        </p:grpSpPr>
        <p:pic>
          <p:nvPicPr>
            <p:cNvPr id="65542" name="Picture 5" descr="Tovey06.tif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18357" y="1484784"/>
              <a:ext cx="3049587" cy="217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bwMode="auto">
            <a:xfrm>
              <a:off x="1018357" y="1857871"/>
              <a:ext cx="3049587" cy="360040"/>
            </a:xfrm>
            <a:prstGeom prst="rect">
              <a:avLst/>
            </a:prstGeom>
            <a:noFill/>
            <a:ln w="571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grpSp>
      <p:sp>
        <p:nvSpPr>
          <p:cNvPr id="3" name="TextBox 2"/>
          <p:cNvSpPr txBox="1"/>
          <p:nvPr/>
        </p:nvSpPr>
        <p:spPr>
          <a:xfrm>
            <a:off x="35496" y="764704"/>
            <a:ext cx="8856984" cy="646331"/>
          </a:xfrm>
          <a:prstGeom prst="rect">
            <a:avLst/>
          </a:prstGeom>
          <a:noFill/>
        </p:spPr>
        <p:txBody>
          <a:bodyPr wrap="square" rtlCol="0">
            <a:spAutoFit/>
          </a:bodyPr>
          <a:lstStyle/>
          <a:p>
            <a:r>
              <a:rPr lang="en-GB" sz="1800" b="1" dirty="0" smtClean="0">
                <a:solidFill>
                  <a:srgbClr val="FFFF00"/>
                </a:solidFill>
              </a:rPr>
              <a:t>1955   	J. Indian Med Assoc. 1955 </a:t>
            </a:r>
            <a:r>
              <a:rPr lang="en-GB" sz="1400" dirty="0"/>
              <a:t>Dec 16;25(14):548-51</a:t>
            </a:r>
            <a:r>
              <a:rPr lang="en-GB" sz="1400" dirty="0" smtClean="0"/>
              <a:t>. Relation of hookworm </a:t>
            </a:r>
            <a:r>
              <a:rPr lang="en-GB" sz="1400" dirty="0"/>
              <a:t>infestation with </a:t>
            </a:r>
            <a:r>
              <a:rPr lang="en-GB" sz="1400" dirty="0" smtClean="0"/>
              <a:t>	duodenal </a:t>
            </a:r>
            <a:r>
              <a:rPr lang="en-GB" sz="1400" dirty="0"/>
              <a:t>ulcer</a:t>
            </a:r>
            <a:r>
              <a:rPr lang="en-GB" sz="1400" dirty="0" smtClean="0"/>
              <a:t>. Leslie H, </a:t>
            </a:r>
            <a:r>
              <a:rPr lang="en-GB" sz="1400" dirty="0" err="1" smtClean="0"/>
              <a:t>Tovey</a:t>
            </a:r>
            <a:r>
              <a:rPr lang="en-GB" sz="1400" dirty="0" smtClean="0"/>
              <a:t> FI</a:t>
            </a:r>
            <a:r>
              <a:rPr lang="en-GB" sz="1800" dirty="0" smtClean="0"/>
              <a:t>. </a:t>
            </a:r>
            <a:endParaRPr lang="en-GB" sz="1800" dirty="0"/>
          </a:p>
        </p:txBody>
      </p:sp>
      <p:sp>
        <p:nvSpPr>
          <p:cNvPr id="5" name="TextBox 4"/>
          <p:cNvSpPr txBox="1"/>
          <p:nvPr/>
        </p:nvSpPr>
        <p:spPr>
          <a:xfrm>
            <a:off x="-36512" y="6228601"/>
            <a:ext cx="9073008" cy="584775"/>
          </a:xfrm>
          <a:prstGeom prst="rect">
            <a:avLst/>
          </a:prstGeom>
          <a:noFill/>
        </p:spPr>
        <p:txBody>
          <a:bodyPr wrap="square" rtlCol="0">
            <a:spAutoFit/>
          </a:bodyPr>
          <a:lstStyle/>
          <a:p>
            <a:r>
              <a:rPr lang="en-GB" sz="1800" b="1" dirty="0" smtClean="0">
                <a:solidFill>
                  <a:srgbClr val="FFFF00"/>
                </a:solidFill>
              </a:rPr>
              <a:t>2015</a:t>
            </a:r>
            <a:r>
              <a:rPr lang="en-GB" sz="1600" dirty="0" smtClean="0"/>
              <a:t>	</a:t>
            </a:r>
            <a:r>
              <a:rPr lang="en-GB" sz="1600" b="1" dirty="0" smtClean="0">
                <a:solidFill>
                  <a:srgbClr val="FFFF00"/>
                </a:solidFill>
              </a:rPr>
              <a:t>World </a:t>
            </a:r>
            <a:r>
              <a:rPr lang="en-GB" sz="1600" b="1" dirty="0">
                <a:solidFill>
                  <a:srgbClr val="FFFF00"/>
                </a:solidFill>
              </a:rPr>
              <a:t>J Gastroenterol. 2015</a:t>
            </a:r>
            <a:r>
              <a:rPr lang="en-GB" sz="1600" dirty="0"/>
              <a:t>;21(5):1377-84. </a:t>
            </a:r>
            <a:r>
              <a:rPr lang="en-GB" sz="1400" dirty="0"/>
              <a:t>Role of dietary phospholipids </a:t>
            </a:r>
            <a:r>
              <a:rPr lang="en-GB" sz="1400" dirty="0" smtClean="0"/>
              <a:t>and </a:t>
            </a:r>
            <a:r>
              <a:rPr lang="en-GB" sz="1400" dirty="0" err="1"/>
              <a:t>phytosterols</a:t>
            </a:r>
            <a:r>
              <a:rPr lang="en-GB" sz="1400" dirty="0"/>
              <a:t> in </a:t>
            </a:r>
            <a:r>
              <a:rPr lang="en-GB" sz="1400" dirty="0" smtClean="0"/>
              <a:t>	protection </a:t>
            </a:r>
            <a:r>
              <a:rPr lang="en-GB" sz="1400" dirty="0"/>
              <a:t>against peptic ulceration as shown by experiments on </a:t>
            </a:r>
            <a:r>
              <a:rPr lang="en-GB" sz="1400" dirty="0" smtClean="0"/>
              <a:t>rats</a:t>
            </a:r>
            <a:r>
              <a:rPr lang="en-GB" sz="1400" dirty="0"/>
              <a:t>. </a:t>
            </a:r>
            <a:r>
              <a:rPr lang="en-GB" sz="1400" dirty="0" err="1" smtClean="0"/>
              <a:t>Tovey</a:t>
            </a:r>
            <a:r>
              <a:rPr lang="en-GB" sz="1400" dirty="0" smtClean="0"/>
              <a:t> FI.</a:t>
            </a:r>
            <a:endParaRPr lang="en-GB" sz="1400" dirty="0"/>
          </a:p>
        </p:txBody>
      </p:sp>
      <p:sp>
        <p:nvSpPr>
          <p:cNvPr id="13" name="TextBox 12"/>
          <p:cNvSpPr txBox="1"/>
          <p:nvPr/>
        </p:nvSpPr>
        <p:spPr>
          <a:xfrm>
            <a:off x="-108520" y="2132856"/>
            <a:ext cx="1080121" cy="923330"/>
          </a:xfrm>
          <a:prstGeom prst="rect">
            <a:avLst/>
          </a:prstGeom>
          <a:noFill/>
        </p:spPr>
        <p:txBody>
          <a:bodyPr wrap="square" rtlCol="0">
            <a:spAutoFit/>
          </a:bodyPr>
          <a:lstStyle/>
          <a:p>
            <a:pPr algn="ctr"/>
            <a:r>
              <a:rPr lang="en-GB" sz="1800" b="1" dirty="0" smtClean="0">
                <a:solidFill>
                  <a:srgbClr val="FFFF00"/>
                </a:solidFill>
              </a:rPr>
              <a:t>2011</a:t>
            </a:r>
          </a:p>
          <a:p>
            <a:pPr algn="ctr"/>
            <a:endParaRPr lang="en-GB" sz="1800" b="1" dirty="0" smtClean="0">
              <a:solidFill>
                <a:srgbClr val="FFFF00"/>
              </a:solidFill>
            </a:endParaRPr>
          </a:p>
          <a:p>
            <a:pPr algn="ctr"/>
            <a:r>
              <a:rPr lang="en-GB" sz="1800" b="1" dirty="0" smtClean="0">
                <a:solidFill>
                  <a:srgbClr val="FFFF00"/>
                </a:solidFill>
              </a:rPr>
              <a:t>Age 90!</a:t>
            </a:r>
            <a:endParaRPr lang="en-GB" sz="1800" b="1" dirty="0">
              <a:solidFill>
                <a:srgbClr val="FFFF00"/>
              </a:solidFill>
            </a:endParaRPr>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1199303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978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a:xfrm>
            <a:off x="2447504" y="332656"/>
            <a:ext cx="4248992" cy="1232911"/>
          </a:xfrm>
        </p:spPr>
        <p:txBody>
          <a:bodyPr/>
          <a:lstStyle/>
          <a:p>
            <a:r>
              <a:rPr lang="en-US" dirty="0" smtClean="0"/>
              <a:t>The nature of </a:t>
            </a:r>
            <a:br>
              <a:rPr lang="en-US" dirty="0" smtClean="0"/>
            </a:br>
            <a:r>
              <a:rPr lang="en-US" dirty="0" smtClean="0"/>
              <a:t>BRET research – Mentorship</a:t>
            </a:r>
          </a:p>
        </p:txBody>
      </p:sp>
      <p:pic>
        <p:nvPicPr>
          <p:cNvPr id="9222" name="Picture 6" descr="C:\Users\roystonc\AppData\Local\Microsoft\Windows\Temporary Internet Files\Content.IE5\35NQWDYT\Hermandad_-_friendship[1].jpg"/>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1520" y="4509120"/>
            <a:ext cx="2880000" cy="2160000"/>
          </a:xfrm>
          <a:prstGeom prst="rect">
            <a:avLst/>
          </a:prstGeom>
          <a:noFill/>
          <a:extLst>
            <a:ext uri="{909E8E84-426E-40DD-AFC4-6F175D3DCCD1}">
              <a14:hiddenFill xmlns:a14="http://schemas.microsoft.com/office/drawing/2010/main">
                <a:solidFill>
                  <a:srgbClr val="FFFFFF"/>
                </a:solidFill>
              </a14:hiddenFill>
            </a:ext>
          </a:extLst>
        </p:spPr>
      </p:pic>
      <p:pic>
        <p:nvPicPr>
          <p:cNvPr id="9223" name="Picture 7" descr="C:\Users\roystonc\AppData\Local\Microsoft\Windows\Temporary Internet Files\Content.IE5\EIY0F2KR\dividend1[1].jp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2160" y="4509360"/>
            <a:ext cx="2880000" cy="2160000"/>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
          <p:cNvSpPr txBox="1">
            <a:spLocks noChangeArrowheads="1"/>
          </p:cNvSpPr>
          <p:nvPr/>
        </p:nvSpPr>
        <p:spPr bwMode="auto">
          <a:xfrm>
            <a:off x="3127708" y="4797152"/>
            <a:ext cx="2884452" cy="1497384"/>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800" b="1" i="1">
                <a:solidFill>
                  <a:srgbClr val="FFF034"/>
                </a:solidFill>
                <a:latin typeface="+mj-lt"/>
                <a:ea typeface="+mj-ea"/>
                <a:cs typeface="+mj-cs"/>
              </a:defRPr>
            </a:lvl1pPr>
            <a:lvl2pPr algn="ctr" rtl="0" eaLnBrk="0" fontAlgn="base" hangingPunct="0">
              <a:spcBef>
                <a:spcPct val="0"/>
              </a:spcBef>
              <a:spcAft>
                <a:spcPct val="0"/>
              </a:spcAft>
              <a:defRPr sz="2800" b="1" i="1">
                <a:solidFill>
                  <a:srgbClr val="FFF034"/>
                </a:solidFill>
                <a:latin typeface="Arial" charset="0"/>
              </a:defRPr>
            </a:lvl2pPr>
            <a:lvl3pPr algn="ctr" rtl="0" eaLnBrk="0" fontAlgn="base" hangingPunct="0">
              <a:spcBef>
                <a:spcPct val="0"/>
              </a:spcBef>
              <a:spcAft>
                <a:spcPct val="0"/>
              </a:spcAft>
              <a:defRPr sz="2800" b="1" i="1">
                <a:solidFill>
                  <a:srgbClr val="FFF034"/>
                </a:solidFill>
                <a:latin typeface="Arial" charset="0"/>
              </a:defRPr>
            </a:lvl3pPr>
            <a:lvl4pPr algn="ctr" rtl="0" eaLnBrk="0" fontAlgn="base" hangingPunct="0">
              <a:spcBef>
                <a:spcPct val="0"/>
              </a:spcBef>
              <a:spcAft>
                <a:spcPct val="0"/>
              </a:spcAft>
              <a:defRPr sz="2800" b="1" i="1">
                <a:solidFill>
                  <a:srgbClr val="FFF034"/>
                </a:solidFill>
                <a:latin typeface="Arial" charset="0"/>
              </a:defRPr>
            </a:lvl4pPr>
            <a:lvl5pPr algn="ctr" rtl="0" eaLnBrk="0" fontAlgn="base" hangingPunct="0">
              <a:spcBef>
                <a:spcPct val="0"/>
              </a:spcBef>
              <a:spcAft>
                <a:spcPct val="0"/>
              </a:spcAft>
              <a:defRPr sz="2800" b="1" i="1">
                <a:solidFill>
                  <a:srgbClr val="FFF034"/>
                </a:solidFill>
                <a:latin typeface="Arial" charset="0"/>
              </a:defRPr>
            </a:lvl5pPr>
            <a:lvl6pPr marL="457200" algn="ctr" rtl="0" eaLnBrk="0" fontAlgn="base" hangingPunct="0">
              <a:spcBef>
                <a:spcPct val="0"/>
              </a:spcBef>
              <a:spcAft>
                <a:spcPct val="0"/>
              </a:spcAft>
              <a:defRPr sz="2800" b="1" i="1">
                <a:solidFill>
                  <a:srgbClr val="FFF034"/>
                </a:solidFill>
                <a:latin typeface="Arial" charset="0"/>
              </a:defRPr>
            </a:lvl6pPr>
            <a:lvl7pPr marL="914400" algn="ctr" rtl="0" eaLnBrk="0" fontAlgn="base" hangingPunct="0">
              <a:spcBef>
                <a:spcPct val="0"/>
              </a:spcBef>
              <a:spcAft>
                <a:spcPct val="0"/>
              </a:spcAft>
              <a:defRPr sz="2800" b="1" i="1">
                <a:solidFill>
                  <a:srgbClr val="FFF034"/>
                </a:solidFill>
                <a:latin typeface="Arial" charset="0"/>
              </a:defRPr>
            </a:lvl7pPr>
            <a:lvl8pPr marL="1371600" algn="ctr" rtl="0" eaLnBrk="0" fontAlgn="base" hangingPunct="0">
              <a:spcBef>
                <a:spcPct val="0"/>
              </a:spcBef>
              <a:spcAft>
                <a:spcPct val="0"/>
              </a:spcAft>
              <a:defRPr sz="2800" b="1" i="1">
                <a:solidFill>
                  <a:srgbClr val="FFF034"/>
                </a:solidFill>
                <a:latin typeface="Arial" charset="0"/>
              </a:defRPr>
            </a:lvl8pPr>
            <a:lvl9pPr marL="1828800" algn="ctr" rtl="0" eaLnBrk="0" fontAlgn="base" hangingPunct="0">
              <a:spcBef>
                <a:spcPct val="0"/>
              </a:spcBef>
              <a:spcAft>
                <a:spcPct val="0"/>
              </a:spcAft>
              <a:defRPr sz="2800" b="1" i="1">
                <a:solidFill>
                  <a:srgbClr val="FFF034"/>
                </a:solidFill>
                <a:latin typeface="Arial" charset="0"/>
              </a:defRPr>
            </a:lvl9pPr>
          </a:lstStyle>
          <a:p>
            <a:r>
              <a:rPr lang="en-US" dirty="0" smtClean="0"/>
              <a:t>Nurture …</a:t>
            </a:r>
          </a:p>
          <a:p>
            <a:r>
              <a:rPr lang="en-US" dirty="0" smtClean="0"/>
              <a:t>The person </a:t>
            </a:r>
          </a:p>
          <a:p>
            <a:r>
              <a:rPr lang="en-US" dirty="0" smtClean="0"/>
              <a:t>and the project</a:t>
            </a:r>
          </a:p>
        </p:txBody>
      </p:sp>
      <p:pic>
        <p:nvPicPr>
          <p:cNvPr id="13" name="Picture 2" descr="Image result for mentor imag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36480" y="440952"/>
            <a:ext cx="2556000" cy="2556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cdn.quotesgram.com/img/80/22/829654742-14e5fcb4f5e03f533c72c194bb8cf4c1.jpg"/>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51520" y="440928"/>
            <a:ext cx="2556000" cy="255602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2"/>
          <p:cNvSpPr txBox="1">
            <a:spLocks noChangeArrowheads="1"/>
          </p:cNvSpPr>
          <p:nvPr/>
        </p:nvSpPr>
        <p:spPr bwMode="auto">
          <a:xfrm>
            <a:off x="395536" y="2268097"/>
            <a:ext cx="8280600" cy="1952991"/>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800" b="1" i="1">
                <a:solidFill>
                  <a:srgbClr val="FFF034"/>
                </a:solidFill>
                <a:latin typeface="+mj-lt"/>
                <a:ea typeface="+mj-ea"/>
                <a:cs typeface="+mj-cs"/>
              </a:defRPr>
            </a:lvl1pPr>
            <a:lvl2pPr algn="ctr" rtl="0" eaLnBrk="0" fontAlgn="base" hangingPunct="0">
              <a:spcBef>
                <a:spcPct val="0"/>
              </a:spcBef>
              <a:spcAft>
                <a:spcPct val="0"/>
              </a:spcAft>
              <a:defRPr sz="2800" b="1" i="1">
                <a:solidFill>
                  <a:srgbClr val="FFF034"/>
                </a:solidFill>
                <a:latin typeface="Arial" charset="0"/>
              </a:defRPr>
            </a:lvl2pPr>
            <a:lvl3pPr algn="ctr" rtl="0" eaLnBrk="0" fontAlgn="base" hangingPunct="0">
              <a:spcBef>
                <a:spcPct val="0"/>
              </a:spcBef>
              <a:spcAft>
                <a:spcPct val="0"/>
              </a:spcAft>
              <a:defRPr sz="2800" b="1" i="1">
                <a:solidFill>
                  <a:srgbClr val="FFF034"/>
                </a:solidFill>
                <a:latin typeface="Arial" charset="0"/>
              </a:defRPr>
            </a:lvl3pPr>
            <a:lvl4pPr algn="ctr" rtl="0" eaLnBrk="0" fontAlgn="base" hangingPunct="0">
              <a:spcBef>
                <a:spcPct val="0"/>
              </a:spcBef>
              <a:spcAft>
                <a:spcPct val="0"/>
              </a:spcAft>
              <a:defRPr sz="2800" b="1" i="1">
                <a:solidFill>
                  <a:srgbClr val="FFF034"/>
                </a:solidFill>
                <a:latin typeface="Arial" charset="0"/>
              </a:defRPr>
            </a:lvl4pPr>
            <a:lvl5pPr algn="ctr" rtl="0" eaLnBrk="0" fontAlgn="base" hangingPunct="0">
              <a:spcBef>
                <a:spcPct val="0"/>
              </a:spcBef>
              <a:spcAft>
                <a:spcPct val="0"/>
              </a:spcAft>
              <a:defRPr sz="2800" b="1" i="1">
                <a:solidFill>
                  <a:srgbClr val="FFF034"/>
                </a:solidFill>
                <a:latin typeface="Arial" charset="0"/>
              </a:defRPr>
            </a:lvl5pPr>
            <a:lvl6pPr marL="457200" algn="ctr" rtl="0" eaLnBrk="0" fontAlgn="base" hangingPunct="0">
              <a:spcBef>
                <a:spcPct val="0"/>
              </a:spcBef>
              <a:spcAft>
                <a:spcPct val="0"/>
              </a:spcAft>
              <a:defRPr sz="2800" b="1" i="1">
                <a:solidFill>
                  <a:srgbClr val="FFF034"/>
                </a:solidFill>
                <a:latin typeface="Arial" charset="0"/>
              </a:defRPr>
            </a:lvl6pPr>
            <a:lvl7pPr marL="914400" algn="ctr" rtl="0" eaLnBrk="0" fontAlgn="base" hangingPunct="0">
              <a:spcBef>
                <a:spcPct val="0"/>
              </a:spcBef>
              <a:spcAft>
                <a:spcPct val="0"/>
              </a:spcAft>
              <a:defRPr sz="2800" b="1" i="1">
                <a:solidFill>
                  <a:srgbClr val="FFF034"/>
                </a:solidFill>
                <a:latin typeface="Arial" charset="0"/>
              </a:defRPr>
            </a:lvl7pPr>
            <a:lvl8pPr marL="1371600" algn="ctr" rtl="0" eaLnBrk="0" fontAlgn="base" hangingPunct="0">
              <a:spcBef>
                <a:spcPct val="0"/>
              </a:spcBef>
              <a:spcAft>
                <a:spcPct val="0"/>
              </a:spcAft>
              <a:defRPr sz="2800" b="1" i="1">
                <a:solidFill>
                  <a:srgbClr val="FFF034"/>
                </a:solidFill>
                <a:latin typeface="Arial" charset="0"/>
              </a:defRPr>
            </a:lvl8pPr>
            <a:lvl9pPr marL="1828800" algn="ctr" rtl="0" eaLnBrk="0" fontAlgn="base" hangingPunct="0">
              <a:spcBef>
                <a:spcPct val="0"/>
              </a:spcBef>
              <a:spcAft>
                <a:spcPct val="0"/>
              </a:spcAft>
              <a:defRPr sz="2800" b="1" i="1">
                <a:solidFill>
                  <a:srgbClr val="FFF034"/>
                </a:solidFill>
                <a:latin typeface="Arial" charset="0"/>
              </a:defRPr>
            </a:lvl9pPr>
          </a:lstStyle>
          <a:p>
            <a:r>
              <a:rPr lang="en-US" dirty="0" smtClean="0"/>
              <a:t/>
            </a:r>
            <a:br>
              <a:rPr lang="en-US" dirty="0" smtClean="0"/>
            </a:br>
            <a:r>
              <a:rPr lang="en-US" dirty="0" smtClean="0"/>
              <a:t>A Real Mentor …Nurture, Guide, Friend</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55468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8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2" descr="obstacles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4975" y="0"/>
            <a:ext cx="4899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 Box 3"/>
          <p:cNvSpPr txBox="1">
            <a:spLocks noChangeArrowheads="1"/>
          </p:cNvSpPr>
          <p:nvPr/>
        </p:nvSpPr>
        <p:spPr bwMode="auto">
          <a:xfrm>
            <a:off x="538931" y="2997200"/>
            <a:ext cx="3240981" cy="461665"/>
          </a:xfrm>
          <a:prstGeom prst="rect">
            <a:avLst/>
          </a:prstGeom>
          <a:noFill/>
          <a:ln w="25400">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r>
              <a:rPr lang="en-GB" i="1"/>
              <a:t>Measuring success---</a:t>
            </a:r>
            <a:endParaRPr lang="en-US" i="1"/>
          </a:p>
        </p:txBody>
      </p:sp>
      <p:sp>
        <p:nvSpPr>
          <p:cNvPr id="93188" name="Rectangle 4"/>
          <p:cNvSpPr>
            <a:spLocks noGrp="1" noChangeArrowheads="1"/>
          </p:cNvSpPr>
          <p:nvPr>
            <p:ph type="title" idx="4294967295"/>
          </p:nvPr>
        </p:nvSpPr>
        <p:spPr>
          <a:xfrm>
            <a:off x="427038" y="74613"/>
            <a:ext cx="3281362" cy="935037"/>
          </a:xfrm>
        </p:spPr>
        <p:txBody>
          <a:bodyPr/>
          <a:lstStyle/>
          <a:p>
            <a:r>
              <a:rPr lang="en-US" sz="2400" smtClean="0"/>
              <a:t>The Nature of BRET Research ----</a:t>
            </a:r>
          </a:p>
        </p:txBody>
      </p:sp>
      <p:sp>
        <p:nvSpPr>
          <p:cNvPr id="93189" name="Slide Number Placeholder 5"/>
          <p:cNvSpPr txBox="1">
            <a:spLocks noGrp="1"/>
          </p:cNvSpPr>
          <p:nvPr/>
        </p:nvSpPr>
        <p:spPr bwMode="auto">
          <a:xfrm>
            <a:off x="6553200" y="6580188"/>
            <a:ext cx="19050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a:fld id="{D73D97A0-FC79-49B9-8F8A-B9A1E5D23FBE}" type="slidenum">
              <a:rPr lang="en-US" sz="1000"/>
              <a:pPr algn="r"/>
              <a:t>29</a:t>
            </a:fld>
            <a:endParaRPr lang="en-US" sz="1000"/>
          </a:p>
        </p:txBody>
      </p:sp>
      <p:sp>
        <p:nvSpPr>
          <p:cNvPr id="93190" name="Footer Placeholder 6"/>
          <p:cNvSpPr txBox="1">
            <a:spLocks noGrp="1"/>
          </p:cNvSpPr>
          <p:nvPr/>
        </p:nvSpPr>
        <p:spPr bwMode="auto">
          <a:xfrm>
            <a:off x="3124200" y="6580188"/>
            <a:ext cx="2895600"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000"/>
              <a:t>GSR Mk3</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906711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57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p:txBody>
          <a:bodyPr/>
          <a:lstStyle/>
          <a:p>
            <a:r>
              <a:rPr lang="en-US" dirty="0" smtClean="0"/>
              <a:t>BRET: People supported …</a:t>
            </a:r>
          </a:p>
        </p:txBody>
      </p:sp>
      <p:sp>
        <p:nvSpPr>
          <p:cNvPr id="3" name="TextBox 2"/>
          <p:cNvSpPr txBox="1"/>
          <p:nvPr/>
        </p:nvSpPr>
        <p:spPr>
          <a:xfrm>
            <a:off x="251521" y="1215618"/>
            <a:ext cx="7272807" cy="5478423"/>
          </a:xfrm>
          <a:prstGeom prst="rect">
            <a:avLst/>
          </a:prstGeom>
          <a:noFill/>
        </p:spPr>
        <p:txBody>
          <a:bodyPr wrap="square" rtlCol="0">
            <a:spAutoFit/>
          </a:bodyPr>
          <a:lstStyle/>
          <a:p>
            <a:pPr>
              <a:lnSpc>
                <a:spcPts val="3000"/>
              </a:lnSpc>
            </a:pPr>
            <a:r>
              <a:rPr lang="en-GB" sz="2000" dirty="0" smtClean="0">
                <a:solidFill>
                  <a:srgbClr val="FFFF00"/>
                </a:solidFill>
              </a:rPr>
              <a:t>Higher Degrees</a:t>
            </a:r>
          </a:p>
          <a:p>
            <a:pPr marL="342900" indent="-342900">
              <a:lnSpc>
                <a:spcPts val="3000"/>
              </a:lnSpc>
              <a:buFont typeface="Arial" pitchFamily="34" charset="0"/>
              <a:buChar char="•"/>
            </a:pPr>
            <a:r>
              <a:rPr lang="en-GB" sz="2000" dirty="0" smtClean="0"/>
              <a:t>19 PhDs</a:t>
            </a:r>
          </a:p>
          <a:p>
            <a:pPr marL="342900" indent="-342900">
              <a:lnSpc>
                <a:spcPts val="3000"/>
              </a:lnSpc>
              <a:buFont typeface="Arial" pitchFamily="34" charset="0"/>
              <a:buChar char="•"/>
            </a:pPr>
            <a:r>
              <a:rPr lang="en-GB" sz="2000" dirty="0" smtClean="0"/>
              <a:t>4 Post-</a:t>
            </a:r>
            <a:r>
              <a:rPr lang="en-GB" sz="2000" dirty="0" err="1" smtClean="0"/>
              <a:t>Doctorals</a:t>
            </a:r>
            <a:r>
              <a:rPr lang="en-GB" sz="2000" dirty="0" smtClean="0"/>
              <a:t> (medicine and science)</a:t>
            </a:r>
          </a:p>
          <a:p>
            <a:pPr marL="342900" indent="-342900">
              <a:lnSpc>
                <a:spcPts val="3000"/>
              </a:lnSpc>
              <a:buFont typeface="Arial" pitchFamily="34" charset="0"/>
              <a:buChar char="•"/>
            </a:pPr>
            <a:r>
              <a:rPr lang="en-GB" sz="2000" dirty="0" smtClean="0"/>
              <a:t>5 MDs</a:t>
            </a:r>
          </a:p>
          <a:p>
            <a:pPr marL="342900" indent="-342900">
              <a:lnSpc>
                <a:spcPts val="3000"/>
              </a:lnSpc>
              <a:buFont typeface="Arial" pitchFamily="34" charset="0"/>
              <a:buChar char="•"/>
            </a:pPr>
            <a:endParaRPr lang="en-GB" sz="2000" dirty="0" smtClean="0"/>
          </a:p>
          <a:p>
            <a:pPr>
              <a:lnSpc>
                <a:spcPts val="3000"/>
              </a:lnSpc>
            </a:pPr>
            <a:r>
              <a:rPr lang="en-GB" sz="2000" dirty="0" smtClean="0">
                <a:solidFill>
                  <a:srgbClr val="FFFF00"/>
                </a:solidFill>
              </a:rPr>
              <a:t>Other R &amp; D grants</a:t>
            </a:r>
          </a:p>
          <a:p>
            <a:pPr marL="342900" indent="-342900">
              <a:lnSpc>
                <a:spcPts val="3000"/>
              </a:lnSpc>
              <a:buFont typeface="Arial" pitchFamily="34" charset="0"/>
              <a:buChar char="•"/>
            </a:pPr>
            <a:r>
              <a:rPr lang="en-GB" sz="2000" dirty="0" smtClean="0"/>
              <a:t>Education: MSc. Mol. </a:t>
            </a:r>
            <a:r>
              <a:rPr lang="en-GB" sz="2000" dirty="0" err="1" smtClean="0"/>
              <a:t>Sci</a:t>
            </a:r>
            <a:endParaRPr lang="en-GB" sz="2000" dirty="0" smtClean="0"/>
          </a:p>
          <a:p>
            <a:pPr marL="342900" indent="-342900">
              <a:lnSpc>
                <a:spcPts val="3000"/>
              </a:lnSpc>
              <a:buFont typeface="Arial" pitchFamily="34" charset="0"/>
              <a:buChar char="•"/>
            </a:pPr>
            <a:r>
              <a:rPr lang="en-GB" sz="2000" dirty="0" smtClean="0"/>
              <a:t>Medical School Fellowships </a:t>
            </a:r>
          </a:p>
          <a:p>
            <a:pPr>
              <a:lnSpc>
                <a:spcPts val="3000"/>
              </a:lnSpc>
            </a:pPr>
            <a:r>
              <a:rPr lang="en-GB" sz="2000" dirty="0" smtClean="0"/>
              <a:t>(for talented students from India who </a:t>
            </a:r>
          </a:p>
          <a:p>
            <a:pPr>
              <a:lnSpc>
                <a:spcPts val="3000"/>
              </a:lnSpc>
            </a:pPr>
            <a:r>
              <a:rPr lang="en-GB" sz="2000" dirty="0" smtClean="0"/>
              <a:t>could not otherwise afford the training).</a:t>
            </a:r>
          </a:p>
          <a:p>
            <a:pPr marL="342900" indent="-342900">
              <a:lnSpc>
                <a:spcPts val="3000"/>
              </a:lnSpc>
              <a:buFont typeface="Arial" pitchFamily="34" charset="0"/>
              <a:buChar char="•"/>
            </a:pPr>
            <a:endParaRPr lang="en-GB" sz="2000" dirty="0" smtClean="0"/>
          </a:p>
          <a:p>
            <a:pPr>
              <a:lnSpc>
                <a:spcPts val="3000"/>
              </a:lnSpc>
            </a:pPr>
            <a:r>
              <a:rPr lang="en-GB" sz="2000" dirty="0" smtClean="0">
                <a:solidFill>
                  <a:srgbClr val="FFFF00"/>
                </a:solidFill>
              </a:rPr>
              <a:t>Rotherham</a:t>
            </a:r>
            <a:r>
              <a:rPr lang="en-GB" sz="2000" dirty="0" smtClean="0"/>
              <a:t> </a:t>
            </a:r>
          </a:p>
          <a:p>
            <a:pPr marL="342900" indent="-342900">
              <a:lnSpc>
                <a:spcPts val="3000"/>
              </a:lnSpc>
              <a:buFont typeface="Arial" pitchFamily="34" charset="0"/>
              <a:buChar char="•"/>
            </a:pPr>
            <a:r>
              <a:rPr lang="en-GB" sz="2000" dirty="0" smtClean="0"/>
              <a:t>KDB Research team </a:t>
            </a:r>
          </a:p>
          <a:p>
            <a:pPr>
              <a:lnSpc>
                <a:spcPts val="3000"/>
              </a:lnSpc>
            </a:pPr>
            <a:r>
              <a:rPr lang="en-GB" sz="2000" dirty="0" smtClean="0"/>
              <a:t>     (Database, Secretary)</a:t>
            </a:r>
            <a:endParaRPr lang="en-GB" sz="2000" dirty="0"/>
          </a:p>
        </p:txBody>
      </p:sp>
      <p:grpSp>
        <p:nvGrpSpPr>
          <p:cNvPr id="4" name="Group 3"/>
          <p:cNvGrpSpPr/>
          <p:nvPr/>
        </p:nvGrpSpPr>
        <p:grpSpPr>
          <a:xfrm>
            <a:off x="5508104" y="1918573"/>
            <a:ext cx="3600400" cy="3742675"/>
            <a:chOff x="5292080" y="2409855"/>
            <a:chExt cx="3600400" cy="3742675"/>
          </a:xfrm>
        </p:grpSpPr>
        <p:pic>
          <p:nvPicPr>
            <p:cNvPr id="6" name="Picture 4" descr="P9250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52121" y="3039894"/>
              <a:ext cx="2952328" cy="2129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7"/>
            <p:cNvSpPr txBox="1">
              <a:spLocks noChangeArrowheads="1"/>
            </p:cNvSpPr>
            <p:nvPr/>
          </p:nvSpPr>
          <p:spPr bwMode="auto">
            <a:xfrm>
              <a:off x="5292080" y="5229200"/>
              <a:ext cx="3600400" cy="923330"/>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pPr>
              <a:r>
                <a:rPr lang="en-GB" sz="1800" dirty="0" smtClean="0"/>
                <a:t>Dr Jon Shaw &amp; Dr Martin </a:t>
              </a:r>
              <a:r>
                <a:rPr lang="en-GB" sz="1800" dirty="0" err="1" smtClean="0"/>
                <a:t>Nicklin</a:t>
              </a:r>
              <a:r>
                <a:rPr lang="en-GB" sz="1800" dirty="0" smtClean="0"/>
                <a:t> with Master’s Students from Chennai &amp; Sholapur</a:t>
              </a:r>
              <a:endParaRPr lang="en-GB" sz="1800" dirty="0"/>
            </a:p>
          </p:txBody>
        </p:sp>
        <p:sp>
          <p:nvSpPr>
            <p:cNvPr id="10" name="Text Box 7"/>
            <p:cNvSpPr txBox="1">
              <a:spLocks noChangeArrowheads="1"/>
            </p:cNvSpPr>
            <p:nvPr/>
          </p:nvSpPr>
          <p:spPr bwMode="auto">
            <a:xfrm>
              <a:off x="5292080" y="2409855"/>
              <a:ext cx="3600400" cy="646331"/>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pPr>
              <a:r>
                <a:rPr lang="en-GB" sz="1800" dirty="0" smtClean="0"/>
                <a:t>BRET India Fellows at University of Sheffield Medical School </a:t>
              </a:r>
              <a:endParaRPr lang="en-GB" sz="1800" dirty="0"/>
            </a:p>
          </p:txBody>
        </p:sp>
      </p:gr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4415514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26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idx="4294967295"/>
          </p:nvPr>
        </p:nvSpPr>
        <p:spPr/>
        <p:txBody>
          <a:bodyPr/>
          <a:lstStyle/>
          <a:p>
            <a:r>
              <a:rPr lang="en-GB" smtClean="0"/>
              <a:t>Main Themes</a:t>
            </a:r>
          </a:p>
        </p:txBody>
      </p:sp>
      <p:sp>
        <p:nvSpPr>
          <p:cNvPr id="84995" name="Content Placeholder 4"/>
          <p:cNvSpPr>
            <a:spLocks noGrp="1"/>
          </p:cNvSpPr>
          <p:nvPr>
            <p:ph sz="half" idx="4294967295"/>
          </p:nvPr>
        </p:nvSpPr>
        <p:spPr>
          <a:xfrm>
            <a:off x="251520" y="1447800"/>
            <a:ext cx="4085976" cy="5221288"/>
          </a:xfrm>
        </p:spPr>
        <p:txBody>
          <a:bodyPr/>
          <a:lstStyle/>
          <a:p>
            <a:r>
              <a:rPr lang="en-GB" dirty="0" smtClean="0">
                <a:solidFill>
                  <a:srgbClr val="FFFF00"/>
                </a:solidFill>
              </a:rPr>
              <a:t>Peptic Ulcer Disease</a:t>
            </a:r>
          </a:p>
          <a:p>
            <a:r>
              <a:rPr lang="en-GB" dirty="0" smtClean="0">
                <a:solidFill>
                  <a:srgbClr val="FFFF00"/>
                </a:solidFill>
              </a:rPr>
              <a:t>GORD</a:t>
            </a:r>
          </a:p>
          <a:p>
            <a:r>
              <a:rPr lang="en-GB" i="1" dirty="0" smtClean="0">
                <a:solidFill>
                  <a:srgbClr val="FFFF00"/>
                </a:solidFill>
              </a:rPr>
              <a:t>H. pylori</a:t>
            </a:r>
            <a:endParaRPr lang="en-GB" dirty="0" smtClean="0">
              <a:solidFill>
                <a:srgbClr val="FFFF00"/>
              </a:solidFill>
            </a:endParaRPr>
          </a:p>
          <a:p>
            <a:r>
              <a:rPr lang="en-GB" dirty="0" smtClean="0">
                <a:solidFill>
                  <a:srgbClr val="FFFF00"/>
                </a:solidFill>
              </a:rPr>
              <a:t>Bile acid malabsorption</a:t>
            </a:r>
          </a:p>
          <a:p>
            <a:r>
              <a:rPr lang="en-GB" dirty="0" err="1" smtClean="0">
                <a:solidFill>
                  <a:srgbClr val="FFFF00"/>
                </a:solidFill>
              </a:rPr>
              <a:t>Fermentome</a:t>
            </a:r>
            <a:endParaRPr lang="en-GB" dirty="0" smtClean="0">
              <a:solidFill>
                <a:srgbClr val="FFFF00"/>
              </a:solidFill>
            </a:endParaRPr>
          </a:p>
          <a:p>
            <a:r>
              <a:rPr lang="en-GB" dirty="0" smtClean="0">
                <a:solidFill>
                  <a:srgbClr val="FFFF00"/>
                </a:solidFill>
              </a:rPr>
              <a:t>Gut blood flow</a:t>
            </a:r>
          </a:p>
          <a:p>
            <a:r>
              <a:rPr lang="en-GB" dirty="0" smtClean="0">
                <a:solidFill>
                  <a:srgbClr val="FFFF00"/>
                </a:solidFill>
              </a:rPr>
              <a:t>Adhesions</a:t>
            </a:r>
          </a:p>
          <a:p>
            <a:r>
              <a:rPr lang="en-GB" dirty="0" smtClean="0">
                <a:solidFill>
                  <a:srgbClr val="FFFF00"/>
                </a:solidFill>
              </a:rPr>
              <a:t>Extra oesophageal reflux</a:t>
            </a:r>
          </a:p>
          <a:p>
            <a:r>
              <a:rPr lang="en-GB" dirty="0" smtClean="0">
                <a:solidFill>
                  <a:srgbClr val="FFFF00"/>
                </a:solidFill>
              </a:rPr>
              <a:t>Irritable bowel syndrome</a:t>
            </a:r>
          </a:p>
          <a:p>
            <a:r>
              <a:rPr lang="en-GB" dirty="0" smtClean="0">
                <a:solidFill>
                  <a:srgbClr val="FFFF00"/>
                </a:solidFill>
              </a:rPr>
              <a:t>Inflammatory bowel disease</a:t>
            </a:r>
          </a:p>
          <a:p>
            <a:r>
              <a:rPr lang="en-GB" dirty="0" smtClean="0">
                <a:solidFill>
                  <a:srgbClr val="FFFF00"/>
                </a:solidFill>
              </a:rPr>
              <a:t>Liver</a:t>
            </a:r>
          </a:p>
        </p:txBody>
      </p:sp>
      <p:sp>
        <p:nvSpPr>
          <p:cNvPr id="84996" name="Content Placeholder 5"/>
          <p:cNvSpPr>
            <a:spLocks noGrp="1"/>
          </p:cNvSpPr>
          <p:nvPr>
            <p:ph sz="half" idx="4294967295"/>
          </p:nvPr>
        </p:nvSpPr>
        <p:spPr>
          <a:xfrm>
            <a:off x="4284712" y="1447800"/>
            <a:ext cx="4967808" cy="3997424"/>
          </a:xfrm>
        </p:spPr>
        <p:txBody>
          <a:bodyPr/>
          <a:lstStyle/>
          <a:p>
            <a:pPr>
              <a:spcBef>
                <a:spcPts val="1500"/>
              </a:spcBef>
            </a:pPr>
            <a:r>
              <a:rPr lang="en-GB" dirty="0" smtClean="0"/>
              <a:t>Microcirculation (PUD)</a:t>
            </a:r>
            <a:endParaRPr lang="en-GB" dirty="0" smtClean="0">
              <a:solidFill>
                <a:srgbClr val="FFE600"/>
              </a:solidFill>
            </a:endParaRPr>
          </a:p>
          <a:p>
            <a:pPr>
              <a:spcBef>
                <a:spcPts val="1500"/>
              </a:spcBef>
            </a:pPr>
            <a:r>
              <a:rPr lang="en-GB" dirty="0" err="1" smtClean="0"/>
              <a:t>Macrocirculation</a:t>
            </a:r>
            <a:r>
              <a:rPr lang="en-GB" dirty="0" smtClean="0"/>
              <a:t> (SMA) </a:t>
            </a:r>
            <a:endParaRPr lang="en-GB" dirty="0" smtClean="0">
              <a:solidFill>
                <a:srgbClr val="FFE600"/>
              </a:solidFill>
            </a:endParaRPr>
          </a:p>
          <a:p>
            <a:pPr>
              <a:spcBef>
                <a:spcPts val="1500"/>
              </a:spcBef>
            </a:pPr>
            <a:r>
              <a:rPr lang="en-GB" dirty="0" smtClean="0"/>
              <a:t>Impedance: Acid detection</a:t>
            </a:r>
            <a:r>
              <a:rPr lang="en-GB" dirty="0" smtClean="0">
                <a:solidFill>
                  <a:srgbClr val="FFF034"/>
                </a:solidFill>
              </a:rPr>
              <a:t>*</a:t>
            </a:r>
          </a:p>
          <a:p>
            <a:pPr>
              <a:spcBef>
                <a:spcPts val="1500"/>
              </a:spcBef>
            </a:pPr>
            <a:r>
              <a:rPr lang="en-GB" dirty="0" smtClean="0"/>
              <a:t>Impedance: Barrett’s dysplasia</a:t>
            </a:r>
          </a:p>
          <a:p>
            <a:pPr>
              <a:spcBef>
                <a:spcPts val="1500"/>
              </a:spcBef>
            </a:pPr>
            <a:r>
              <a:rPr lang="en-GB" dirty="0" smtClean="0"/>
              <a:t>MR detection of adhesions</a:t>
            </a:r>
            <a:r>
              <a:rPr lang="en-GB" dirty="0" smtClean="0">
                <a:solidFill>
                  <a:srgbClr val="FFF034"/>
                </a:solidFill>
              </a:rPr>
              <a:t> </a:t>
            </a:r>
          </a:p>
          <a:p>
            <a:pPr>
              <a:spcBef>
                <a:spcPts val="1500"/>
              </a:spcBef>
            </a:pPr>
            <a:r>
              <a:rPr lang="en-GB" dirty="0" smtClean="0"/>
              <a:t>E-nose for VOC detection</a:t>
            </a:r>
          </a:p>
          <a:p>
            <a:pPr>
              <a:spcBef>
                <a:spcPts val="1500"/>
              </a:spcBef>
            </a:pPr>
            <a:r>
              <a:rPr lang="en-GB" dirty="0" smtClean="0"/>
              <a:t>Pepsin in extra oesophageal reflux</a:t>
            </a:r>
          </a:p>
          <a:p>
            <a:pPr>
              <a:spcBef>
                <a:spcPts val="1500"/>
              </a:spcBef>
            </a:pPr>
            <a:r>
              <a:rPr lang="en-GB" dirty="0" smtClean="0"/>
              <a:t>Mechanisms of liver damage </a:t>
            </a:r>
            <a:r>
              <a:rPr lang="en-GB" sz="1600" dirty="0" smtClean="0"/>
              <a:t>(CLEVER 1)</a:t>
            </a:r>
            <a:r>
              <a:rPr lang="en-GB" dirty="0" smtClean="0"/>
              <a:t> </a:t>
            </a:r>
          </a:p>
          <a:p>
            <a:pPr marL="0" indent="0">
              <a:spcBef>
                <a:spcPts val="1500"/>
              </a:spcBef>
              <a:buNone/>
            </a:pPr>
            <a:endParaRPr lang="en-GB" dirty="0" smtClean="0"/>
          </a:p>
          <a:p>
            <a:pPr>
              <a:spcBef>
                <a:spcPts val="1500"/>
              </a:spcBef>
            </a:pPr>
            <a:endParaRPr lang="en-GB" dirty="0" smtClean="0"/>
          </a:p>
          <a:p>
            <a:pPr>
              <a:buFont typeface="Zapf Dingbats" charset="2"/>
              <a:buNone/>
            </a:pPr>
            <a:endParaRPr lang="en-GB" dirty="0" smtClean="0"/>
          </a:p>
        </p:txBody>
      </p:sp>
      <p:sp>
        <p:nvSpPr>
          <p:cNvPr id="84997" name="TextBox 6"/>
          <p:cNvSpPr txBox="1">
            <a:spLocks noChangeArrowheads="1"/>
          </p:cNvSpPr>
          <p:nvPr/>
        </p:nvSpPr>
        <p:spPr bwMode="auto">
          <a:xfrm>
            <a:off x="108223" y="908050"/>
            <a:ext cx="3095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GB" b="1" i="1" dirty="0"/>
              <a:t>Clinical areas</a:t>
            </a:r>
          </a:p>
        </p:txBody>
      </p:sp>
      <p:sp>
        <p:nvSpPr>
          <p:cNvPr id="84998" name="TextBox 7"/>
          <p:cNvSpPr txBox="1">
            <a:spLocks noChangeArrowheads="1"/>
          </p:cNvSpPr>
          <p:nvPr/>
        </p:nvSpPr>
        <p:spPr bwMode="auto">
          <a:xfrm>
            <a:off x="4337496" y="950913"/>
            <a:ext cx="4699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GB" b="1" i="1" dirty="0"/>
              <a:t>Fundamental - Translational</a:t>
            </a:r>
          </a:p>
        </p:txBody>
      </p:sp>
      <p:sp>
        <p:nvSpPr>
          <p:cNvPr id="84999" name="TextBox 8"/>
          <p:cNvSpPr txBox="1">
            <a:spLocks noChangeArrowheads="1"/>
          </p:cNvSpPr>
          <p:nvPr/>
        </p:nvSpPr>
        <p:spPr bwMode="auto">
          <a:xfrm>
            <a:off x="4572620" y="5602014"/>
            <a:ext cx="36717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800" i="1" dirty="0">
                <a:solidFill>
                  <a:srgbClr val="FFF034"/>
                </a:solidFill>
              </a:rPr>
              <a:t>*Impedance: Non-invasive</a:t>
            </a:r>
          </a:p>
          <a:p>
            <a:pPr lvl="1">
              <a:buFont typeface="Arial" pitchFamily="34" charset="0"/>
              <a:buChar char="•"/>
            </a:pPr>
            <a:r>
              <a:rPr lang="en-GB" sz="1800" dirty="0"/>
              <a:t>Measuring stomach acid</a:t>
            </a:r>
          </a:p>
          <a:p>
            <a:pPr lvl="1">
              <a:buFont typeface="Arial" pitchFamily="34" charset="0"/>
              <a:buChar char="•"/>
            </a:pPr>
            <a:r>
              <a:rPr lang="en-GB" sz="1800" dirty="0"/>
              <a:t>Detecting </a:t>
            </a:r>
            <a:r>
              <a:rPr lang="en-GB" sz="1800" dirty="0" smtClean="0"/>
              <a:t>GORD</a:t>
            </a:r>
            <a:endParaRPr lang="en-GB" sz="18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8974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23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427038" y="0"/>
            <a:ext cx="8289925" cy="866775"/>
          </a:xfrm>
        </p:spPr>
        <p:txBody>
          <a:bodyPr/>
          <a:lstStyle/>
          <a:p>
            <a:r>
              <a:rPr lang="en-GB" sz="2400" smtClean="0"/>
              <a:t>My lab!  --- little, but happy!!!</a:t>
            </a:r>
            <a:endParaRPr lang="en-US" sz="2400" smtClean="0"/>
          </a:p>
        </p:txBody>
      </p:sp>
      <p:pic>
        <p:nvPicPr>
          <p:cNvPr id="7270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934" y="774402"/>
            <a:ext cx="6902450" cy="582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01131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bwMode="auto">
          <a:xfrm>
            <a:off x="1115616" y="-27384"/>
            <a:ext cx="7056784" cy="68580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800" b="1" i="1">
                <a:solidFill>
                  <a:srgbClr val="FFF034"/>
                </a:solidFill>
                <a:latin typeface="+mj-lt"/>
                <a:ea typeface="+mj-ea"/>
                <a:cs typeface="+mj-cs"/>
              </a:defRPr>
            </a:lvl1pPr>
            <a:lvl2pPr algn="ctr" rtl="0" eaLnBrk="0" fontAlgn="base" hangingPunct="0">
              <a:spcBef>
                <a:spcPct val="0"/>
              </a:spcBef>
              <a:spcAft>
                <a:spcPct val="0"/>
              </a:spcAft>
              <a:defRPr sz="2800" b="1" i="1">
                <a:solidFill>
                  <a:srgbClr val="FFF034"/>
                </a:solidFill>
                <a:latin typeface="Arial" charset="0"/>
              </a:defRPr>
            </a:lvl2pPr>
            <a:lvl3pPr algn="ctr" rtl="0" eaLnBrk="0" fontAlgn="base" hangingPunct="0">
              <a:spcBef>
                <a:spcPct val="0"/>
              </a:spcBef>
              <a:spcAft>
                <a:spcPct val="0"/>
              </a:spcAft>
              <a:defRPr sz="2800" b="1" i="1">
                <a:solidFill>
                  <a:srgbClr val="FFF034"/>
                </a:solidFill>
                <a:latin typeface="Arial" charset="0"/>
              </a:defRPr>
            </a:lvl3pPr>
            <a:lvl4pPr algn="ctr" rtl="0" eaLnBrk="0" fontAlgn="base" hangingPunct="0">
              <a:spcBef>
                <a:spcPct val="0"/>
              </a:spcBef>
              <a:spcAft>
                <a:spcPct val="0"/>
              </a:spcAft>
              <a:defRPr sz="2800" b="1" i="1">
                <a:solidFill>
                  <a:srgbClr val="FFF034"/>
                </a:solidFill>
                <a:latin typeface="Arial" charset="0"/>
              </a:defRPr>
            </a:lvl4pPr>
            <a:lvl5pPr algn="ctr" rtl="0" eaLnBrk="0" fontAlgn="base" hangingPunct="0">
              <a:spcBef>
                <a:spcPct val="0"/>
              </a:spcBef>
              <a:spcAft>
                <a:spcPct val="0"/>
              </a:spcAft>
              <a:defRPr sz="2800" b="1" i="1">
                <a:solidFill>
                  <a:srgbClr val="FFF034"/>
                </a:solidFill>
                <a:latin typeface="Arial" charset="0"/>
              </a:defRPr>
            </a:lvl5pPr>
            <a:lvl6pPr marL="457200" algn="ctr" rtl="0" eaLnBrk="0" fontAlgn="base" hangingPunct="0">
              <a:spcBef>
                <a:spcPct val="0"/>
              </a:spcBef>
              <a:spcAft>
                <a:spcPct val="0"/>
              </a:spcAft>
              <a:defRPr sz="2800" b="1" i="1">
                <a:solidFill>
                  <a:srgbClr val="FFF034"/>
                </a:solidFill>
                <a:latin typeface="Arial" charset="0"/>
              </a:defRPr>
            </a:lvl6pPr>
            <a:lvl7pPr marL="914400" algn="ctr" rtl="0" eaLnBrk="0" fontAlgn="base" hangingPunct="0">
              <a:spcBef>
                <a:spcPct val="0"/>
              </a:spcBef>
              <a:spcAft>
                <a:spcPct val="0"/>
              </a:spcAft>
              <a:defRPr sz="2800" b="1" i="1">
                <a:solidFill>
                  <a:srgbClr val="FFF034"/>
                </a:solidFill>
                <a:latin typeface="Arial" charset="0"/>
              </a:defRPr>
            </a:lvl7pPr>
            <a:lvl8pPr marL="1371600" algn="ctr" rtl="0" eaLnBrk="0" fontAlgn="base" hangingPunct="0">
              <a:spcBef>
                <a:spcPct val="0"/>
              </a:spcBef>
              <a:spcAft>
                <a:spcPct val="0"/>
              </a:spcAft>
              <a:defRPr sz="2800" b="1" i="1">
                <a:solidFill>
                  <a:srgbClr val="FFF034"/>
                </a:solidFill>
                <a:latin typeface="Arial" charset="0"/>
              </a:defRPr>
            </a:lvl8pPr>
            <a:lvl9pPr marL="1828800" algn="ctr" rtl="0" eaLnBrk="0" fontAlgn="base" hangingPunct="0">
              <a:spcBef>
                <a:spcPct val="0"/>
              </a:spcBef>
              <a:spcAft>
                <a:spcPct val="0"/>
              </a:spcAft>
              <a:defRPr sz="2800" b="1" i="1">
                <a:solidFill>
                  <a:srgbClr val="FFF034"/>
                </a:solidFill>
                <a:latin typeface="Arial" charset="0"/>
              </a:defRPr>
            </a:lvl9pPr>
          </a:lstStyle>
          <a:p>
            <a:r>
              <a:rPr lang="en-GB" dirty="0" smtClean="0">
                <a:solidFill>
                  <a:srgbClr val="FFFF00"/>
                </a:solidFill>
              </a:rPr>
              <a:t>Why thump ketchup &gt;&gt;&gt; Blood flow …..</a:t>
            </a:r>
          </a:p>
        </p:txBody>
      </p:sp>
      <p:sp>
        <p:nvSpPr>
          <p:cNvPr id="3" name="TextBox 2"/>
          <p:cNvSpPr txBox="1"/>
          <p:nvPr/>
        </p:nvSpPr>
        <p:spPr>
          <a:xfrm>
            <a:off x="4427984" y="620688"/>
            <a:ext cx="4716016" cy="2308324"/>
          </a:xfrm>
          <a:prstGeom prst="rect">
            <a:avLst/>
          </a:prstGeom>
          <a:noFill/>
          <a:ln>
            <a:noFill/>
          </a:ln>
        </p:spPr>
        <p:txBody>
          <a:bodyPr wrap="square" rtlCol="0">
            <a:spAutoFit/>
          </a:bodyPr>
          <a:lstStyle/>
          <a:p>
            <a:r>
              <a:rPr lang="en-GB" i="1" dirty="0" smtClean="0">
                <a:solidFill>
                  <a:srgbClr val="FFE600"/>
                </a:solidFill>
              </a:rPr>
              <a:t>Ketchup / Blood</a:t>
            </a:r>
          </a:p>
          <a:p>
            <a:r>
              <a:rPr lang="en-GB" dirty="0" smtClean="0"/>
              <a:t>Non-Newtonian fluid </a:t>
            </a:r>
          </a:p>
          <a:p>
            <a:r>
              <a:rPr lang="en-GB" dirty="0" smtClean="0"/>
              <a:t>&gt;&gt;&gt; movement keeps it fluid</a:t>
            </a:r>
          </a:p>
          <a:p>
            <a:endParaRPr lang="en-GB" i="1" dirty="0">
              <a:solidFill>
                <a:srgbClr val="FFE600"/>
              </a:solidFill>
            </a:endParaRPr>
          </a:p>
          <a:p>
            <a:r>
              <a:rPr lang="en-GB" dirty="0" smtClean="0"/>
              <a:t>&gt;&gt;&gt; fibrinolysis needed to     keep blood moving</a:t>
            </a:r>
            <a:endParaRPr lang="en-GB" dirty="0"/>
          </a:p>
        </p:txBody>
      </p:sp>
      <p:sp>
        <p:nvSpPr>
          <p:cNvPr id="5" name="Right Arrow 4"/>
          <p:cNvSpPr/>
          <p:nvPr/>
        </p:nvSpPr>
        <p:spPr bwMode="auto">
          <a:xfrm>
            <a:off x="3361211" y="1700808"/>
            <a:ext cx="778741" cy="432048"/>
          </a:xfrm>
          <a:prstGeom prst="rightArrow">
            <a:avLst/>
          </a:prstGeom>
          <a:solidFill>
            <a:srgbClr val="FFE600"/>
          </a:solidFill>
          <a:ln w="25400" cap="flat" cmpd="sng" algn="ctr">
            <a:solidFill>
              <a:srgbClr val="FF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
        <p:nvSpPr>
          <p:cNvPr id="6" name="TextBox 5"/>
          <p:cNvSpPr txBox="1"/>
          <p:nvPr/>
        </p:nvSpPr>
        <p:spPr>
          <a:xfrm>
            <a:off x="107504" y="3587532"/>
            <a:ext cx="5310590" cy="1569660"/>
          </a:xfrm>
          <a:prstGeom prst="rect">
            <a:avLst/>
          </a:prstGeom>
          <a:noFill/>
          <a:ln>
            <a:noFill/>
          </a:ln>
        </p:spPr>
        <p:txBody>
          <a:bodyPr wrap="square" rtlCol="0">
            <a:spAutoFit/>
          </a:bodyPr>
          <a:lstStyle/>
          <a:p>
            <a:r>
              <a:rPr lang="en-GB" i="1" dirty="0" smtClean="0">
                <a:solidFill>
                  <a:srgbClr val="FFE600"/>
                </a:solidFill>
              </a:rPr>
              <a:t>Question</a:t>
            </a:r>
          </a:p>
          <a:p>
            <a:r>
              <a:rPr lang="en-GB" i="1" dirty="0" smtClean="0"/>
              <a:t>If fibrinolysis  is reduced </a:t>
            </a:r>
          </a:p>
          <a:p>
            <a:r>
              <a:rPr lang="en-GB" i="1" dirty="0"/>
              <a:t>	</a:t>
            </a:r>
            <a:r>
              <a:rPr lang="en-GB" i="1" dirty="0" smtClean="0"/>
              <a:t>Blood thicker / clots? </a:t>
            </a:r>
          </a:p>
          <a:p>
            <a:r>
              <a:rPr lang="en-GB" i="1" dirty="0"/>
              <a:t>	</a:t>
            </a:r>
            <a:r>
              <a:rPr lang="en-GB" i="1" dirty="0" smtClean="0"/>
              <a:t>Mucosal necrosis i.e. ulcer?</a:t>
            </a:r>
            <a:endParaRPr lang="en-GB" dirty="0"/>
          </a:p>
        </p:txBody>
      </p:sp>
      <p:pic>
        <p:nvPicPr>
          <p:cNvPr id="7" name="Picture 19"/>
          <p:cNvPicPr>
            <a:picLocks noChangeAspect="1" noChangeArrowheads="1"/>
          </p:cNvPicPr>
          <p:nvPr/>
        </p:nvPicPr>
        <p:blipFill>
          <a:blip r:embed="rId5">
            <a:lum bright="6000" contrast="6000"/>
            <a:extLst>
              <a:ext uri="{28A0092B-C50C-407E-A947-70E740481C1C}">
                <a14:useLocalDpi xmlns:a14="http://schemas.microsoft.com/office/drawing/2010/main" val="0"/>
              </a:ext>
            </a:extLst>
          </a:blip>
          <a:srcRect/>
          <a:stretch>
            <a:fillRect/>
          </a:stretch>
        </p:blipFill>
        <p:spPr bwMode="auto">
          <a:xfrm>
            <a:off x="6497960" y="3485629"/>
            <a:ext cx="2322512"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ight Arrow 7"/>
          <p:cNvSpPr/>
          <p:nvPr/>
        </p:nvSpPr>
        <p:spPr bwMode="auto">
          <a:xfrm>
            <a:off x="5233419" y="4149080"/>
            <a:ext cx="778741" cy="432048"/>
          </a:xfrm>
          <a:prstGeom prst="rightArrow">
            <a:avLst/>
          </a:prstGeom>
          <a:solidFill>
            <a:srgbClr val="FFE600"/>
          </a:solidFill>
          <a:ln w="25400" cap="flat" cmpd="sng" algn="ctr">
            <a:solidFill>
              <a:srgbClr val="FFE6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sp>
        <p:nvSpPr>
          <p:cNvPr id="10" name="TextBox 9"/>
          <p:cNvSpPr txBox="1"/>
          <p:nvPr/>
        </p:nvSpPr>
        <p:spPr>
          <a:xfrm>
            <a:off x="1403648" y="5589240"/>
            <a:ext cx="6300700" cy="954107"/>
          </a:xfrm>
          <a:prstGeom prst="rect">
            <a:avLst/>
          </a:prstGeom>
          <a:noFill/>
          <a:ln w="38100">
            <a:solidFill>
              <a:srgbClr val="FFE600"/>
            </a:solidFill>
          </a:ln>
        </p:spPr>
        <p:txBody>
          <a:bodyPr wrap="square" rtlCol="0">
            <a:spAutoFit/>
          </a:bodyPr>
          <a:lstStyle/>
          <a:p>
            <a:pPr algn="ctr"/>
            <a:r>
              <a:rPr lang="en-GB" sz="2800" i="1" dirty="0" smtClean="0">
                <a:solidFill>
                  <a:srgbClr val="FFE600"/>
                </a:solidFill>
              </a:rPr>
              <a:t>Hypothesis</a:t>
            </a:r>
          </a:p>
          <a:p>
            <a:pPr algn="ctr"/>
            <a:r>
              <a:rPr lang="en-GB" sz="2800" i="1" dirty="0" smtClean="0">
                <a:solidFill>
                  <a:srgbClr val="FFE600"/>
                </a:solidFill>
              </a:rPr>
              <a:t>Mucosal fibrinolysis is reduced in DU</a:t>
            </a:r>
            <a:endParaRPr lang="en-GB" sz="2800" dirty="0">
              <a:solidFill>
                <a:srgbClr val="FFE600"/>
              </a:solidFill>
            </a:endParaRPr>
          </a:p>
        </p:txBody>
      </p:sp>
      <p:sp>
        <p:nvSpPr>
          <p:cNvPr id="13" name="TextBox 12"/>
          <p:cNvSpPr txBox="1"/>
          <p:nvPr/>
        </p:nvSpPr>
        <p:spPr>
          <a:xfrm>
            <a:off x="338220" y="4326195"/>
            <a:ext cx="561372" cy="830997"/>
          </a:xfrm>
          <a:prstGeom prst="rect">
            <a:avLst/>
          </a:prstGeom>
          <a:noFill/>
        </p:spPr>
        <p:txBody>
          <a:bodyPr wrap="none" rtlCol="0">
            <a:spAutoFit/>
          </a:bodyPr>
          <a:lstStyle/>
          <a:p>
            <a:r>
              <a:rPr lang="en-GB" sz="4800" b="1" dirty="0" smtClean="0">
                <a:solidFill>
                  <a:srgbClr val="FFE600"/>
                </a:solidFill>
              </a:rPr>
              <a:t>?</a:t>
            </a:r>
            <a:endParaRPr lang="en-GB" sz="4800" b="1" dirty="0">
              <a:solidFill>
                <a:srgbClr val="FFE600"/>
              </a:solidFill>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1520" y="876787"/>
            <a:ext cx="2339305" cy="2499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236631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22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1" name="Picture 3"/>
          <p:cNvPicPr>
            <a:picLocks noChangeAspect="1" noChangeArrowheads="1"/>
          </p:cNvPicPr>
          <p:nvPr/>
        </p:nvPicPr>
        <p:blipFill>
          <a:blip r:embed="rId5">
            <a:lum bright="18000" contrast="18000"/>
            <a:extLst>
              <a:ext uri="{28A0092B-C50C-407E-A947-70E740481C1C}">
                <a14:useLocalDpi xmlns:a14="http://schemas.microsoft.com/office/drawing/2010/main" val="0"/>
              </a:ext>
            </a:extLst>
          </a:blip>
          <a:srcRect/>
          <a:stretch>
            <a:fillRect/>
          </a:stretch>
        </p:blipFill>
        <p:spPr bwMode="auto">
          <a:xfrm>
            <a:off x="5174711" y="3732361"/>
            <a:ext cx="3969290" cy="3009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2" name="Text Box 4"/>
          <p:cNvSpPr txBox="1">
            <a:spLocks noChangeArrowheads="1"/>
          </p:cNvSpPr>
          <p:nvPr/>
        </p:nvSpPr>
        <p:spPr bwMode="auto">
          <a:xfrm>
            <a:off x="2123727" y="5373216"/>
            <a:ext cx="3050983"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ts val="0"/>
              </a:spcBef>
            </a:pPr>
            <a:r>
              <a:rPr lang="en-GB" sz="1800" dirty="0">
                <a:solidFill>
                  <a:schemeClr val="tx2"/>
                </a:solidFill>
              </a:rPr>
              <a:t>1994 - 97:Neena </a:t>
            </a:r>
            <a:r>
              <a:rPr lang="en-GB" sz="1800" dirty="0" err="1">
                <a:solidFill>
                  <a:schemeClr val="tx2"/>
                </a:solidFill>
              </a:rPr>
              <a:t>Kalia</a:t>
            </a:r>
            <a:endParaRPr lang="en-GB" sz="1800" dirty="0">
              <a:solidFill>
                <a:schemeClr val="tx2"/>
              </a:solidFill>
            </a:endParaRPr>
          </a:p>
          <a:p>
            <a:pPr algn="ctr" eaLnBrk="1" hangingPunct="1">
              <a:spcBef>
                <a:spcPts val="0"/>
              </a:spcBef>
            </a:pPr>
            <a:r>
              <a:rPr lang="en-GB" sz="1800" i="1" dirty="0" smtClean="0"/>
              <a:t>Diet </a:t>
            </a:r>
            <a:r>
              <a:rPr lang="en-GB" sz="1800" i="1" dirty="0"/>
              <a:t>&amp; PUD </a:t>
            </a:r>
            <a:endParaRPr lang="en-GB" sz="1800" i="1" dirty="0" smtClean="0"/>
          </a:p>
          <a:p>
            <a:pPr algn="ctr" eaLnBrk="1" hangingPunct="1">
              <a:spcBef>
                <a:spcPts val="0"/>
              </a:spcBef>
            </a:pPr>
            <a:r>
              <a:rPr lang="en-GB" sz="1800" i="1" dirty="0" smtClean="0"/>
              <a:t>- </a:t>
            </a:r>
            <a:r>
              <a:rPr lang="en-GB" sz="1800" i="1" dirty="0"/>
              <a:t>H. pylori &amp; microcirculation</a:t>
            </a:r>
          </a:p>
        </p:txBody>
      </p:sp>
      <p:pic>
        <p:nvPicPr>
          <p:cNvPr id="78853" name="Picture 5"/>
          <p:cNvPicPr>
            <a:picLocks noChangeAspect="1" noChangeArrowheads="1"/>
          </p:cNvPicPr>
          <p:nvPr/>
        </p:nvPicPr>
        <p:blipFill>
          <a:blip r:embed="rId6">
            <a:lum bright="6000" contrast="12000"/>
            <a:extLst>
              <a:ext uri="{28A0092B-C50C-407E-A947-70E740481C1C}">
                <a14:useLocalDpi xmlns:a14="http://schemas.microsoft.com/office/drawing/2010/main" val="0"/>
              </a:ext>
            </a:extLst>
          </a:blip>
          <a:srcRect/>
          <a:stretch>
            <a:fillRect/>
          </a:stretch>
        </p:blipFill>
        <p:spPr bwMode="auto">
          <a:xfrm>
            <a:off x="5869310" y="692696"/>
            <a:ext cx="2951162" cy="297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4" name="Text Box 6"/>
          <p:cNvSpPr txBox="1">
            <a:spLocks noChangeArrowheads="1"/>
          </p:cNvSpPr>
          <p:nvPr/>
        </p:nvSpPr>
        <p:spPr bwMode="auto">
          <a:xfrm>
            <a:off x="3296592" y="1700808"/>
            <a:ext cx="2571552" cy="92333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ts val="0"/>
              </a:spcBef>
            </a:pPr>
            <a:r>
              <a:rPr lang="en-GB" sz="1800" dirty="0">
                <a:solidFill>
                  <a:schemeClr val="tx2"/>
                </a:solidFill>
              </a:rPr>
              <a:t>1993 – </a:t>
            </a:r>
            <a:r>
              <a:rPr lang="en-GB" sz="1800" dirty="0" smtClean="0">
                <a:solidFill>
                  <a:schemeClr val="tx2"/>
                </a:solidFill>
              </a:rPr>
              <a:t>2000</a:t>
            </a:r>
          </a:p>
          <a:p>
            <a:pPr algn="ctr" eaLnBrk="1" hangingPunct="1">
              <a:spcBef>
                <a:spcPts val="0"/>
              </a:spcBef>
            </a:pPr>
            <a:r>
              <a:rPr lang="en-GB" sz="1800" dirty="0" smtClean="0">
                <a:solidFill>
                  <a:schemeClr val="tx2"/>
                </a:solidFill>
              </a:rPr>
              <a:t>Darren </a:t>
            </a:r>
            <a:r>
              <a:rPr lang="en-GB" sz="1800" dirty="0">
                <a:solidFill>
                  <a:schemeClr val="tx2"/>
                </a:solidFill>
              </a:rPr>
              <a:t>Morton</a:t>
            </a:r>
          </a:p>
          <a:p>
            <a:pPr algn="ctr" eaLnBrk="1" hangingPunct="1">
              <a:spcBef>
                <a:spcPts val="0"/>
              </a:spcBef>
            </a:pPr>
            <a:r>
              <a:rPr lang="en-GB" sz="1800" i="1" dirty="0" smtClean="0"/>
              <a:t>H</a:t>
            </a:r>
            <a:r>
              <a:rPr lang="en-GB" sz="1800" i="1" dirty="0"/>
              <a:t>. pylori</a:t>
            </a:r>
          </a:p>
        </p:txBody>
      </p:sp>
      <p:sp>
        <p:nvSpPr>
          <p:cNvPr id="78855" name="Text Box 10"/>
          <p:cNvSpPr txBox="1">
            <a:spLocks noChangeArrowheads="1"/>
          </p:cNvSpPr>
          <p:nvPr/>
        </p:nvSpPr>
        <p:spPr bwMode="auto">
          <a:xfrm>
            <a:off x="1403648" y="91480"/>
            <a:ext cx="6292850" cy="457200"/>
          </a:xfrm>
          <a:prstGeom prst="rect">
            <a:avLst/>
          </a:prstGeom>
          <a:noFill/>
          <a:ln>
            <a:noFill/>
          </a:ln>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b="1" i="1" dirty="0">
                <a:solidFill>
                  <a:schemeClr val="tx2"/>
                </a:solidFill>
              </a:rPr>
              <a:t>PUD: Problems of Microcirculation?</a:t>
            </a:r>
            <a:endParaRPr lang="en-US" b="1" i="1" dirty="0">
              <a:solidFill>
                <a:schemeClr val="tx2"/>
              </a:solidFill>
            </a:endParaRPr>
          </a:p>
        </p:txBody>
      </p:sp>
      <p:pic>
        <p:nvPicPr>
          <p:cNvPr id="78850" name="Picture 2" descr="~AUT000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9552" y="1844824"/>
            <a:ext cx="2488605" cy="3392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8" name="Text Box 4"/>
          <p:cNvSpPr txBox="1">
            <a:spLocks noChangeArrowheads="1"/>
          </p:cNvSpPr>
          <p:nvPr/>
        </p:nvSpPr>
        <p:spPr bwMode="auto">
          <a:xfrm>
            <a:off x="0" y="908720"/>
            <a:ext cx="3707904" cy="1200329"/>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ts val="0"/>
              </a:spcBef>
            </a:pPr>
            <a:r>
              <a:rPr lang="en-GB" sz="1800" dirty="0">
                <a:solidFill>
                  <a:schemeClr val="tx2"/>
                </a:solidFill>
              </a:rPr>
              <a:t>1991- 92 : Mark </a:t>
            </a:r>
            <a:r>
              <a:rPr lang="en-GB" sz="1800" dirty="0" err="1">
                <a:solidFill>
                  <a:schemeClr val="tx2"/>
                </a:solidFill>
              </a:rPr>
              <a:t>Wodzinski</a:t>
            </a:r>
            <a:endParaRPr lang="en-GB" sz="1800" dirty="0">
              <a:solidFill>
                <a:schemeClr val="tx2"/>
              </a:solidFill>
            </a:endParaRPr>
          </a:p>
          <a:p>
            <a:pPr algn="ctr" eaLnBrk="1" hangingPunct="1">
              <a:spcBef>
                <a:spcPts val="0"/>
              </a:spcBef>
            </a:pPr>
            <a:r>
              <a:rPr lang="en-GB" sz="1800" i="1" dirty="0">
                <a:solidFill>
                  <a:schemeClr val="accent1"/>
                </a:solidFill>
              </a:rPr>
              <a:t> </a:t>
            </a:r>
            <a:r>
              <a:rPr lang="en-GB" sz="1800" i="1" dirty="0"/>
              <a:t>Impaired fibrinolysis at ulcer </a:t>
            </a:r>
            <a:r>
              <a:rPr lang="en-GB" sz="1800" i="1" dirty="0" smtClean="0"/>
              <a:t>edge</a:t>
            </a:r>
          </a:p>
          <a:p>
            <a:pPr algn="ctr" eaLnBrk="1" hangingPunct="1">
              <a:spcBef>
                <a:spcPts val="0"/>
              </a:spcBef>
            </a:pPr>
            <a:r>
              <a:rPr lang="en-GB" sz="1800" i="1" dirty="0" smtClean="0">
                <a:cs typeface="Times New Roman" pitchFamily="18" charset="0"/>
              </a:rPr>
              <a:t>Gut  </a:t>
            </a:r>
            <a:r>
              <a:rPr lang="en-GB" sz="1800" dirty="0">
                <a:cs typeface="Times New Roman" pitchFamily="18" charset="0"/>
              </a:rPr>
              <a:t>1993; </a:t>
            </a:r>
            <a:r>
              <a:rPr lang="en-GB" sz="1800" u="sng" dirty="0">
                <a:cs typeface="Times New Roman" pitchFamily="18" charset="0"/>
              </a:rPr>
              <a:t>34</a:t>
            </a:r>
            <a:r>
              <a:rPr lang="en-GB" sz="1800" dirty="0">
                <a:cs typeface="Times New Roman" pitchFamily="18" charset="0"/>
              </a:rPr>
              <a:t>: 1310-4</a:t>
            </a:r>
          </a:p>
          <a:p>
            <a:pPr algn="ctr" eaLnBrk="1" hangingPunct="1">
              <a:spcBef>
                <a:spcPts val="0"/>
              </a:spcBef>
            </a:pPr>
            <a:endParaRPr lang="en-GB" sz="1800" i="1"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99259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7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7" name="Rectangle 5"/>
          <p:cNvSpPr>
            <a:spLocks noChangeArrowheads="1"/>
          </p:cNvSpPr>
          <p:nvPr/>
        </p:nvSpPr>
        <p:spPr bwMode="auto">
          <a:xfrm>
            <a:off x="611560" y="-27384"/>
            <a:ext cx="8208912"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0487" tIns="44450" rIns="90487" bIns="44450" anchor="ctr"/>
          <a:lstStyle/>
          <a:p>
            <a:pPr algn="ctr"/>
            <a:r>
              <a:rPr lang="en-GB" b="1" i="1" dirty="0">
                <a:solidFill>
                  <a:srgbClr val="FFF034"/>
                </a:solidFill>
              </a:rPr>
              <a:t>The effect of </a:t>
            </a:r>
            <a:r>
              <a:rPr lang="en-GB" b="1" i="1" dirty="0" smtClean="0">
                <a:solidFill>
                  <a:srgbClr val="FFF034"/>
                </a:solidFill>
              </a:rPr>
              <a:t>alcohol on the mucosal  </a:t>
            </a:r>
            <a:r>
              <a:rPr lang="en-GB" b="1" i="1" dirty="0">
                <a:solidFill>
                  <a:srgbClr val="FFF034"/>
                </a:solidFill>
              </a:rPr>
              <a:t>microcirculation</a:t>
            </a:r>
            <a:endParaRPr lang="en-GB" b="1" i="1" dirty="0"/>
          </a:p>
        </p:txBody>
      </p:sp>
      <p:pic>
        <p:nvPicPr>
          <p:cNvPr id="79874" name="Picture 2"/>
          <p:cNvPicPr>
            <a:picLocks noChangeAspect="1" noChangeArrowheads="1"/>
          </p:cNvPicPr>
          <p:nvPr/>
        </p:nvPicPr>
        <p:blipFill>
          <a:blip r:embed="rId5">
            <a:lum bright="18000" contrast="30000"/>
            <a:extLst>
              <a:ext uri="{28A0092B-C50C-407E-A947-70E740481C1C}">
                <a14:useLocalDpi xmlns:a14="http://schemas.microsoft.com/office/drawing/2010/main" val="0"/>
              </a:ext>
            </a:extLst>
          </a:blip>
          <a:srcRect/>
          <a:stretch>
            <a:fillRect/>
          </a:stretch>
        </p:blipFill>
        <p:spPr bwMode="auto">
          <a:xfrm>
            <a:off x="4644008" y="1070247"/>
            <a:ext cx="4464496" cy="2011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5" name="Picture 3"/>
          <p:cNvPicPr>
            <a:picLocks noChangeAspect="1" noChangeArrowheads="1"/>
          </p:cNvPicPr>
          <p:nvPr/>
        </p:nvPicPr>
        <p:blipFill>
          <a:blip r:embed="rId6">
            <a:lum bright="12000" contrast="18000"/>
            <a:extLst>
              <a:ext uri="{28A0092B-C50C-407E-A947-70E740481C1C}">
                <a14:useLocalDpi xmlns:a14="http://schemas.microsoft.com/office/drawing/2010/main" val="0"/>
              </a:ext>
            </a:extLst>
          </a:blip>
          <a:srcRect/>
          <a:stretch>
            <a:fillRect/>
          </a:stretch>
        </p:blipFill>
        <p:spPr bwMode="auto">
          <a:xfrm>
            <a:off x="4572000" y="3789635"/>
            <a:ext cx="4532313" cy="205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8" name="Text Box 6"/>
          <p:cNvSpPr txBox="1">
            <a:spLocks noChangeArrowheads="1"/>
          </p:cNvSpPr>
          <p:nvPr/>
        </p:nvSpPr>
        <p:spPr bwMode="auto">
          <a:xfrm>
            <a:off x="7017768" y="3157810"/>
            <a:ext cx="21812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Leaking</a:t>
            </a:r>
            <a:endParaRPr lang="en-US" sz="1800" dirty="0"/>
          </a:p>
        </p:txBody>
      </p:sp>
      <p:sp>
        <p:nvSpPr>
          <p:cNvPr id="79879" name="Text Box 7"/>
          <p:cNvSpPr txBox="1">
            <a:spLocks noChangeArrowheads="1"/>
          </p:cNvSpPr>
          <p:nvPr/>
        </p:nvSpPr>
        <p:spPr bwMode="auto">
          <a:xfrm>
            <a:off x="5853375" y="698357"/>
            <a:ext cx="192873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1800" dirty="0" err="1" smtClean="0">
                <a:solidFill>
                  <a:srgbClr val="FFFF00"/>
                </a:solidFill>
              </a:rPr>
              <a:t>Labelled</a:t>
            </a:r>
            <a:r>
              <a:rPr lang="en-US" sz="1800" dirty="0" smtClean="0">
                <a:solidFill>
                  <a:srgbClr val="FFFF00"/>
                </a:solidFill>
              </a:rPr>
              <a:t> </a:t>
            </a:r>
            <a:r>
              <a:rPr lang="en-US" sz="1800" dirty="0">
                <a:solidFill>
                  <a:srgbClr val="FFFF00"/>
                </a:solidFill>
              </a:rPr>
              <a:t>albumin</a:t>
            </a:r>
          </a:p>
        </p:txBody>
      </p:sp>
      <p:sp>
        <p:nvSpPr>
          <p:cNvPr id="79880" name="Text Box 8"/>
          <p:cNvSpPr txBox="1">
            <a:spLocks noChangeArrowheads="1"/>
          </p:cNvSpPr>
          <p:nvPr/>
        </p:nvSpPr>
        <p:spPr bwMode="auto">
          <a:xfrm>
            <a:off x="4653980" y="3164160"/>
            <a:ext cx="20478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Contained</a:t>
            </a:r>
            <a:endParaRPr lang="en-US" sz="1800" dirty="0"/>
          </a:p>
        </p:txBody>
      </p:sp>
      <p:sp>
        <p:nvSpPr>
          <p:cNvPr id="79881" name="Text Box 9"/>
          <p:cNvSpPr txBox="1">
            <a:spLocks noChangeArrowheads="1"/>
          </p:cNvSpPr>
          <p:nvPr/>
        </p:nvSpPr>
        <p:spPr bwMode="auto">
          <a:xfrm>
            <a:off x="4603180" y="6028010"/>
            <a:ext cx="20478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Platelet</a:t>
            </a:r>
            <a:r>
              <a:rPr lang="en-US" sz="1800" dirty="0"/>
              <a:t> emboli &amp; thrombi</a:t>
            </a:r>
          </a:p>
        </p:txBody>
      </p:sp>
      <p:sp>
        <p:nvSpPr>
          <p:cNvPr id="79882" name="Text Box 10"/>
          <p:cNvSpPr txBox="1">
            <a:spLocks noChangeArrowheads="1"/>
          </p:cNvSpPr>
          <p:nvPr/>
        </p:nvSpPr>
        <p:spPr bwMode="auto">
          <a:xfrm>
            <a:off x="6933630" y="6032772"/>
            <a:ext cx="22653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Leukocyte</a:t>
            </a:r>
            <a:r>
              <a:rPr lang="en-US" sz="1800" dirty="0"/>
              <a:t> adhesion</a:t>
            </a:r>
            <a:endParaRPr lang="en-US" dirty="0"/>
          </a:p>
        </p:txBody>
      </p:sp>
      <p:grpSp>
        <p:nvGrpSpPr>
          <p:cNvPr id="2" name="Group 1"/>
          <p:cNvGrpSpPr/>
          <p:nvPr/>
        </p:nvGrpSpPr>
        <p:grpSpPr>
          <a:xfrm>
            <a:off x="2277299" y="1167408"/>
            <a:ext cx="2294701" cy="1736050"/>
            <a:chOff x="2206149" y="3010272"/>
            <a:chExt cx="2294701" cy="1736050"/>
          </a:xfrm>
        </p:grpSpPr>
        <p:sp>
          <p:nvSpPr>
            <p:cNvPr id="79887" name="Text Box 15"/>
            <p:cNvSpPr txBox="1">
              <a:spLocks noChangeArrowheads="1"/>
            </p:cNvSpPr>
            <p:nvPr/>
          </p:nvSpPr>
          <p:spPr bwMode="auto">
            <a:xfrm>
              <a:off x="2206149" y="4407768"/>
              <a:ext cx="22218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Leakage</a:t>
              </a:r>
              <a:endParaRPr lang="en-US" sz="1800" dirty="0"/>
            </a:p>
          </p:txBody>
        </p:sp>
        <p:pic>
          <p:nvPicPr>
            <p:cNvPr id="79888" name="Picture 16"/>
            <p:cNvPicPr>
              <a:picLocks noChangeAspect="1" noChangeArrowheads="1"/>
            </p:cNvPicPr>
            <p:nvPr/>
          </p:nvPicPr>
          <p:blipFill>
            <a:blip r:embed="rId7">
              <a:lum bright="-6000" contrast="18000"/>
              <a:extLst>
                <a:ext uri="{28A0092B-C50C-407E-A947-70E740481C1C}">
                  <a14:useLocalDpi xmlns:a14="http://schemas.microsoft.com/office/drawing/2010/main" val="0"/>
                </a:ext>
              </a:extLst>
            </a:blip>
            <a:srcRect/>
            <a:stretch>
              <a:fillRect/>
            </a:stretch>
          </p:blipFill>
          <p:spPr bwMode="auto">
            <a:xfrm>
              <a:off x="2309739" y="3010272"/>
              <a:ext cx="2191111" cy="132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9886" name="Text Box 14"/>
          <p:cNvSpPr txBox="1">
            <a:spLocks noChangeArrowheads="1"/>
          </p:cNvSpPr>
          <p:nvPr/>
        </p:nvSpPr>
        <p:spPr bwMode="auto">
          <a:xfrm>
            <a:off x="38475" y="6328237"/>
            <a:ext cx="2223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Normal</a:t>
            </a:r>
            <a:endParaRPr lang="en-US" sz="1800" dirty="0"/>
          </a:p>
        </p:txBody>
      </p:sp>
      <p:pic>
        <p:nvPicPr>
          <p:cNvPr id="79889" name="Picture 17"/>
          <p:cNvPicPr>
            <a:picLocks noChangeAspect="1" noChangeArrowheads="1"/>
          </p:cNvPicPr>
          <p:nvPr/>
        </p:nvPicPr>
        <p:blipFill>
          <a:blip r:embed="rId8">
            <a:lum bright="-6000" contrast="18000"/>
            <a:extLst>
              <a:ext uri="{28A0092B-C50C-407E-A947-70E740481C1C}">
                <a14:useLocalDpi xmlns:a14="http://schemas.microsoft.com/office/drawing/2010/main" val="0"/>
              </a:ext>
            </a:extLst>
          </a:blip>
          <a:srcRect/>
          <a:stretch>
            <a:fillRect/>
          </a:stretch>
        </p:blipFill>
        <p:spPr bwMode="auto">
          <a:xfrm>
            <a:off x="107504" y="5113907"/>
            <a:ext cx="2037383" cy="1214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6" name="Picture 4"/>
          <p:cNvPicPr>
            <a:picLocks noChangeAspect="1" noChangeArrowheads="1"/>
          </p:cNvPicPr>
          <p:nvPr/>
        </p:nvPicPr>
        <p:blipFill>
          <a:blip r:embed="rId9">
            <a:lum bright="-6000" contrast="18000"/>
            <a:extLst>
              <a:ext uri="{28A0092B-C50C-407E-A947-70E740481C1C}">
                <a14:useLocalDpi xmlns:a14="http://schemas.microsoft.com/office/drawing/2010/main" val="0"/>
              </a:ext>
            </a:extLst>
          </a:blip>
          <a:srcRect/>
          <a:stretch>
            <a:fillRect/>
          </a:stretch>
        </p:blipFill>
        <p:spPr bwMode="auto">
          <a:xfrm>
            <a:off x="2341600" y="3097050"/>
            <a:ext cx="2204047" cy="141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3" name="Text Box 11"/>
          <p:cNvSpPr txBox="1">
            <a:spLocks noChangeArrowheads="1"/>
          </p:cNvSpPr>
          <p:nvPr/>
        </p:nvSpPr>
        <p:spPr bwMode="auto">
          <a:xfrm>
            <a:off x="2267744" y="4437112"/>
            <a:ext cx="23063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Congestion</a:t>
            </a:r>
            <a:r>
              <a:rPr lang="en-US" sz="1800" dirty="0"/>
              <a:t> &amp; stasis</a:t>
            </a:r>
          </a:p>
        </p:txBody>
      </p:sp>
      <p:pic>
        <p:nvPicPr>
          <p:cNvPr id="79890" name="Picture 1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233737" y="4951942"/>
            <a:ext cx="2276815" cy="1429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91" name="Text Box 19"/>
          <p:cNvSpPr txBox="1">
            <a:spLocks noChangeArrowheads="1"/>
          </p:cNvSpPr>
          <p:nvPr/>
        </p:nvSpPr>
        <p:spPr bwMode="auto">
          <a:xfrm>
            <a:off x="2411760" y="6444044"/>
            <a:ext cx="19825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a:t>Focal </a:t>
            </a:r>
            <a:r>
              <a:rPr lang="en-US" sz="1800" dirty="0"/>
              <a:t>necrosis</a:t>
            </a:r>
          </a:p>
        </p:txBody>
      </p:sp>
      <p:sp>
        <p:nvSpPr>
          <p:cNvPr id="79892" name="Rectangle 20"/>
          <p:cNvSpPr>
            <a:spLocks noChangeArrowheads="1"/>
          </p:cNvSpPr>
          <p:nvPr/>
        </p:nvSpPr>
        <p:spPr bwMode="auto">
          <a:xfrm>
            <a:off x="4572000" y="6521450"/>
            <a:ext cx="44926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p>
            <a:pPr algn="r"/>
            <a:r>
              <a:rPr lang="en-GB" sz="1800" dirty="0" smtClean="0"/>
              <a:t>Gut </a:t>
            </a:r>
            <a:r>
              <a:rPr lang="en-GB" sz="1800" dirty="0"/>
              <a:t>1997; </a:t>
            </a:r>
            <a:r>
              <a:rPr lang="en-GB" sz="1800" u="sng" dirty="0"/>
              <a:t>41</a:t>
            </a:r>
            <a:r>
              <a:rPr lang="en-GB" sz="1800" dirty="0"/>
              <a:t> : 748-752</a:t>
            </a:r>
            <a:endParaRPr lang="en-US" sz="1800" dirty="0"/>
          </a:p>
        </p:txBody>
      </p:sp>
      <p:grpSp>
        <p:nvGrpSpPr>
          <p:cNvPr id="3" name="Group 2"/>
          <p:cNvGrpSpPr/>
          <p:nvPr/>
        </p:nvGrpSpPr>
        <p:grpSpPr>
          <a:xfrm>
            <a:off x="214843" y="3125388"/>
            <a:ext cx="1836877" cy="1778714"/>
            <a:chOff x="2555776" y="1124744"/>
            <a:chExt cx="1836877" cy="1778714"/>
          </a:xfrm>
        </p:grpSpPr>
        <p:pic>
          <p:nvPicPr>
            <p:cNvPr id="79885"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591107" y="1124744"/>
              <a:ext cx="1781996" cy="1421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14"/>
            <p:cNvSpPr txBox="1">
              <a:spLocks noChangeArrowheads="1"/>
            </p:cNvSpPr>
            <p:nvPr/>
          </p:nvSpPr>
          <p:spPr bwMode="auto">
            <a:xfrm>
              <a:off x="2555776" y="2564904"/>
              <a:ext cx="18368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smtClean="0"/>
                <a:t>Rat stomach</a:t>
              </a:r>
              <a:endParaRPr lang="en-US" sz="1800" dirty="0"/>
            </a:p>
          </p:txBody>
        </p:sp>
      </p:grpSp>
      <p:sp>
        <p:nvSpPr>
          <p:cNvPr id="11" name="Oval 10"/>
          <p:cNvSpPr/>
          <p:nvPr/>
        </p:nvSpPr>
        <p:spPr bwMode="auto">
          <a:xfrm>
            <a:off x="3275856" y="5401866"/>
            <a:ext cx="504056" cy="475406"/>
          </a:xfrm>
          <a:prstGeom prst="ellipse">
            <a:avLst/>
          </a:prstGeom>
          <a:noFill/>
          <a:ln w="381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grpSp>
        <p:nvGrpSpPr>
          <p:cNvPr id="10" name="Group 9"/>
          <p:cNvGrpSpPr/>
          <p:nvPr/>
        </p:nvGrpSpPr>
        <p:grpSpPr>
          <a:xfrm>
            <a:off x="69503" y="1196752"/>
            <a:ext cx="2198241" cy="1706706"/>
            <a:chOff x="35496" y="1196752"/>
            <a:chExt cx="2304256" cy="1706706"/>
          </a:xfrm>
        </p:grpSpPr>
        <p:sp>
          <p:nvSpPr>
            <p:cNvPr id="23" name="Text Box 14"/>
            <p:cNvSpPr txBox="1">
              <a:spLocks noChangeArrowheads="1"/>
            </p:cNvSpPr>
            <p:nvPr/>
          </p:nvSpPr>
          <p:spPr bwMode="auto">
            <a:xfrm>
              <a:off x="35496" y="2564904"/>
              <a:ext cx="22234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US" sz="1600" dirty="0" smtClean="0"/>
                <a:t>Equipment</a:t>
              </a:r>
              <a:endParaRPr lang="en-US" sz="1800" dirty="0"/>
            </a:p>
          </p:txBody>
        </p:sp>
        <p:pic>
          <p:nvPicPr>
            <p:cNvPr id="2050" name="Picture 2"/>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227" y="1196752"/>
              <a:ext cx="2295525" cy="1368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4" name="Text Box 7"/>
          <p:cNvSpPr txBox="1">
            <a:spLocks noChangeArrowheads="1"/>
          </p:cNvSpPr>
          <p:nvPr/>
        </p:nvSpPr>
        <p:spPr bwMode="auto">
          <a:xfrm>
            <a:off x="2411760" y="692696"/>
            <a:ext cx="200567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1800" dirty="0" smtClean="0">
                <a:solidFill>
                  <a:srgbClr val="FFFF00"/>
                </a:solidFill>
              </a:rPr>
              <a:t>Soaked in alcohol</a:t>
            </a:r>
            <a:endParaRPr lang="en-US" sz="1800" dirty="0">
              <a:solidFill>
                <a:srgbClr val="FFFF00"/>
              </a:solidFill>
            </a:endParaRPr>
          </a:p>
        </p:txBody>
      </p:sp>
      <p:sp>
        <p:nvSpPr>
          <p:cNvPr id="35" name="Text Box 7"/>
          <p:cNvSpPr txBox="1">
            <a:spLocks noChangeArrowheads="1"/>
          </p:cNvSpPr>
          <p:nvPr/>
        </p:nvSpPr>
        <p:spPr bwMode="auto">
          <a:xfrm>
            <a:off x="622156" y="692696"/>
            <a:ext cx="10695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US" sz="1800" dirty="0" smtClean="0">
                <a:solidFill>
                  <a:srgbClr val="FFFF00"/>
                </a:solidFill>
              </a:rPr>
              <a:t>Baseline</a:t>
            </a:r>
            <a:endParaRPr lang="en-US" sz="1800" dirty="0">
              <a:solidFill>
                <a:srgbClr val="FFFF00"/>
              </a:solidFill>
            </a:endParaRP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789075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8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Text Box 6"/>
          <p:cNvSpPr txBox="1">
            <a:spLocks noChangeArrowheads="1"/>
          </p:cNvSpPr>
          <p:nvPr/>
        </p:nvSpPr>
        <p:spPr bwMode="auto">
          <a:xfrm>
            <a:off x="755576" y="2708920"/>
            <a:ext cx="32034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ts val="0"/>
              </a:spcBef>
            </a:pPr>
            <a:r>
              <a:rPr lang="en-GB" dirty="0"/>
              <a:t>Hannah Pearce </a:t>
            </a:r>
            <a:endParaRPr lang="en-GB" dirty="0" smtClean="0"/>
          </a:p>
          <a:p>
            <a:pPr algn="ctr">
              <a:spcBef>
                <a:spcPts val="0"/>
              </a:spcBef>
            </a:pPr>
            <a:r>
              <a:rPr lang="en-GB" dirty="0" smtClean="0"/>
              <a:t>1999 </a:t>
            </a:r>
            <a:r>
              <a:rPr lang="en-GB" dirty="0"/>
              <a:t>- 2002</a:t>
            </a:r>
          </a:p>
        </p:txBody>
      </p:sp>
      <p:sp>
        <p:nvSpPr>
          <p:cNvPr id="1032" name="Rectangle 9"/>
          <p:cNvSpPr>
            <a:spLocks noChangeArrowheads="1"/>
          </p:cNvSpPr>
          <p:nvPr/>
        </p:nvSpPr>
        <p:spPr bwMode="auto">
          <a:xfrm>
            <a:off x="4967932" y="808261"/>
            <a:ext cx="34925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nchor="ctr"/>
          <a:lstStyle/>
          <a:p>
            <a:pPr algn="ctr"/>
            <a:r>
              <a:rPr lang="en-GB" sz="2000" dirty="0"/>
              <a:t>Stages of Angiogenesis</a:t>
            </a:r>
            <a:endParaRPr lang="en-US" sz="2000" dirty="0"/>
          </a:p>
        </p:txBody>
      </p:sp>
      <p:sp>
        <p:nvSpPr>
          <p:cNvPr id="401419" name="Text Box 11"/>
          <p:cNvSpPr txBox="1">
            <a:spLocks noChangeArrowheads="1"/>
          </p:cNvSpPr>
          <p:nvPr/>
        </p:nvSpPr>
        <p:spPr bwMode="auto">
          <a:xfrm>
            <a:off x="683569" y="87015"/>
            <a:ext cx="7595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b="1" i="1" dirty="0">
                <a:solidFill>
                  <a:schemeClr val="tx2"/>
                </a:solidFill>
              </a:rPr>
              <a:t>Effect of </a:t>
            </a:r>
            <a:r>
              <a:rPr lang="en-GB" b="1" i="1" dirty="0" smtClean="0">
                <a:solidFill>
                  <a:schemeClr val="tx2"/>
                </a:solidFill>
              </a:rPr>
              <a:t>helicobacter pylori  </a:t>
            </a:r>
            <a:r>
              <a:rPr lang="en-GB" b="1" i="1" dirty="0">
                <a:solidFill>
                  <a:schemeClr val="tx2"/>
                </a:solidFill>
              </a:rPr>
              <a:t>angiogenesis?</a:t>
            </a:r>
          </a:p>
        </p:txBody>
      </p:sp>
      <p:pic>
        <p:nvPicPr>
          <p:cNvPr id="1035" name="Picture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0188" y="1183644"/>
            <a:ext cx="4576308" cy="202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5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1920" y="4221088"/>
            <a:ext cx="2232248" cy="1776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107504" y="4149080"/>
            <a:ext cx="3631666" cy="2024856"/>
            <a:chOff x="107504" y="4149080"/>
            <a:chExt cx="3631666" cy="2024856"/>
          </a:xfrm>
        </p:grpSpPr>
        <p:pic>
          <p:nvPicPr>
            <p:cNvPr id="1028" name="Picture 5"/>
            <p:cNvPicPr>
              <a:picLocks noChangeAspect="1" noChangeArrowheads="1"/>
            </p:cNvPicPr>
            <p:nvPr/>
          </p:nvPicPr>
          <p:blipFill>
            <a:blip r:embed="rId7">
              <a:lum contrast="18000"/>
              <a:extLst>
                <a:ext uri="{28A0092B-C50C-407E-A947-70E740481C1C}">
                  <a14:useLocalDpi xmlns:a14="http://schemas.microsoft.com/office/drawing/2010/main" val="0"/>
                </a:ext>
              </a:extLst>
            </a:blip>
            <a:srcRect/>
            <a:stretch>
              <a:fillRect/>
            </a:stretch>
          </p:blipFill>
          <p:spPr bwMode="auto">
            <a:xfrm>
              <a:off x="107504" y="4293096"/>
              <a:ext cx="2374603" cy="18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50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27784" y="4149080"/>
              <a:ext cx="1111386" cy="2024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ight Arrow 1"/>
            <p:cNvSpPr/>
            <p:nvPr/>
          </p:nvSpPr>
          <p:spPr bwMode="auto">
            <a:xfrm>
              <a:off x="2123728" y="5013176"/>
              <a:ext cx="576064" cy="360040"/>
            </a:xfrm>
            <a:prstGeom prst="rightArrow">
              <a:avLst/>
            </a:prstGeom>
            <a:solidFill>
              <a:srgbClr val="FFFF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grpSp>
      <p:sp>
        <p:nvSpPr>
          <p:cNvPr id="13" name="TextBox 12"/>
          <p:cNvSpPr txBox="1"/>
          <p:nvPr/>
        </p:nvSpPr>
        <p:spPr>
          <a:xfrm>
            <a:off x="3068216" y="3581400"/>
            <a:ext cx="184731" cy="461665"/>
          </a:xfrm>
          <a:prstGeom prst="rect">
            <a:avLst/>
          </a:prstGeom>
          <a:noFill/>
        </p:spPr>
        <p:txBody>
          <a:bodyPr wrap="none" rtlCol="0">
            <a:spAutoFit/>
          </a:bodyPr>
          <a:lstStyle/>
          <a:p>
            <a:endParaRPr lang="en-GB" dirty="0"/>
          </a:p>
        </p:txBody>
      </p:sp>
      <p:sp>
        <p:nvSpPr>
          <p:cNvPr id="4" name="Rectangle 3"/>
          <p:cNvSpPr/>
          <p:nvPr/>
        </p:nvSpPr>
        <p:spPr>
          <a:xfrm>
            <a:off x="0" y="6516052"/>
            <a:ext cx="9108504" cy="369332"/>
          </a:xfrm>
          <a:prstGeom prst="rect">
            <a:avLst/>
          </a:prstGeom>
        </p:spPr>
        <p:txBody>
          <a:bodyPr wrap="square">
            <a:spAutoFit/>
          </a:bodyPr>
          <a:lstStyle/>
          <a:p>
            <a:pPr algn="ctr"/>
            <a:r>
              <a:rPr lang="en-GB" sz="1800" i="1" dirty="0"/>
              <a:t>J  Gastroenterol &amp; Hepatol</a:t>
            </a:r>
            <a:r>
              <a:rPr lang="en-GB" sz="1800" dirty="0"/>
              <a:t> 2003;18(10):</a:t>
            </a:r>
            <a:r>
              <a:rPr lang="en-GB" sz="1800" dirty="0" smtClean="0"/>
              <a:t>1180-7                  Di</a:t>
            </a:r>
            <a:r>
              <a:rPr lang="en-GB" sz="1800" i="1" dirty="0" smtClean="0"/>
              <a:t>gestion</a:t>
            </a:r>
            <a:r>
              <a:rPr lang="en-GB" sz="1800" dirty="0" smtClean="0"/>
              <a:t> </a:t>
            </a:r>
            <a:r>
              <a:rPr lang="en-GB" sz="1800" dirty="0"/>
              <a:t>2004:69(4):201-10</a:t>
            </a:r>
          </a:p>
        </p:txBody>
      </p:sp>
      <p:pic>
        <p:nvPicPr>
          <p:cNvPr id="2050" name="Picture 2"/>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6365" y="800086"/>
            <a:ext cx="3593587" cy="1980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Multiply 10"/>
          <p:cNvSpPr/>
          <p:nvPr/>
        </p:nvSpPr>
        <p:spPr bwMode="auto">
          <a:xfrm>
            <a:off x="3102339" y="4761148"/>
            <a:ext cx="821589" cy="756084"/>
          </a:xfrm>
          <a:prstGeom prst="mathMultiply">
            <a:avLst/>
          </a:prstGeom>
          <a:solidFill>
            <a:srgbClr val="FFFF00"/>
          </a:solidFill>
          <a:ln w="254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smtClean="0">
              <a:ln>
                <a:noFill/>
              </a:ln>
              <a:solidFill>
                <a:schemeClr val="tx1"/>
              </a:solidFill>
              <a:effectLst/>
              <a:latin typeface="Arial" charset="0"/>
            </a:endParaRPr>
          </a:p>
        </p:txBody>
      </p:sp>
      <p:grpSp>
        <p:nvGrpSpPr>
          <p:cNvPr id="22" name="Group 503"/>
          <p:cNvGrpSpPr>
            <a:grpSpLocks noChangeAspect="1"/>
          </p:cNvGrpSpPr>
          <p:nvPr/>
        </p:nvGrpSpPr>
        <p:grpSpPr bwMode="auto">
          <a:xfrm>
            <a:off x="7380312" y="4797152"/>
            <a:ext cx="1620000" cy="1620000"/>
            <a:chOff x="1728" y="936"/>
            <a:chExt cx="2720" cy="2448"/>
          </a:xfrm>
        </p:grpSpPr>
        <p:sp>
          <p:nvSpPr>
            <p:cNvPr id="23" name="Freeform 504"/>
            <p:cNvSpPr>
              <a:spLocks/>
            </p:cNvSpPr>
            <p:nvPr/>
          </p:nvSpPr>
          <p:spPr bwMode="auto">
            <a:xfrm>
              <a:off x="1736" y="952"/>
              <a:ext cx="1440" cy="2224"/>
            </a:xfrm>
            <a:custGeom>
              <a:avLst/>
              <a:gdLst>
                <a:gd name="T0" fmla="*/ 1048 w 1440"/>
                <a:gd name="T1" fmla="*/ 208 h 2224"/>
                <a:gd name="T2" fmla="*/ 1096 w 1440"/>
                <a:gd name="T3" fmla="*/ 464 h 2224"/>
                <a:gd name="T4" fmla="*/ 1216 w 1440"/>
                <a:gd name="T5" fmla="*/ 648 h 2224"/>
                <a:gd name="T6" fmla="*/ 1336 w 1440"/>
                <a:gd name="T7" fmla="*/ 800 h 2224"/>
                <a:gd name="T8" fmla="*/ 1392 w 1440"/>
                <a:gd name="T9" fmla="*/ 960 h 2224"/>
                <a:gd name="T10" fmla="*/ 1384 w 1440"/>
                <a:gd name="T11" fmla="*/ 1200 h 2224"/>
                <a:gd name="T12" fmla="*/ 1328 w 1440"/>
                <a:gd name="T13" fmla="*/ 1368 h 2224"/>
                <a:gd name="T14" fmla="*/ 1240 w 1440"/>
                <a:gd name="T15" fmla="*/ 1496 h 2224"/>
                <a:gd name="T16" fmla="*/ 1128 w 1440"/>
                <a:gd name="T17" fmla="*/ 1568 h 2224"/>
                <a:gd name="T18" fmla="*/ 976 w 1440"/>
                <a:gd name="T19" fmla="*/ 1568 h 2224"/>
                <a:gd name="T20" fmla="*/ 752 w 1440"/>
                <a:gd name="T21" fmla="*/ 1520 h 2224"/>
                <a:gd name="T22" fmla="*/ 600 w 1440"/>
                <a:gd name="T23" fmla="*/ 1488 h 2224"/>
                <a:gd name="T24" fmla="*/ 464 w 1440"/>
                <a:gd name="T25" fmla="*/ 1368 h 2224"/>
                <a:gd name="T26" fmla="*/ 288 w 1440"/>
                <a:gd name="T27" fmla="*/ 1344 h 2224"/>
                <a:gd name="T28" fmla="*/ 168 w 1440"/>
                <a:gd name="T29" fmla="*/ 1392 h 2224"/>
                <a:gd name="T30" fmla="*/ 72 w 1440"/>
                <a:gd name="T31" fmla="*/ 1496 h 2224"/>
                <a:gd name="T32" fmla="*/ 16 w 1440"/>
                <a:gd name="T33" fmla="*/ 1632 h 2224"/>
                <a:gd name="T34" fmla="*/ 0 w 1440"/>
                <a:gd name="T35" fmla="*/ 1904 h 2224"/>
                <a:gd name="T36" fmla="*/ 40 w 1440"/>
                <a:gd name="T37" fmla="*/ 2120 h 2224"/>
                <a:gd name="T38" fmla="*/ 80 w 1440"/>
                <a:gd name="T39" fmla="*/ 2216 h 2224"/>
                <a:gd name="T40" fmla="*/ 112 w 1440"/>
                <a:gd name="T41" fmla="*/ 2192 h 2224"/>
                <a:gd name="T42" fmla="*/ 40 w 1440"/>
                <a:gd name="T43" fmla="*/ 1896 h 2224"/>
                <a:gd name="T44" fmla="*/ 56 w 1440"/>
                <a:gd name="T45" fmla="*/ 1656 h 2224"/>
                <a:gd name="T46" fmla="*/ 152 w 1440"/>
                <a:gd name="T47" fmla="*/ 1472 h 2224"/>
                <a:gd name="T48" fmla="*/ 264 w 1440"/>
                <a:gd name="T49" fmla="*/ 1400 h 2224"/>
                <a:gd name="T50" fmla="*/ 408 w 1440"/>
                <a:gd name="T51" fmla="*/ 1408 h 2224"/>
                <a:gd name="T52" fmla="*/ 544 w 1440"/>
                <a:gd name="T53" fmla="*/ 1528 h 2224"/>
                <a:gd name="T54" fmla="*/ 520 w 1440"/>
                <a:gd name="T55" fmla="*/ 1576 h 2224"/>
                <a:gd name="T56" fmla="*/ 576 w 1440"/>
                <a:gd name="T57" fmla="*/ 1616 h 2224"/>
                <a:gd name="T58" fmla="*/ 688 w 1440"/>
                <a:gd name="T59" fmla="*/ 1608 h 2224"/>
                <a:gd name="T60" fmla="*/ 1072 w 1440"/>
                <a:gd name="T61" fmla="*/ 1632 h 2224"/>
                <a:gd name="T62" fmla="*/ 1248 w 1440"/>
                <a:gd name="T63" fmla="*/ 1560 h 2224"/>
                <a:gd name="T64" fmla="*/ 1360 w 1440"/>
                <a:gd name="T65" fmla="*/ 1456 h 2224"/>
                <a:gd name="T66" fmla="*/ 1416 w 1440"/>
                <a:gd name="T67" fmla="*/ 1312 h 2224"/>
                <a:gd name="T68" fmla="*/ 1440 w 1440"/>
                <a:gd name="T69" fmla="*/ 1024 h 2224"/>
                <a:gd name="T70" fmla="*/ 1384 w 1440"/>
                <a:gd name="T71" fmla="*/ 784 h 2224"/>
                <a:gd name="T72" fmla="*/ 1272 w 1440"/>
                <a:gd name="T73" fmla="*/ 640 h 2224"/>
                <a:gd name="T74" fmla="*/ 1112 w 1440"/>
                <a:gd name="T75" fmla="*/ 376 h 2224"/>
                <a:gd name="T76" fmla="*/ 1088 w 1440"/>
                <a:gd name="T77" fmla="*/ 104 h 2224"/>
                <a:gd name="T78" fmla="*/ 1048 w 1440"/>
                <a:gd name="T79" fmla="*/ 0 h 22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0"/>
                <a:gd name="T121" fmla="*/ 0 h 2224"/>
                <a:gd name="T122" fmla="*/ 1440 w 1440"/>
                <a:gd name="T123" fmla="*/ 2224 h 22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0" h="2224">
                  <a:moveTo>
                    <a:pt x="1048" y="0"/>
                  </a:moveTo>
                  <a:lnTo>
                    <a:pt x="1048" y="208"/>
                  </a:lnTo>
                  <a:lnTo>
                    <a:pt x="1064" y="352"/>
                  </a:lnTo>
                  <a:lnTo>
                    <a:pt x="1096" y="464"/>
                  </a:lnTo>
                  <a:lnTo>
                    <a:pt x="1152" y="568"/>
                  </a:lnTo>
                  <a:lnTo>
                    <a:pt x="1216" y="648"/>
                  </a:lnTo>
                  <a:lnTo>
                    <a:pt x="1280" y="720"/>
                  </a:lnTo>
                  <a:lnTo>
                    <a:pt x="1336" y="800"/>
                  </a:lnTo>
                  <a:lnTo>
                    <a:pt x="1376" y="872"/>
                  </a:lnTo>
                  <a:lnTo>
                    <a:pt x="1392" y="960"/>
                  </a:lnTo>
                  <a:lnTo>
                    <a:pt x="1392" y="1096"/>
                  </a:lnTo>
                  <a:lnTo>
                    <a:pt x="1384" y="1200"/>
                  </a:lnTo>
                  <a:lnTo>
                    <a:pt x="1360" y="1288"/>
                  </a:lnTo>
                  <a:lnTo>
                    <a:pt x="1328" y="1368"/>
                  </a:lnTo>
                  <a:lnTo>
                    <a:pt x="1288" y="1440"/>
                  </a:lnTo>
                  <a:lnTo>
                    <a:pt x="1240" y="1496"/>
                  </a:lnTo>
                  <a:lnTo>
                    <a:pt x="1184" y="1536"/>
                  </a:lnTo>
                  <a:lnTo>
                    <a:pt x="1128" y="1568"/>
                  </a:lnTo>
                  <a:lnTo>
                    <a:pt x="1072" y="1576"/>
                  </a:lnTo>
                  <a:lnTo>
                    <a:pt x="976" y="1568"/>
                  </a:lnTo>
                  <a:lnTo>
                    <a:pt x="888" y="1544"/>
                  </a:lnTo>
                  <a:lnTo>
                    <a:pt x="752" y="1520"/>
                  </a:lnTo>
                  <a:lnTo>
                    <a:pt x="648" y="1520"/>
                  </a:lnTo>
                  <a:lnTo>
                    <a:pt x="600" y="1488"/>
                  </a:lnTo>
                  <a:lnTo>
                    <a:pt x="544" y="1432"/>
                  </a:lnTo>
                  <a:lnTo>
                    <a:pt x="464" y="1368"/>
                  </a:lnTo>
                  <a:lnTo>
                    <a:pt x="376" y="1344"/>
                  </a:lnTo>
                  <a:lnTo>
                    <a:pt x="288" y="1344"/>
                  </a:lnTo>
                  <a:lnTo>
                    <a:pt x="224" y="1352"/>
                  </a:lnTo>
                  <a:lnTo>
                    <a:pt x="168" y="1392"/>
                  </a:lnTo>
                  <a:lnTo>
                    <a:pt x="120" y="1440"/>
                  </a:lnTo>
                  <a:lnTo>
                    <a:pt x="72" y="1496"/>
                  </a:lnTo>
                  <a:lnTo>
                    <a:pt x="40" y="1568"/>
                  </a:lnTo>
                  <a:lnTo>
                    <a:pt x="16" y="1632"/>
                  </a:lnTo>
                  <a:lnTo>
                    <a:pt x="0" y="1752"/>
                  </a:lnTo>
                  <a:lnTo>
                    <a:pt x="0" y="1904"/>
                  </a:lnTo>
                  <a:lnTo>
                    <a:pt x="8" y="2024"/>
                  </a:lnTo>
                  <a:lnTo>
                    <a:pt x="40" y="2120"/>
                  </a:lnTo>
                  <a:lnTo>
                    <a:pt x="88" y="2224"/>
                  </a:lnTo>
                  <a:lnTo>
                    <a:pt x="80" y="2216"/>
                  </a:lnTo>
                  <a:lnTo>
                    <a:pt x="120" y="2192"/>
                  </a:lnTo>
                  <a:lnTo>
                    <a:pt x="112" y="2192"/>
                  </a:lnTo>
                  <a:lnTo>
                    <a:pt x="72" y="2056"/>
                  </a:lnTo>
                  <a:lnTo>
                    <a:pt x="40" y="1896"/>
                  </a:lnTo>
                  <a:lnTo>
                    <a:pt x="40" y="1784"/>
                  </a:lnTo>
                  <a:lnTo>
                    <a:pt x="56" y="1656"/>
                  </a:lnTo>
                  <a:lnTo>
                    <a:pt x="112" y="1528"/>
                  </a:lnTo>
                  <a:lnTo>
                    <a:pt x="152" y="1472"/>
                  </a:lnTo>
                  <a:lnTo>
                    <a:pt x="208" y="1432"/>
                  </a:lnTo>
                  <a:lnTo>
                    <a:pt x="264" y="1400"/>
                  </a:lnTo>
                  <a:lnTo>
                    <a:pt x="328" y="1392"/>
                  </a:lnTo>
                  <a:lnTo>
                    <a:pt x="408" y="1408"/>
                  </a:lnTo>
                  <a:lnTo>
                    <a:pt x="480" y="1448"/>
                  </a:lnTo>
                  <a:lnTo>
                    <a:pt x="544" y="1528"/>
                  </a:lnTo>
                  <a:lnTo>
                    <a:pt x="528" y="1544"/>
                  </a:lnTo>
                  <a:lnTo>
                    <a:pt x="520" y="1576"/>
                  </a:lnTo>
                  <a:lnTo>
                    <a:pt x="544" y="1600"/>
                  </a:lnTo>
                  <a:lnTo>
                    <a:pt x="576" y="1616"/>
                  </a:lnTo>
                  <a:lnTo>
                    <a:pt x="624" y="1624"/>
                  </a:lnTo>
                  <a:lnTo>
                    <a:pt x="688" y="1608"/>
                  </a:lnTo>
                  <a:lnTo>
                    <a:pt x="800" y="1592"/>
                  </a:lnTo>
                  <a:lnTo>
                    <a:pt x="1072" y="1632"/>
                  </a:lnTo>
                  <a:lnTo>
                    <a:pt x="1168" y="1600"/>
                  </a:lnTo>
                  <a:lnTo>
                    <a:pt x="1248" y="1560"/>
                  </a:lnTo>
                  <a:lnTo>
                    <a:pt x="1312" y="1512"/>
                  </a:lnTo>
                  <a:lnTo>
                    <a:pt x="1360" y="1456"/>
                  </a:lnTo>
                  <a:lnTo>
                    <a:pt x="1392" y="1384"/>
                  </a:lnTo>
                  <a:lnTo>
                    <a:pt x="1416" y="1312"/>
                  </a:lnTo>
                  <a:lnTo>
                    <a:pt x="1440" y="1144"/>
                  </a:lnTo>
                  <a:lnTo>
                    <a:pt x="1440" y="1024"/>
                  </a:lnTo>
                  <a:lnTo>
                    <a:pt x="1424" y="880"/>
                  </a:lnTo>
                  <a:lnTo>
                    <a:pt x="1384" y="784"/>
                  </a:lnTo>
                  <a:lnTo>
                    <a:pt x="1336" y="704"/>
                  </a:lnTo>
                  <a:lnTo>
                    <a:pt x="1272" y="640"/>
                  </a:lnTo>
                  <a:lnTo>
                    <a:pt x="1160" y="488"/>
                  </a:lnTo>
                  <a:lnTo>
                    <a:pt x="1112" y="376"/>
                  </a:lnTo>
                  <a:lnTo>
                    <a:pt x="1096" y="232"/>
                  </a:lnTo>
                  <a:lnTo>
                    <a:pt x="1088" y="104"/>
                  </a:lnTo>
                  <a:lnTo>
                    <a:pt x="1104" y="0"/>
                  </a:lnTo>
                  <a:lnTo>
                    <a:pt x="1048" y="0"/>
                  </a:lnTo>
                  <a:close/>
                </a:path>
              </a:pathLst>
            </a:custGeom>
            <a:solidFill>
              <a:srgbClr val="FAA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4" name="Line 505"/>
            <p:cNvSpPr>
              <a:spLocks noChangeShapeType="1"/>
            </p:cNvSpPr>
            <p:nvPr/>
          </p:nvSpPr>
          <p:spPr bwMode="auto">
            <a:xfrm flipH="1">
              <a:off x="2222" y="2510"/>
              <a:ext cx="48" cy="96"/>
            </a:xfrm>
            <a:prstGeom prst="line">
              <a:avLst/>
            </a:prstGeom>
            <a:noFill/>
            <a:ln w="38100">
              <a:solidFill>
                <a:srgbClr val="FAA8A2"/>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25" name="Group 506"/>
            <p:cNvGrpSpPr>
              <a:grpSpLocks/>
            </p:cNvGrpSpPr>
            <p:nvPr/>
          </p:nvGrpSpPr>
          <p:grpSpPr bwMode="auto">
            <a:xfrm>
              <a:off x="1728" y="936"/>
              <a:ext cx="2720" cy="2448"/>
              <a:chOff x="1728" y="936"/>
              <a:chExt cx="2720" cy="2448"/>
            </a:xfrm>
          </p:grpSpPr>
          <p:sp>
            <p:nvSpPr>
              <p:cNvPr id="26" name="Freeform 507"/>
              <p:cNvSpPr>
                <a:spLocks/>
              </p:cNvSpPr>
              <p:nvPr/>
            </p:nvSpPr>
            <p:spPr bwMode="auto">
              <a:xfrm>
                <a:off x="1728" y="944"/>
                <a:ext cx="1440" cy="2224"/>
              </a:xfrm>
              <a:custGeom>
                <a:avLst/>
                <a:gdLst>
                  <a:gd name="T0" fmla="*/ 1048 w 1440"/>
                  <a:gd name="T1" fmla="*/ 208 h 2224"/>
                  <a:gd name="T2" fmla="*/ 1096 w 1440"/>
                  <a:gd name="T3" fmla="*/ 464 h 2224"/>
                  <a:gd name="T4" fmla="*/ 1216 w 1440"/>
                  <a:gd name="T5" fmla="*/ 648 h 2224"/>
                  <a:gd name="T6" fmla="*/ 1336 w 1440"/>
                  <a:gd name="T7" fmla="*/ 800 h 2224"/>
                  <a:gd name="T8" fmla="*/ 1392 w 1440"/>
                  <a:gd name="T9" fmla="*/ 960 h 2224"/>
                  <a:gd name="T10" fmla="*/ 1384 w 1440"/>
                  <a:gd name="T11" fmla="*/ 1200 h 2224"/>
                  <a:gd name="T12" fmla="*/ 1328 w 1440"/>
                  <a:gd name="T13" fmla="*/ 1368 h 2224"/>
                  <a:gd name="T14" fmla="*/ 1240 w 1440"/>
                  <a:gd name="T15" fmla="*/ 1496 h 2224"/>
                  <a:gd name="T16" fmla="*/ 1128 w 1440"/>
                  <a:gd name="T17" fmla="*/ 1568 h 2224"/>
                  <a:gd name="T18" fmla="*/ 976 w 1440"/>
                  <a:gd name="T19" fmla="*/ 1568 h 2224"/>
                  <a:gd name="T20" fmla="*/ 752 w 1440"/>
                  <a:gd name="T21" fmla="*/ 1520 h 2224"/>
                  <a:gd name="T22" fmla="*/ 600 w 1440"/>
                  <a:gd name="T23" fmla="*/ 1488 h 2224"/>
                  <a:gd name="T24" fmla="*/ 464 w 1440"/>
                  <a:gd name="T25" fmla="*/ 1368 h 2224"/>
                  <a:gd name="T26" fmla="*/ 288 w 1440"/>
                  <a:gd name="T27" fmla="*/ 1344 h 2224"/>
                  <a:gd name="T28" fmla="*/ 168 w 1440"/>
                  <a:gd name="T29" fmla="*/ 1392 h 2224"/>
                  <a:gd name="T30" fmla="*/ 72 w 1440"/>
                  <a:gd name="T31" fmla="*/ 1496 h 2224"/>
                  <a:gd name="T32" fmla="*/ 16 w 1440"/>
                  <a:gd name="T33" fmla="*/ 1632 h 2224"/>
                  <a:gd name="T34" fmla="*/ 0 w 1440"/>
                  <a:gd name="T35" fmla="*/ 1904 h 2224"/>
                  <a:gd name="T36" fmla="*/ 40 w 1440"/>
                  <a:gd name="T37" fmla="*/ 2120 h 2224"/>
                  <a:gd name="T38" fmla="*/ 80 w 1440"/>
                  <a:gd name="T39" fmla="*/ 2216 h 2224"/>
                  <a:gd name="T40" fmla="*/ 112 w 1440"/>
                  <a:gd name="T41" fmla="*/ 2192 h 2224"/>
                  <a:gd name="T42" fmla="*/ 40 w 1440"/>
                  <a:gd name="T43" fmla="*/ 1896 h 2224"/>
                  <a:gd name="T44" fmla="*/ 56 w 1440"/>
                  <a:gd name="T45" fmla="*/ 1656 h 2224"/>
                  <a:gd name="T46" fmla="*/ 152 w 1440"/>
                  <a:gd name="T47" fmla="*/ 1472 h 2224"/>
                  <a:gd name="T48" fmla="*/ 264 w 1440"/>
                  <a:gd name="T49" fmla="*/ 1400 h 2224"/>
                  <a:gd name="T50" fmla="*/ 408 w 1440"/>
                  <a:gd name="T51" fmla="*/ 1408 h 2224"/>
                  <a:gd name="T52" fmla="*/ 544 w 1440"/>
                  <a:gd name="T53" fmla="*/ 1528 h 2224"/>
                  <a:gd name="T54" fmla="*/ 520 w 1440"/>
                  <a:gd name="T55" fmla="*/ 1576 h 2224"/>
                  <a:gd name="T56" fmla="*/ 576 w 1440"/>
                  <a:gd name="T57" fmla="*/ 1616 h 2224"/>
                  <a:gd name="T58" fmla="*/ 688 w 1440"/>
                  <a:gd name="T59" fmla="*/ 1608 h 2224"/>
                  <a:gd name="T60" fmla="*/ 1072 w 1440"/>
                  <a:gd name="T61" fmla="*/ 1632 h 2224"/>
                  <a:gd name="T62" fmla="*/ 1248 w 1440"/>
                  <a:gd name="T63" fmla="*/ 1560 h 2224"/>
                  <a:gd name="T64" fmla="*/ 1360 w 1440"/>
                  <a:gd name="T65" fmla="*/ 1456 h 2224"/>
                  <a:gd name="T66" fmla="*/ 1416 w 1440"/>
                  <a:gd name="T67" fmla="*/ 1312 h 2224"/>
                  <a:gd name="T68" fmla="*/ 1440 w 1440"/>
                  <a:gd name="T69" fmla="*/ 1024 h 2224"/>
                  <a:gd name="T70" fmla="*/ 1384 w 1440"/>
                  <a:gd name="T71" fmla="*/ 784 h 2224"/>
                  <a:gd name="T72" fmla="*/ 1272 w 1440"/>
                  <a:gd name="T73" fmla="*/ 640 h 2224"/>
                  <a:gd name="T74" fmla="*/ 1112 w 1440"/>
                  <a:gd name="T75" fmla="*/ 376 h 2224"/>
                  <a:gd name="T76" fmla="*/ 1088 w 1440"/>
                  <a:gd name="T77" fmla="*/ 104 h 2224"/>
                  <a:gd name="T78" fmla="*/ 1048 w 1440"/>
                  <a:gd name="T79" fmla="*/ 0 h 22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0"/>
                  <a:gd name="T121" fmla="*/ 0 h 2224"/>
                  <a:gd name="T122" fmla="*/ 1440 w 1440"/>
                  <a:gd name="T123" fmla="*/ 2224 h 22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0" h="2224">
                    <a:moveTo>
                      <a:pt x="1048" y="0"/>
                    </a:moveTo>
                    <a:lnTo>
                      <a:pt x="1048" y="208"/>
                    </a:lnTo>
                    <a:lnTo>
                      <a:pt x="1064" y="352"/>
                    </a:lnTo>
                    <a:lnTo>
                      <a:pt x="1096" y="464"/>
                    </a:lnTo>
                    <a:lnTo>
                      <a:pt x="1152" y="568"/>
                    </a:lnTo>
                    <a:lnTo>
                      <a:pt x="1216" y="648"/>
                    </a:lnTo>
                    <a:lnTo>
                      <a:pt x="1280" y="720"/>
                    </a:lnTo>
                    <a:lnTo>
                      <a:pt x="1336" y="800"/>
                    </a:lnTo>
                    <a:lnTo>
                      <a:pt x="1376" y="872"/>
                    </a:lnTo>
                    <a:lnTo>
                      <a:pt x="1392" y="960"/>
                    </a:lnTo>
                    <a:lnTo>
                      <a:pt x="1392" y="1096"/>
                    </a:lnTo>
                    <a:lnTo>
                      <a:pt x="1384" y="1200"/>
                    </a:lnTo>
                    <a:lnTo>
                      <a:pt x="1360" y="1288"/>
                    </a:lnTo>
                    <a:lnTo>
                      <a:pt x="1328" y="1368"/>
                    </a:lnTo>
                    <a:lnTo>
                      <a:pt x="1288" y="1440"/>
                    </a:lnTo>
                    <a:lnTo>
                      <a:pt x="1240" y="1496"/>
                    </a:lnTo>
                    <a:lnTo>
                      <a:pt x="1184" y="1536"/>
                    </a:lnTo>
                    <a:lnTo>
                      <a:pt x="1128" y="1568"/>
                    </a:lnTo>
                    <a:lnTo>
                      <a:pt x="1072" y="1576"/>
                    </a:lnTo>
                    <a:lnTo>
                      <a:pt x="976" y="1568"/>
                    </a:lnTo>
                    <a:lnTo>
                      <a:pt x="888" y="1544"/>
                    </a:lnTo>
                    <a:lnTo>
                      <a:pt x="752" y="1520"/>
                    </a:lnTo>
                    <a:lnTo>
                      <a:pt x="648" y="1520"/>
                    </a:lnTo>
                    <a:lnTo>
                      <a:pt x="600" y="1488"/>
                    </a:lnTo>
                    <a:lnTo>
                      <a:pt x="544" y="1432"/>
                    </a:lnTo>
                    <a:lnTo>
                      <a:pt x="464" y="1368"/>
                    </a:lnTo>
                    <a:lnTo>
                      <a:pt x="376" y="1344"/>
                    </a:lnTo>
                    <a:lnTo>
                      <a:pt x="288" y="1344"/>
                    </a:lnTo>
                    <a:lnTo>
                      <a:pt x="224" y="1352"/>
                    </a:lnTo>
                    <a:lnTo>
                      <a:pt x="168" y="1392"/>
                    </a:lnTo>
                    <a:lnTo>
                      <a:pt x="120" y="1440"/>
                    </a:lnTo>
                    <a:lnTo>
                      <a:pt x="72" y="1496"/>
                    </a:lnTo>
                    <a:lnTo>
                      <a:pt x="40" y="1568"/>
                    </a:lnTo>
                    <a:lnTo>
                      <a:pt x="16" y="1632"/>
                    </a:lnTo>
                    <a:lnTo>
                      <a:pt x="0" y="1752"/>
                    </a:lnTo>
                    <a:lnTo>
                      <a:pt x="0" y="1904"/>
                    </a:lnTo>
                    <a:lnTo>
                      <a:pt x="8" y="2024"/>
                    </a:lnTo>
                    <a:lnTo>
                      <a:pt x="40" y="2120"/>
                    </a:lnTo>
                    <a:lnTo>
                      <a:pt x="88" y="2224"/>
                    </a:lnTo>
                    <a:lnTo>
                      <a:pt x="80" y="2216"/>
                    </a:lnTo>
                    <a:lnTo>
                      <a:pt x="120" y="2192"/>
                    </a:lnTo>
                    <a:lnTo>
                      <a:pt x="112" y="2192"/>
                    </a:lnTo>
                    <a:lnTo>
                      <a:pt x="72" y="2056"/>
                    </a:lnTo>
                    <a:lnTo>
                      <a:pt x="40" y="1896"/>
                    </a:lnTo>
                    <a:lnTo>
                      <a:pt x="40" y="1784"/>
                    </a:lnTo>
                    <a:lnTo>
                      <a:pt x="56" y="1656"/>
                    </a:lnTo>
                    <a:lnTo>
                      <a:pt x="112" y="1528"/>
                    </a:lnTo>
                    <a:lnTo>
                      <a:pt x="152" y="1472"/>
                    </a:lnTo>
                    <a:lnTo>
                      <a:pt x="208" y="1432"/>
                    </a:lnTo>
                    <a:lnTo>
                      <a:pt x="264" y="1400"/>
                    </a:lnTo>
                    <a:lnTo>
                      <a:pt x="328" y="1392"/>
                    </a:lnTo>
                    <a:lnTo>
                      <a:pt x="408" y="1408"/>
                    </a:lnTo>
                    <a:lnTo>
                      <a:pt x="480" y="1448"/>
                    </a:lnTo>
                    <a:lnTo>
                      <a:pt x="544" y="1528"/>
                    </a:lnTo>
                    <a:lnTo>
                      <a:pt x="528" y="1544"/>
                    </a:lnTo>
                    <a:lnTo>
                      <a:pt x="520" y="1576"/>
                    </a:lnTo>
                    <a:lnTo>
                      <a:pt x="544" y="1600"/>
                    </a:lnTo>
                    <a:lnTo>
                      <a:pt x="576" y="1616"/>
                    </a:lnTo>
                    <a:lnTo>
                      <a:pt x="624" y="1624"/>
                    </a:lnTo>
                    <a:lnTo>
                      <a:pt x="688" y="1608"/>
                    </a:lnTo>
                    <a:lnTo>
                      <a:pt x="800" y="1592"/>
                    </a:lnTo>
                    <a:lnTo>
                      <a:pt x="1072" y="1632"/>
                    </a:lnTo>
                    <a:lnTo>
                      <a:pt x="1168" y="1600"/>
                    </a:lnTo>
                    <a:lnTo>
                      <a:pt x="1248" y="1560"/>
                    </a:lnTo>
                    <a:lnTo>
                      <a:pt x="1312" y="1512"/>
                    </a:lnTo>
                    <a:lnTo>
                      <a:pt x="1360" y="1456"/>
                    </a:lnTo>
                    <a:lnTo>
                      <a:pt x="1392" y="1384"/>
                    </a:lnTo>
                    <a:lnTo>
                      <a:pt x="1416" y="1312"/>
                    </a:lnTo>
                    <a:lnTo>
                      <a:pt x="1440" y="1144"/>
                    </a:lnTo>
                    <a:lnTo>
                      <a:pt x="1440" y="1024"/>
                    </a:lnTo>
                    <a:lnTo>
                      <a:pt x="1424" y="880"/>
                    </a:lnTo>
                    <a:lnTo>
                      <a:pt x="1384" y="784"/>
                    </a:lnTo>
                    <a:lnTo>
                      <a:pt x="1336" y="704"/>
                    </a:lnTo>
                    <a:lnTo>
                      <a:pt x="1272" y="640"/>
                    </a:lnTo>
                    <a:lnTo>
                      <a:pt x="1160" y="488"/>
                    </a:lnTo>
                    <a:lnTo>
                      <a:pt x="1112" y="376"/>
                    </a:lnTo>
                    <a:lnTo>
                      <a:pt x="1096" y="232"/>
                    </a:lnTo>
                    <a:lnTo>
                      <a:pt x="1088" y="104"/>
                    </a:lnTo>
                    <a:lnTo>
                      <a:pt x="1104" y="0"/>
                    </a:lnTo>
                    <a:lnTo>
                      <a:pt x="1048"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0">
                    <a:solidFill>
                      <a:srgbClr val="000000"/>
                    </a:solidFill>
                    <a:round/>
                    <a:headEnd/>
                    <a:tailEnd/>
                  </a14:hiddenLine>
                </a:ext>
              </a:extLst>
            </p:spPr>
            <p:txBody>
              <a:bodyPr/>
              <a:lstStyle/>
              <a:p>
                <a:endParaRPr lang="en-GB"/>
              </a:p>
            </p:txBody>
          </p:sp>
          <p:sp>
            <p:nvSpPr>
              <p:cNvPr id="27" name="Freeform 508"/>
              <p:cNvSpPr>
                <a:spLocks/>
              </p:cNvSpPr>
              <p:nvPr/>
            </p:nvSpPr>
            <p:spPr bwMode="auto">
              <a:xfrm>
                <a:off x="1992" y="936"/>
                <a:ext cx="2456" cy="2448"/>
              </a:xfrm>
              <a:custGeom>
                <a:avLst/>
                <a:gdLst>
                  <a:gd name="T0" fmla="*/ 1040 w 2456"/>
                  <a:gd name="T1" fmla="*/ 0 h 2448"/>
                  <a:gd name="T2" fmla="*/ 1008 w 2456"/>
                  <a:gd name="T3" fmla="*/ 280 h 2448"/>
                  <a:gd name="T4" fmla="*/ 1064 w 2456"/>
                  <a:gd name="T5" fmla="*/ 456 h 2448"/>
                  <a:gd name="T6" fmla="*/ 1168 w 2456"/>
                  <a:gd name="T7" fmla="*/ 544 h 2448"/>
                  <a:gd name="T8" fmla="*/ 1456 w 2456"/>
                  <a:gd name="T9" fmla="*/ 552 h 2448"/>
                  <a:gd name="T10" fmla="*/ 1784 w 2456"/>
                  <a:gd name="T11" fmla="*/ 440 h 2448"/>
                  <a:gd name="T12" fmla="*/ 1976 w 2456"/>
                  <a:gd name="T13" fmla="*/ 440 h 2448"/>
                  <a:gd name="T14" fmla="*/ 2120 w 2456"/>
                  <a:gd name="T15" fmla="*/ 504 h 2448"/>
                  <a:gd name="T16" fmla="*/ 2280 w 2456"/>
                  <a:gd name="T17" fmla="*/ 760 h 2448"/>
                  <a:gd name="T18" fmla="*/ 2336 w 2456"/>
                  <a:gd name="T19" fmla="*/ 1040 h 2448"/>
                  <a:gd name="T20" fmla="*/ 2304 w 2456"/>
                  <a:gd name="T21" fmla="*/ 1376 h 2448"/>
                  <a:gd name="T22" fmla="*/ 2120 w 2456"/>
                  <a:gd name="T23" fmla="*/ 1720 h 2448"/>
                  <a:gd name="T24" fmla="*/ 1880 w 2456"/>
                  <a:gd name="T25" fmla="*/ 2048 h 2448"/>
                  <a:gd name="T26" fmla="*/ 1640 w 2456"/>
                  <a:gd name="T27" fmla="*/ 2264 h 2448"/>
                  <a:gd name="T28" fmla="*/ 1448 w 2456"/>
                  <a:gd name="T29" fmla="*/ 2352 h 2448"/>
                  <a:gd name="T30" fmla="*/ 1168 w 2456"/>
                  <a:gd name="T31" fmla="*/ 2376 h 2448"/>
                  <a:gd name="T32" fmla="*/ 800 w 2456"/>
                  <a:gd name="T33" fmla="*/ 2216 h 2448"/>
                  <a:gd name="T34" fmla="*/ 528 w 2456"/>
                  <a:gd name="T35" fmla="*/ 2000 h 2448"/>
                  <a:gd name="T36" fmla="*/ 232 w 2456"/>
                  <a:gd name="T37" fmla="*/ 1656 h 2448"/>
                  <a:gd name="T38" fmla="*/ 144 w 2456"/>
                  <a:gd name="T39" fmla="*/ 1688 h 2448"/>
                  <a:gd name="T40" fmla="*/ 40 w 2456"/>
                  <a:gd name="T41" fmla="*/ 1728 h 2448"/>
                  <a:gd name="T42" fmla="*/ 0 w 2456"/>
                  <a:gd name="T43" fmla="*/ 1872 h 2448"/>
                  <a:gd name="T44" fmla="*/ 64 w 2456"/>
                  <a:gd name="T45" fmla="*/ 2184 h 2448"/>
                  <a:gd name="T46" fmla="*/ 112 w 2456"/>
                  <a:gd name="T47" fmla="*/ 2176 h 2448"/>
                  <a:gd name="T48" fmla="*/ 40 w 2456"/>
                  <a:gd name="T49" fmla="*/ 1928 h 2448"/>
                  <a:gd name="T50" fmla="*/ 56 w 2456"/>
                  <a:gd name="T51" fmla="*/ 1800 h 2448"/>
                  <a:gd name="T52" fmla="*/ 152 w 2456"/>
                  <a:gd name="T53" fmla="*/ 1752 h 2448"/>
                  <a:gd name="T54" fmla="*/ 704 w 2456"/>
                  <a:gd name="T55" fmla="*/ 2232 h 2448"/>
                  <a:gd name="T56" fmla="*/ 1016 w 2456"/>
                  <a:gd name="T57" fmla="*/ 2392 h 2448"/>
                  <a:gd name="T58" fmla="*/ 1224 w 2456"/>
                  <a:gd name="T59" fmla="*/ 2448 h 2448"/>
                  <a:gd name="T60" fmla="*/ 1456 w 2456"/>
                  <a:gd name="T61" fmla="*/ 2432 h 2448"/>
                  <a:gd name="T62" fmla="*/ 1688 w 2456"/>
                  <a:gd name="T63" fmla="*/ 2336 h 2448"/>
                  <a:gd name="T64" fmla="*/ 2024 w 2456"/>
                  <a:gd name="T65" fmla="*/ 2056 h 2448"/>
                  <a:gd name="T66" fmla="*/ 2320 w 2456"/>
                  <a:gd name="T67" fmla="*/ 1640 h 2448"/>
                  <a:gd name="T68" fmla="*/ 2440 w 2456"/>
                  <a:gd name="T69" fmla="*/ 1344 h 2448"/>
                  <a:gd name="T70" fmla="*/ 2448 w 2456"/>
                  <a:gd name="T71" fmla="*/ 1088 h 2448"/>
                  <a:gd name="T72" fmla="*/ 2392 w 2456"/>
                  <a:gd name="T73" fmla="*/ 800 h 2448"/>
                  <a:gd name="T74" fmla="*/ 2264 w 2456"/>
                  <a:gd name="T75" fmla="*/ 528 h 2448"/>
                  <a:gd name="T76" fmla="*/ 2120 w 2456"/>
                  <a:gd name="T77" fmla="*/ 384 h 2448"/>
                  <a:gd name="T78" fmla="*/ 1936 w 2456"/>
                  <a:gd name="T79" fmla="*/ 328 h 2448"/>
                  <a:gd name="T80" fmla="*/ 1640 w 2456"/>
                  <a:gd name="T81" fmla="*/ 400 h 2448"/>
                  <a:gd name="T82" fmla="*/ 1336 w 2456"/>
                  <a:gd name="T83" fmla="*/ 488 h 2448"/>
                  <a:gd name="T84" fmla="*/ 1184 w 2456"/>
                  <a:gd name="T85" fmla="*/ 480 h 2448"/>
                  <a:gd name="T86" fmla="*/ 1112 w 2456"/>
                  <a:gd name="T87" fmla="*/ 424 h 2448"/>
                  <a:gd name="T88" fmla="*/ 1064 w 2456"/>
                  <a:gd name="T89" fmla="*/ 280 h 2448"/>
                  <a:gd name="T90" fmla="*/ 1072 w 2456"/>
                  <a:gd name="T91" fmla="*/ 32 h 24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56"/>
                  <a:gd name="T139" fmla="*/ 0 h 2448"/>
                  <a:gd name="T140" fmla="*/ 2456 w 2456"/>
                  <a:gd name="T141" fmla="*/ 2448 h 244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56" h="2448">
                    <a:moveTo>
                      <a:pt x="1040" y="8"/>
                    </a:moveTo>
                    <a:lnTo>
                      <a:pt x="1040" y="0"/>
                    </a:lnTo>
                    <a:lnTo>
                      <a:pt x="1016" y="152"/>
                    </a:lnTo>
                    <a:lnTo>
                      <a:pt x="1008" y="280"/>
                    </a:lnTo>
                    <a:lnTo>
                      <a:pt x="1032" y="384"/>
                    </a:lnTo>
                    <a:lnTo>
                      <a:pt x="1064" y="456"/>
                    </a:lnTo>
                    <a:lnTo>
                      <a:pt x="1104" y="512"/>
                    </a:lnTo>
                    <a:lnTo>
                      <a:pt x="1168" y="544"/>
                    </a:lnTo>
                    <a:lnTo>
                      <a:pt x="1304" y="568"/>
                    </a:lnTo>
                    <a:lnTo>
                      <a:pt x="1456" y="552"/>
                    </a:lnTo>
                    <a:lnTo>
                      <a:pt x="1600" y="504"/>
                    </a:lnTo>
                    <a:lnTo>
                      <a:pt x="1784" y="440"/>
                    </a:lnTo>
                    <a:lnTo>
                      <a:pt x="1888" y="432"/>
                    </a:lnTo>
                    <a:lnTo>
                      <a:pt x="1976" y="440"/>
                    </a:lnTo>
                    <a:lnTo>
                      <a:pt x="2056" y="464"/>
                    </a:lnTo>
                    <a:lnTo>
                      <a:pt x="2120" y="504"/>
                    </a:lnTo>
                    <a:lnTo>
                      <a:pt x="2216" y="616"/>
                    </a:lnTo>
                    <a:lnTo>
                      <a:pt x="2280" y="760"/>
                    </a:lnTo>
                    <a:lnTo>
                      <a:pt x="2320" y="904"/>
                    </a:lnTo>
                    <a:lnTo>
                      <a:pt x="2336" y="1040"/>
                    </a:lnTo>
                    <a:lnTo>
                      <a:pt x="2344" y="1208"/>
                    </a:lnTo>
                    <a:lnTo>
                      <a:pt x="2304" y="1376"/>
                    </a:lnTo>
                    <a:lnTo>
                      <a:pt x="2200" y="1560"/>
                    </a:lnTo>
                    <a:lnTo>
                      <a:pt x="2120" y="1720"/>
                    </a:lnTo>
                    <a:lnTo>
                      <a:pt x="2008" y="1888"/>
                    </a:lnTo>
                    <a:lnTo>
                      <a:pt x="1880" y="2048"/>
                    </a:lnTo>
                    <a:lnTo>
                      <a:pt x="1728" y="2200"/>
                    </a:lnTo>
                    <a:lnTo>
                      <a:pt x="1640" y="2264"/>
                    </a:lnTo>
                    <a:lnTo>
                      <a:pt x="1544" y="2312"/>
                    </a:lnTo>
                    <a:lnTo>
                      <a:pt x="1448" y="2352"/>
                    </a:lnTo>
                    <a:lnTo>
                      <a:pt x="1344" y="2376"/>
                    </a:lnTo>
                    <a:lnTo>
                      <a:pt x="1168" y="2376"/>
                    </a:lnTo>
                    <a:lnTo>
                      <a:pt x="976" y="2328"/>
                    </a:lnTo>
                    <a:lnTo>
                      <a:pt x="800" y="2216"/>
                    </a:lnTo>
                    <a:lnTo>
                      <a:pt x="616" y="2080"/>
                    </a:lnTo>
                    <a:lnTo>
                      <a:pt x="528" y="2000"/>
                    </a:lnTo>
                    <a:lnTo>
                      <a:pt x="432" y="1904"/>
                    </a:lnTo>
                    <a:lnTo>
                      <a:pt x="232" y="1656"/>
                    </a:lnTo>
                    <a:lnTo>
                      <a:pt x="192" y="1688"/>
                    </a:lnTo>
                    <a:lnTo>
                      <a:pt x="144" y="1688"/>
                    </a:lnTo>
                    <a:lnTo>
                      <a:pt x="104" y="1696"/>
                    </a:lnTo>
                    <a:lnTo>
                      <a:pt x="40" y="1728"/>
                    </a:lnTo>
                    <a:lnTo>
                      <a:pt x="8" y="1792"/>
                    </a:lnTo>
                    <a:lnTo>
                      <a:pt x="0" y="1872"/>
                    </a:lnTo>
                    <a:lnTo>
                      <a:pt x="16" y="2048"/>
                    </a:lnTo>
                    <a:lnTo>
                      <a:pt x="64" y="2184"/>
                    </a:lnTo>
                    <a:lnTo>
                      <a:pt x="112" y="2176"/>
                    </a:lnTo>
                    <a:lnTo>
                      <a:pt x="72" y="2064"/>
                    </a:lnTo>
                    <a:lnTo>
                      <a:pt x="40" y="1928"/>
                    </a:lnTo>
                    <a:lnTo>
                      <a:pt x="40" y="1856"/>
                    </a:lnTo>
                    <a:lnTo>
                      <a:pt x="56" y="1800"/>
                    </a:lnTo>
                    <a:lnTo>
                      <a:pt x="88" y="1760"/>
                    </a:lnTo>
                    <a:lnTo>
                      <a:pt x="152" y="1752"/>
                    </a:lnTo>
                    <a:lnTo>
                      <a:pt x="512" y="2080"/>
                    </a:lnTo>
                    <a:lnTo>
                      <a:pt x="704" y="2232"/>
                    </a:lnTo>
                    <a:lnTo>
                      <a:pt x="912" y="2352"/>
                    </a:lnTo>
                    <a:lnTo>
                      <a:pt x="1016" y="2392"/>
                    </a:lnTo>
                    <a:lnTo>
                      <a:pt x="1120" y="2424"/>
                    </a:lnTo>
                    <a:lnTo>
                      <a:pt x="1224" y="2448"/>
                    </a:lnTo>
                    <a:lnTo>
                      <a:pt x="1336" y="2448"/>
                    </a:lnTo>
                    <a:lnTo>
                      <a:pt x="1456" y="2432"/>
                    </a:lnTo>
                    <a:lnTo>
                      <a:pt x="1568" y="2392"/>
                    </a:lnTo>
                    <a:lnTo>
                      <a:pt x="1688" y="2336"/>
                    </a:lnTo>
                    <a:lnTo>
                      <a:pt x="1816" y="2256"/>
                    </a:lnTo>
                    <a:lnTo>
                      <a:pt x="2024" y="2056"/>
                    </a:lnTo>
                    <a:lnTo>
                      <a:pt x="2232" y="1784"/>
                    </a:lnTo>
                    <a:lnTo>
                      <a:pt x="2320" y="1640"/>
                    </a:lnTo>
                    <a:lnTo>
                      <a:pt x="2392" y="1488"/>
                    </a:lnTo>
                    <a:lnTo>
                      <a:pt x="2440" y="1344"/>
                    </a:lnTo>
                    <a:lnTo>
                      <a:pt x="2456" y="1208"/>
                    </a:lnTo>
                    <a:lnTo>
                      <a:pt x="2448" y="1088"/>
                    </a:lnTo>
                    <a:lnTo>
                      <a:pt x="2424" y="944"/>
                    </a:lnTo>
                    <a:lnTo>
                      <a:pt x="2392" y="800"/>
                    </a:lnTo>
                    <a:lnTo>
                      <a:pt x="2336" y="656"/>
                    </a:lnTo>
                    <a:lnTo>
                      <a:pt x="2264" y="528"/>
                    </a:lnTo>
                    <a:lnTo>
                      <a:pt x="2176" y="424"/>
                    </a:lnTo>
                    <a:lnTo>
                      <a:pt x="2120" y="384"/>
                    </a:lnTo>
                    <a:lnTo>
                      <a:pt x="2064" y="352"/>
                    </a:lnTo>
                    <a:lnTo>
                      <a:pt x="1936" y="328"/>
                    </a:lnTo>
                    <a:lnTo>
                      <a:pt x="1792" y="344"/>
                    </a:lnTo>
                    <a:lnTo>
                      <a:pt x="1640" y="400"/>
                    </a:lnTo>
                    <a:lnTo>
                      <a:pt x="1480" y="448"/>
                    </a:lnTo>
                    <a:lnTo>
                      <a:pt x="1336" y="488"/>
                    </a:lnTo>
                    <a:lnTo>
                      <a:pt x="1208" y="488"/>
                    </a:lnTo>
                    <a:lnTo>
                      <a:pt x="1184" y="480"/>
                    </a:lnTo>
                    <a:lnTo>
                      <a:pt x="1152" y="464"/>
                    </a:lnTo>
                    <a:lnTo>
                      <a:pt x="1112" y="424"/>
                    </a:lnTo>
                    <a:lnTo>
                      <a:pt x="1080" y="368"/>
                    </a:lnTo>
                    <a:lnTo>
                      <a:pt x="1064" y="280"/>
                    </a:lnTo>
                    <a:lnTo>
                      <a:pt x="1056" y="176"/>
                    </a:lnTo>
                    <a:lnTo>
                      <a:pt x="1072" y="32"/>
                    </a:lnTo>
                    <a:lnTo>
                      <a:pt x="1040" y="8"/>
                    </a:lnTo>
                    <a:close/>
                  </a:path>
                </a:pathLst>
              </a:custGeom>
              <a:solidFill>
                <a:srgbClr val="FAA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28" name="Oval 509"/>
              <p:cNvSpPr>
                <a:spLocks noChangeArrowheads="1"/>
              </p:cNvSpPr>
              <p:nvPr/>
            </p:nvSpPr>
            <p:spPr bwMode="auto">
              <a:xfrm>
                <a:off x="2040" y="2440"/>
                <a:ext cx="104" cy="10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29" name="Oval 510"/>
              <p:cNvSpPr>
                <a:spLocks noChangeArrowheads="1"/>
              </p:cNvSpPr>
              <p:nvPr/>
            </p:nvSpPr>
            <p:spPr bwMode="auto">
              <a:xfrm>
                <a:off x="2760" y="2600"/>
                <a:ext cx="104" cy="104"/>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0" name="Oval 511"/>
              <p:cNvSpPr>
                <a:spLocks noChangeArrowheads="1"/>
              </p:cNvSpPr>
              <p:nvPr/>
            </p:nvSpPr>
            <p:spPr bwMode="auto">
              <a:xfrm>
                <a:off x="3160" y="2272"/>
                <a:ext cx="104" cy="112"/>
              </a:xfrm>
              <a:prstGeom prst="ellipse">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grpSp>
        <p:nvGrpSpPr>
          <p:cNvPr id="31" name="Group 20"/>
          <p:cNvGrpSpPr>
            <a:grpSpLocks noChangeAspect="1"/>
          </p:cNvGrpSpPr>
          <p:nvPr/>
        </p:nvGrpSpPr>
        <p:grpSpPr bwMode="auto">
          <a:xfrm>
            <a:off x="6300192" y="3717032"/>
            <a:ext cx="1620000" cy="1620000"/>
            <a:chOff x="1633" y="912"/>
            <a:chExt cx="2713" cy="2448"/>
          </a:xfrm>
        </p:grpSpPr>
        <p:sp>
          <p:nvSpPr>
            <p:cNvPr id="32" name="Freeform 21"/>
            <p:cNvSpPr>
              <a:spLocks/>
            </p:cNvSpPr>
            <p:nvPr/>
          </p:nvSpPr>
          <p:spPr bwMode="auto">
            <a:xfrm>
              <a:off x="1633" y="928"/>
              <a:ext cx="1440" cy="2224"/>
            </a:xfrm>
            <a:custGeom>
              <a:avLst/>
              <a:gdLst>
                <a:gd name="T0" fmla="*/ 1048 w 1440"/>
                <a:gd name="T1" fmla="*/ 208 h 2224"/>
                <a:gd name="T2" fmla="*/ 1096 w 1440"/>
                <a:gd name="T3" fmla="*/ 464 h 2224"/>
                <a:gd name="T4" fmla="*/ 1216 w 1440"/>
                <a:gd name="T5" fmla="*/ 648 h 2224"/>
                <a:gd name="T6" fmla="*/ 1336 w 1440"/>
                <a:gd name="T7" fmla="*/ 800 h 2224"/>
                <a:gd name="T8" fmla="*/ 1392 w 1440"/>
                <a:gd name="T9" fmla="*/ 960 h 2224"/>
                <a:gd name="T10" fmla="*/ 1384 w 1440"/>
                <a:gd name="T11" fmla="*/ 1200 h 2224"/>
                <a:gd name="T12" fmla="*/ 1328 w 1440"/>
                <a:gd name="T13" fmla="*/ 1368 h 2224"/>
                <a:gd name="T14" fmla="*/ 1240 w 1440"/>
                <a:gd name="T15" fmla="*/ 1496 h 2224"/>
                <a:gd name="T16" fmla="*/ 1128 w 1440"/>
                <a:gd name="T17" fmla="*/ 1568 h 2224"/>
                <a:gd name="T18" fmla="*/ 976 w 1440"/>
                <a:gd name="T19" fmla="*/ 1568 h 2224"/>
                <a:gd name="T20" fmla="*/ 752 w 1440"/>
                <a:gd name="T21" fmla="*/ 1520 h 2224"/>
                <a:gd name="T22" fmla="*/ 600 w 1440"/>
                <a:gd name="T23" fmla="*/ 1488 h 2224"/>
                <a:gd name="T24" fmla="*/ 464 w 1440"/>
                <a:gd name="T25" fmla="*/ 1368 h 2224"/>
                <a:gd name="T26" fmla="*/ 288 w 1440"/>
                <a:gd name="T27" fmla="*/ 1344 h 2224"/>
                <a:gd name="T28" fmla="*/ 168 w 1440"/>
                <a:gd name="T29" fmla="*/ 1392 h 2224"/>
                <a:gd name="T30" fmla="*/ 72 w 1440"/>
                <a:gd name="T31" fmla="*/ 1496 h 2224"/>
                <a:gd name="T32" fmla="*/ 16 w 1440"/>
                <a:gd name="T33" fmla="*/ 1632 h 2224"/>
                <a:gd name="T34" fmla="*/ 0 w 1440"/>
                <a:gd name="T35" fmla="*/ 1904 h 2224"/>
                <a:gd name="T36" fmla="*/ 40 w 1440"/>
                <a:gd name="T37" fmla="*/ 2120 h 2224"/>
                <a:gd name="T38" fmla="*/ 80 w 1440"/>
                <a:gd name="T39" fmla="*/ 2216 h 2224"/>
                <a:gd name="T40" fmla="*/ 112 w 1440"/>
                <a:gd name="T41" fmla="*/ 2192 h 2224"/>
                <a:gd name="T42" fmla="*/ 40 w 1440"/>
                <a:gd name="T43" fmla="*/ 1896 h 2224"/>
                <a:gd name="T44" fmla="*/ 56 w 1440"/>
                <a:gd name="T45" fmla="*/ 1656 h 2224"/>
                <a:gd name="T46" fmla="*/ 152 w 1440"/>
                <a:gd name="T47" fmla="*/ 1472 h 2224"/>
                <a:gd name="T48" fmla="*/ 264 w 1440"/>
                <a:gd name="T49" fmla="*/ 1400 h 2224"/>
                <a:gd name="T50" fmla="*/ 408 w 1440"/>
                <a:gd name="T51" fmla="*/ 1408 h 2224"/>
                <a:gd name="T52" fmla="*/ 544 w 1440"/>
                <a:gd name="T53" fmla="*/ 1528 h 2224"/>
                <a:gd name="T54" fmla="*/ 520 w 1440"/>
                <a:gd name="T55" fmla="*/ 1576 h 2224"/>
                <a:gd name="T56" fmla="*/ 576 w 1440"/>
                <a:gd name="T57" fmla="*/ 1616 h 2224"/>
                <a:gd name="T58" fmla="*/ 688 w 1440"/>
                <a:gd name="T59" fmla="*/ 1608 h 2224"/>
                <a:gd name="T60" fmla="*/ 1072 w 1440"/>
                <a:gd name="T61" fmla="*/ 1632 h 2224"/>
                <a:gd name="T62" fmla="*/ 1248 w 1440"/>
                <a:gd name="T63" fmla="*/ 1560 h 2224"/>
                <a:gd name="T64" fmla="*/ 1360 w 1440"/>
                <a:gd name="T65" fmla="*/ 1456 h 2224"/>
                <a:gd name="T66" fmla="*/ 1416 w 1440"/>
                <a:gd name="T67" fmla="*/ 1312 h 2224"/>
                <a:gd name="T68" fmla="*/ 1440 w 1440"/>
                <a:gd name="T69" fmla="*/ 1024 h 2224"/>
                <a:gd name="T70" fmla="*/ 1384 w 1440"/>
                <a:gd name="T71" fmla="*/ 784 h 2224"/>
                <a:gd name="T72" fmla="*/ 1272 w 1440"/>
                <a:gd name="T73" fmla="*/ 640 h 2224"/>
                <a:gd name="T74" fmla="*/ 1112 w 1440"/>
                <a:gd name="T75" fmla="*/ 376 h 2224"/>
                <a:gd name="T76" fmla="*/ 1088 w 1440"/>
                <a:gd name="T77" fmla="*/ 104 h 2224"/>
                <a:gd name="T78" fmla="*/ 1048 w 1440"/>
                <a:gd name="T79" fmla="*/ 0 h 222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440"/>
                <a:gd name="T121" fmla="*/ 0 h 2224"/>
                <a:gd name="T122" fmla="*/ 1440 w 1440"/>
                <a:gd name="T123" fmla="*/ 2224 h 222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440" h="2224">
                  <a:moveTo>
                    <a:pt x="1048" y="0"/>
                  </a:moveTo>
                  <a:lnTo>
                    <a:pt x="1048" y="208"/>
                  </a:lnTo>
                  <a:lnTo>
                    <a:pt x="1064" y="352"/>
                  </a:lnTo>
                  <a:lnTo>
                    <a:pt x="1096" y="464"/>
                  </a:lnTo>
                  <a:lnTo>
                    <a:pt x="1152" y="568"/>
                  </a:lnTo>
                  <a:lnTo>
                    <a:pt x="1216" y="648"/>
                  </a:lnTo>
                  <a:lnTo>
                    <a:pt x="1280" y="720"/>
                  </a:lnTo>
                  <a:lnTo>
                    <a:pt x="1336" y="800"/>
                  </a:lnTo>
                  <a:lnTo>
                    <a:pt x="1376" y="872"/>
                  </a:lnTo>
                  <a:lnTo>
                    <a:pt x="1392" y="960"/>
                  </a:lnTo>
                  <a:lnTo>
                    <a:pt x="1392" y="1096"/>
                  </a:lnTo>
                  <a:lnTo>
                    <a:pt x="1384" y="1200"/>
                  </a:lnTo>
                  <a:lnTo>
                    <a:pt x="1360" y="1288"/>
                  </a:lnTo>
                  <a:lnTo>
                    <a:pt x="1328" y="1368"/>
                  </a:lnTo>
                  <a:lnTo>
                    <a:pt x="1288" y="1440"/>
                  </a:lnTo>
                  <a:lnTo>
                    <a:pt x="1240" y="1496"/>
                  </a:lnTo>
                  <a:lnTo>
                    <a:pt x="1184" y="1536"/>
                  </a:lnTo>
                  <a:lnTo>
                    <a:pt x="1128" y="1568"/>
                  </a:lnTo>
                  <a:lnTo>
                    <a:pt x="1072" y="1576"/>
                  </a:lnTo>
                  <a:lnTo>
                    <a:pt x="976" y="1568"/>
                  </a:lnTo>
                  <a:lnTo>
                    <a:pt x="888" y="1544"/>
                  </a:lnTo>
                  <a:lnTo>
                    <a:pt x="752" y="1520"/>
                  </a:lnTo>
                  <a:lnTo>
                    <a:pt x="648" y="1520"/>
                  </a:lnTo>
                  <a:lnTo>
                    <a:pt x="600" y="1488"/>
                  </a:lnTo>
                  <a:lnTo>
                    <a:pt x="544" y="1432"/>
                  </a:lnTo>
                  <a:lnTo>
                    <a:pt x="464" y="1368"/>
                  </a:lnTo>
                  <a:lnTo>
                    <a:pt x="376" y="1344"/>
                  </a:lnTo>
                  <a:lnTo>
                    <a:pt x="288" y="1344"/>
                  </a:lnTo>
                  <a:lnTo>
                    <a:pt x="224" y="1352"/>
                  </a:lnTo>
                  <a:lnTo>
                    <a:pt x="168" y="1392"/>
                  </a:lnTo>
                  <a:lnTo>
                    <a:pt x="120" y="1440"/>
                  </a:lnTo>
                  <a:lnTo>
                    <a:pt x="72" y="1496"/>
                  </a:lnTo>
                  <a:lnTo>
                    <a:pt x="40" y="1568"/>
                  </a:lnTo>
                  <a:lnTo>
                    <a:pt x="16" y="1632"/>
                  </a:lnTo>
                  <a:lnTo>
                    <a:pt x="0" y="1752"/>
                  </a:lnTo>
                  <a:lnTo>
                    <a:pt x="0" y="1904"/>
                  </a:lnTo>
                  <a:lnTo>
                    <a:pt x="8" y="2024"/>
                  </a:lnTo>
                  <a:lnTo>
                    <a:pt x="40" y="2120"/>
                  </a:lnTo>
                  <a:lnTo>
                    <a:pt x="88" y="2224"/>
                  </a:lnTo>
                  <a:lnTo>
                    <a:pt x="80" y="2216"/>
                  </a:lnTo>
                  <a:lnTo>
                    <a:pt x="120" y="2192"/>
                  </a:lnTo>
                  <a:lnTo>
                    <a:pt x="112" y="2192"/>
                  </a:lnTo>
                  <a:lnTo>
                    <a:pt x="72" y="2056"/>
                  </a:lnTo>
                  <a:lnTo>
                    <a:pt x="40" y="1896"/>
                  </a:lnTo>
                  <a:lnTo>
                    <a:pt x="40" y="1784"/>
                  </a:lnTo>
                  <a:lnTo>
                    <a:pt x="56" y="1656"/>
                  </a:lnTo>
                  <a:lnTo>
                    <a:pt x="112" y="1528"/>
                  </a:lnTo>
                  <a:lnTo>
                    <a:pt x="152" y="1472"/>
                  </a:lnTo>
                  <a:lnTo>
                    <a:pt x="208" y="1432"/>
                  </a:lnTo>
                  <a:lnTo>
                    <a:pt x="264" y="1400"/>
                  </a:lnTo>
                  <a:lnTo>
                    <a:pt x="328" y="1392"/>
                  </a:lnTo>
                  <a:lnTo>
                    <a:pt x="408" y="1408"/>
                  </a:lnTo>
                  <a:lnTo>
                    <a:pt x="480" y="1448"/>
                  </a:lnTo>
                  <a:lnTo>
                    <a:pt x="544" y="1528"/>
                  </a:lnTo>
                  <a:lnTo>
                    <a:pt x="528" y="1544"/>
                  </a:lnTo>
                  <a:lnTo>
                    <a:pt x="520" y="1576"/>
                  </a:lnTo>
                  <a:lnTo>
                    <a:pt x="544" y="1600"/>
                  </a:lnTo>
                  <a:lnTo>
                    <a:pt x="576" y="1616"/>
                  </a:lnTo>
                  <a:lnTo>
                    <a:pt x="624" y="1624"/>
                  </a:lnTo>
                  <a:lnTo>
                    <a:pt x="688" y="1608"/>
                  </a:lnTo>
                  <a:lnTo>
                    <a:pt x="800" y="1592"/>
                  </a:lnTo>
                  <a:lnTo>
                    <a:pt x="1072" y="1632"/>
                  </a:lnTo>
                  <a:lnTo>
                    <a:pt x="1168" y="1600"/>
                  </a:lnTo>
                  <a:lnTo>
                    <a:pt x="1248" y="1560"/>
                  </a:lnTo>
                  <a:lnTo>
                    <a:pt x="1312" y="1512"/>
                  </a:lnTo>
                  <a:lnTo>
                    <a:pt x="1360" y="1456"/>
                  </a:lnTo>
                  <a:lnTo>
                    <a:pt x="1392" y="1384"/>
                  </a:lnTo>
                  <a:lnTo>
                    <a:pt x="1416" y="1312"/>
                  </a:lnTo>
                  <a:lnTo>
                    <a:pt x="1440" y="1144"/>
                  </a:lnTo>
                  <a:lnTo>
                    <a:pt x="1440" y="1024"/>
                  </a:lnTo>
                  <a:lnTo>
                    <a:pt x="1424" y="880"/>
                  </a:lnTo>
                  <a:lnTo>
                    <a:pt x="1384" y="784"/>
                  </a:lnTo>
                  <a:lnTo>
                    <a:pt x="1336" y="704"/>
                  </a:lnTo>
                  <a:lnTo>
                    <a:pt x="1272" y="640"/>
                  </a:lnTo>
                  <a:lnTo>
                    <a:pt x="1160" y="488"/>
                  </a:lnTo>
                  <a:lnTo>
                    <a:pt x="1112" y="376"/>
                  </a:lnTo>
                  <a:lnTo>
                    <a:pt x="1096" y="232"/>
                  </a:lnTo>
                  <a:lnTo>
                    <a:pt x="1088" y="104"/>
                  </a:lnTo>
                  <a:lnTo>
                    <a:pt x="1104" y="0"/>
                  </a:lnTo>
                  <a:lnTo>
                    <a:pt x="1048" y="0"/>
                  </a:lnTo>
                  <a:close/>
                </a:path>
              </a:pathLst>
            </a:custGeom>
            <a:solidFill>
              <a:srgbClr val="FAA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sp>
          <p:nvSpPr>
            <p:cNvPr id="33" name="Freeform 22"/>
            <p:cNvSpPr>
              <a:spLocks/>
            </p:cNvSpPr>
            <p:nvPr/>
          </p:nvSpPr>
          <p:spPr bwMode="auto">
            <a:xfrm>
              <a:off x="1889" y="912"/>
              <a:ext cx="2457" cy="2448"/>
            </a:xfrm>
            <a:custGeom>
              <a:avLst/>
              <a:gdLst>
                <a:gd name="T0" fmla="*/ 1040 w 2457"/>
                <a:gd name="T1" fmla="*/ 0 h 2448"/>
                <a:gd name="T2" fmla="*/ 1008 w 2457"/>
                <a:gd name="T3" fmla="*/ 280 h 2448"/>
                <a:gd name="T4" fmla="*/ 1064 w 2457"/>
                <a:gd name="T5" fmla="*/ 456 h 2448"/>
                <a:gd name="T6" fmla="*/ 1168 w 2457"/>
                <a:gd name="T7" fmla="*/ 544 h 2448"/>
                <a:gd name="T8" fmla="*/ 1456 w 2457"/>
                <a:gd name="T9" fmla="*/ 552 h 2448"/>
                <a:gd name="T10" fmla="*/ 1785 w 2457"/>
                <a:gd name="T11" fmla="*/ 440 h 2448"/>
                <a:gd name="T12" fmla="*/ 1977 w 2457"/>
                <a:gd name="T13" fmla="*/ 440 h 2448"/>
                <a:gd name="T14" fmla="*/ 2121 w 2457"/>
                <a:gd name="T15" fmla="*/ 504 h 2448"/>
                <a:gd name="T16" fmla="*/ 2281 w 2457"/>
                <a:gd name="T17" fmla="*/ 760 h 2448"/>
                <a:gd name="T18" fmla="*/ 2337 w 2457"/>
                <a:gd name="T19" fmla="*/ 1040 h 2448"/>
                <a:gd name="T20" fmla="*/ 2305 w 2457"/>
                <a:gd name="T21" fmla="*/ 1376 h 2448"/>
                <a:gd name="T22" fmla="*/ 2121 w 2457"/>
                <a:gd name="T23" fmla="*/ 1720 h 2448"/>
                <a:gd name="T24" fmla="*/ 1881 w 2457"/>
                <a:gd name="T25" fmla="*/ 2048 h 2448"/>
                <a:gd name="T26" fmla="*/ 1641 w 2457"/>
                <a:gd name="T27" fmla="*/ 2264 h 2448"/>
                <a:gd name="T28" fmla="*/ 1448 w 2457"/>
                <a:gd name="T29" fmla="*/ 2352 h 2448"/>
                <a:gd name="T30" fmla="*/ 1168 w 2457"/>
                <a:gd name="T31" fmla="*/ 2376 h 2448"/>
                <a:gd name="T32" fmla="*/ 800 w 2457"/>
                <a:gd name="T33" fmla="*/ 2216 h 2448"/>
                <a:gd name="T34" fmla="*/ 528 w 2457"/>
                <a:gd name="T35" fmla="*/ 2000 h 2448"/>
                <a:gd name="T36" fmla="*/ 232 w 2457"/>
                <a:gd name="T37" fmla="*/ 1656 h 2448"/>
                <a:gd name="T38" fmla="*/ 144 w 2457"/>
                <a:gd name="T39" fmla="*/ 1688 h 2448"/>
                <a:gd name="T40" fmla="*/ 40 w 2457"/>
                <a:gd name="T41" fmla="*/ 1728 h 2448"/>
                <a:gd name="T42" fmla="*/ 0 w 2457"/>
                <a:gd name="T43" fmla="*/ 1872 h 2448"/>
                <a:gd name="T44" fmla="*/ 64 w 2457"/>
                <a:gd name="T45" fmla="*/ 2184 h 2448"/>
                <a:gd name="T46" fmla="*/ 112 w 2457"/>
                <a:gd name="T47" fmla="*/ 2176 h 2448"/>
                <a:gd name="T48" fmla="*/ 40 w 2457"/>
                <a:gd name="T49" fmla="*/ 1928 h 2448"/>
                <a:gd name="T50" fmla="*/ 56 w 2457"/>
                <a:gd name="T51" fmla="*/ 1800 h 2448"/>
                <a:gd name="T52" fmla="*/ 152 w 2457"/>
                <a:gd name="T53" fmla="*/ 1752 h 2448"/>
                <a:gd name="T54" fmla="*/ 704 w 2457"/>
                <a:gd name="T55" fmla="*/ 2232 h 2448"/>
                <a:gd name="T56" fmla="*/ 1016 w 2457"/>
                <a:gd name="T57" fmla="*/ 2392 h 2448"/>
                <a:gd name="T58" fmla="*/ 1224 w 2457"/>
                <a:gd name="T59" fmla="*/ 2448 h 2448"/>
                <a:gd name="T60" fmla="*/ 1456 w 2457"/>
                <a:gd name="T61" fmla="*/ 2432 h 2448"/>
                <a:gd name="T62" fmla="*/ 1689 w 2457"/>
                <a:gd name="T63" fmla="*/ 2336 h 2448"/>
                <a:gd name="T64" fmla="*/ 2025 w 2457"/>
                <a:gd name="T65" fmla="*/ 2056 h 2448"/>
                <a:gd name="T66" fmla="*/ 2321 w 2457"/>
                <a:gd name="T67" fmla="*/ 1640 h 2448"/>
                <a:gd name="T68" fmla="*/ 2441 w 2457"/>
                <a:gd name="T69" fmla="*/ 1344 h 2448"/>
                <a:gd name="T70" fmla="*/ 2449 w 2457"/>
                <a:gd name="T71" fmla="*/ 1088 h 2448"/>
                <a:gd name="T72" fmla="*/ 2393 w 2457"/>
                <a:gd name="T73" fmla="*/ 800 h 2448"/>
                <a:gd name="T74" fmla="*/ 2265 w 2457"/>
                <a:gd name="T75" fmla="*/ 528 h 2448"/>
                <a:gd name="T76" fmla="*/ 2121 w 2457"/>
                <a:gd name="T77" fmla="*/ 384 h 2448"/>
                <a:gd name="T78" fmla="*/ 1937 w 2457"/>
                <a:gd name="T79" fmla="*/ 328 h 2448"/>
                <a:gd name="T80" fmla="*/ 1641 w 2457"/>
                <a:gd name="T81" fmla="*/ 400 h 2448"/>
                <a:gd name="T82" fmla="*/ 1336 w 2457"/>
                <a:gd name="T83" fmla="*/ 488 h 2448"/>
                <a:gd name="T84" fmla="*/ 1184 w 2457"/>
                <a:gd name="T85" fmla="*/ 480 h 2448"/>
                <a:gd name="T86" fmla="*/ 1112 w 2457"/>
                <a:gd name="T87" fmla="*/ 424 h 2448"/>
                <a:gd name="T88" fmla="*/ 1064 w 2457"/>
                <a:gd name="T89" fmla="*/ 280 h 2448"/>
                <a:gd name="T90" fmla="*/ 1072 w 2457"/>
                <a:gd name="T91" fmla="*/ 32 h 244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57"/>
                <a:gd name="T139" fmla="*/ 0 h 2448"/>
                <a:gd name="T140" fmla="*/ 2457 w 2457"/>
                <a:gd name="T141" fmla="*/ 2448 h 2448"/>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57" h="2448">
                  <a:moveTo>
                    <a:pt x="1040" y="8"/>
                  </a:moveTo>
                  <a:lnTo>
                    <a:pt x="1040" y="0"/>
                  </a:lnTo>
                  <a:lnTo>
                    <a:pt x="1016" y="152"/>
                  </a:lnTo>
                  <a:lnTo>
                    <a:pt x="1008" y="280"/>
                  </a:lnTo>
                  <a:lnTo>
                    <a:pt x="1032" y="384"/>
                  </a:lnTo>
                  <a:lnTo>
                    <a:pt x="1064" y="456"/>
                  </a:lnTo>
                  <a:lnTo>
                    <a:pt x="1104" y="512"/>
                  </a:lnTo>
                  <a:lnTo>
                    <a:pt x="1168" y="544"/>
                  </a:lnTo>
                  <a:lnTo>
                    <a:pt x="1304" y="568"/>
                  </a:lnTo>
                  <a:lnTo>
                    <a:pt x="1456" y="552"/>
                  </a:lnTo>
                  <a:lnTo>
                    <a:pt x="1601" y="504"/>
                  </a:lnTo>
                  <a:lnTo>
                    <a:pt x="1785" y="440"/>
                  </a:lnTo>
                  <a:lnTo>
                    <a:pt x="1889" y="432"/>
                  </a:lnTo>
                  <a:lnTo>
                    <a:pt x="1977" y="440"/>
                  </a:lnTo>
                  <a:lnTo>
                    <a:pt x="2057" y="464"/>
                  </a:lnTo>
                  <a:lnTo>
                    <a:pt x="2121" y="504"/>
                  </a:lnTo>
                  <a:lnTo>
                    <a:pt x="2217" y="616"/>
                  </a:lnTo>
                  <a:lnTo>
                    <a:pt x="2281" y="760"/>
                  </a:lnTo>
                  <a:lnTo>
                    <a:pt x="2321" y="904"/>
                  </a:lnTo>
                  <a:lnTo>
                    <a:pt x="2337" y="1040"/>
                  </a:lnTo>
                  <a:lnTo>
                    <a:pt x="2345" y="1208"/>
                  </a:lnTo>
                  <a:lnTo>
                    <a:pt x="2305" y="1376"/>
                  </a:lnTo>
                  <a:lnTo>
                    <a:pt x="2201" y="1560"/>
                  </a:lnTo>
                  <a:lnTo>
                    <a:pt x="2121" y="1720"/>
                  </a:lnTo>
                  <a:lnTo>
                    <a:pt x="2009" y="1888"/>
                  </a:lnTo>
                  <a:lnTo>
                    <a:pt x="1881" y="2048"/>
                  </a:lnTo>
                  <a:lnTo>
                    <a:pt x="1729" y="2200"/>
                  </a:lnTo>
                  <a:lnTo>
                    <a:pt x="1641" y="2264"/>
                  </a:lnTo>
                  <a:lnTo>
                    <a:pt x="1544" y="2312"/>
                  </a:lnTo>
                  <a:lnTo>
                    <a:pt x="1448" y="2352"/>
                  </a:lnTo>
                  <a:lnTo>
                    <a:pt x="1344" y="2376"/>
                  </a:lnTo>
                  <a:lnTo>
                    <a:pt x="1168" y="2376"/>
                  </a:lnTo>
                  <a:lnTo>
                    <a:pt x="976" y="2328"/>
                  </a:lnTo>
                  <a:lnTo>
                    <a:pt x="800" y="2216"/>
                  </a:lnTo>
                  <a:lnTo>
                    <a:pt x="616" y="2080"/>
                  </a:lnTo>
                  <a:lnTo>
                    <a:pt x="528" y="2000"/>
                  </a:lnTo>
                  <a:lnTo>
                    <a:pt x="432" y="1904"/>
                  </a:lnTo>
                  <a:lnTo>
                    <a:pt x="232" y="1656"/>
                  </a:lnTo>
                  <a:lnTo>
                    <a:pt x="192" y="1688"/>
                  </a:lnTo>
                  <a:lnTo>
                    <a:pt x="144" y="1688"/>
                  </a:lnTo>
                  <a:lnTo>
                    <a:pt x="104" y="1696"/>
                  </a:lnTo>
                  <a:lnTo>
                    <a:pt x="40" y="1728"/>
                  </a:lnTo>
                  <a:lnTo>
                    <a:pt x="8" y="1792"/>
                  </a:lnTo>
                  <a:lnTo>
                    <a:pt x="0" y="1872"/>
                  </a:lnTo>
                  <a:lnTo>
                    <a:pt x="16" y="2048"/>
                  </a:lnTo>
                  <a:lnTo>
                    <a:pt x="64" y="2184"/>
                  </a:lnTo>
                  <a:lnTo>
                    <a:pt x="112" y="2176"/>
                  </a:lnTo>
                  <a:lnTo>
                    <a:pt x="72" y="2064"/>
                  </a:lnTo>
                  <a:lnTo>
                    <a:pt x="40" y="1928"/>
                  </a:lnTo>
                  <a:lnTo>
                    <a:pt x="40" y="1856"/>
                  </a:lnTo>
                  <a:lnTo>
                    <a:pt x="56" y="1800"/>
                  </a:lnTo>
                  <a:lnTo>
                    <a:pt x="88" y="1760"/>
                  </a:lnTo>
                  <a:lnTo>
                    <a:pt x="152" y="1752"/>
                  </a:lnTo>
                  <a:lnTo>
                    <a:pt x="512" y="2080"/>
                  </a:lnTo>
                  <a:lnTo>
                    <a:pt x="704" y="2232"/>
                  </a:lnTo>
                  <a:lnTo>
                    <a:pt x="912" y="2352"/>
                  </a:lnTo>
                  <a:lnTo>
                    <a:pt x="1016" y="2392"/>
                  </a:lnTo>
                  <a:lnTo>
                    <a:pt x="1120" y="2424"/>
                  </a:lnTo>
                  <a:lnTo>
                    <a:pt x="1224" y="2448"/>
                  </a:lnTo>
                  <a:lnTo>
                    <a:pt x="1336" y="2448"/>
                  </a:lnTo>
                  <a:lnTo>
                    <a:pt x="1456" y="2432"/>
                  </a:lnTo>
                  <a:lnTo>
                    <a:pt x="1568" y="2392"/>
                  </a:lnTo>
                  <a:lnTo>
                    <a:pt x="1689" y="2336"/>
                  </a:lnTo>
                  <a:lnTo>
                    <a:pt x="1817" y="2256"/>
                  </a:lnTo>
                  <a:lnTo>
                    <a:pt x="2025" y="2056"/>
                  </a:lnTo>
                  <a:lnTo>
                    <a:pt x="2233" y="1784"/>
                  </a:lnTo>
                  <a:lnTo>
                    <a:pt x="2321" y="1640"/>
                  </a:lnTo>
                  <a:lnTo>
                    <a:pt x="2393" y="1488"/>
                  </a:lnTo>
                  <a:lnTo>
                    <a:pt x="2441" y="1344"/>
                  </a:lnTo>
                  <a:lnTo>
                    <a:pt x="2457" y="1208"/>
                  </a:lnTo>
                  <a:lnTo>
                    <a:pt x="2449" y="1088"/>
                  </a:lnTo>
                  <a:lnTo>
                    <a:pt x="2425" y="944"/>
                  </a:lnTo>
                  <a:lnTo>
                    <a:pt x="2393" y="800"/>
                  </a:lnTo>
                  <a:lnTo>
                    <a:pt x="2337" y="656"/>
                  </a:lnTo>
                  <a:lnTo>
                    <a:pt x="2265" y="528"/>
                  </a:lnTo>
                  <a:lnTo>
                    <a:pt x="2177" y="424"/>
                  </a:lnTo>
                  <a:lnTo>
                    <a:pt x="2121" y="384"/>
                  </a:lnTo>
                  <a:lnTo>
                    <a:pt x="2065" y="352"/>
                  </a:lnTo>
                  <a:lnTo>
                    <a:pt x="1937" y="328"/>
                  </a:lnTo>
                  <a:lnTo>
                    <a:pt x="1793" y="344"/>
                  </a:lnTo>
                  <a:lnTo>
                    <a:pt x="1641" y="400"/>
                  </a:lnTo>
                  <a:lnTo>
                    <a:pt x="1480" y="448"/>
                  </a:lnTo>
                  <a:lnTo>
                    <a:pt x="1336" y="488"/>
                  </a:lnTo>
                  <a:lnTo>
                    <a:pt x="1208" y="488"/>
                  </a:lnTo>
                  <a:lnTo>
                    <a:pt x="1184" y="480"/>
                  </a:lnTo>
                  <a:lnTo>
                    <a:pt x="1152" y="464"/>
                  </a:lnTo>
                  <a:lnTo>
                    <a:pt x="1112" y="424"/>
                  </a:lnTo>
                  <a:lnTo>
                    <a:pt x="1080" y="368"/>
                  </a:lnTo>
                  <a:lnTo>
                    <a:pt x="1064" y="280"/>
                  </a:lnTo>
                  <a:lnTo>
                    <a:pt x="1056" y="176"/>
                  </a:lnTo>
                  <a:lnTo>
                    <a:pt x="1072" y="32"/>
                  </a:lnTo>
                  <a:lnTo>
                    <a:pt x="1040" y="8"/>
                  </a:lnTo>
                  <a:close/>
                </a:path>
              </a:pathLst>
            </a:custGeom>
            <a:solidFill>
              <a:srgbClr val="FAA8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GB"/>
            </a:p>
          </p:txBody>
        </p:sp>
        <p:grpSp>
          <p:nvGrpSpPr>
            <p:cNvPr id="34" name="Group 23"/>
            <p:cNvGrpSpPr>
              <a:grpSpLocks/>
            </p:cNvGrpSpPr>
            <p:nvPr/>
          </p:nvGrpSpPr>
          <p:grpSpPr bwMode="auto">
            <a:xfrm>
              <a:off x="3041" y="1992"/>
              <a:ext cx="144" cy="105"/>
              <a:chOff x="2512" y="2196"/>
              <a:chExt cx="160" cy="105"/>
            </a:xfrm>
          </p:grpSpPr>
          <p:sp>
            <p:nvSpPr>
              <p:cNvPr id="483" name="Line 24"/>
              <p:cNvSpPr>
                <a:spLocks noChangeShapeType="1"/>
              </p:cNvSpPr>
              <p:nvPr/>
            </p:nvSpPr>
            <p:spPr bwMode="auto">
              <a:xfrm>
                <a:off x="2512" y="2252"/>
                <a:ext cx="112"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84" name="Line 25"/>
              <p:cNvSpPr>
                <a:spLocks noChangeShapeType="1"/>
              </p:cNvSpPr>
              <p:nvPr/>
            </p:nvSpPr>
            <p:spPr bwMode="auto">
              <a:xfrm>
                <a:off x="2600" y="222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85" name="Line 26"/>
              <p:cNvSpPr>
                <a:spLocks noChangeShapeType="1"/>
              </p:cNvSpPr>
              <p:nvPr/>
            </p:nvSpPr>
            <p:spPr bwMode="auto">
              <a:xfrm>
                <a:off x="2632" y="222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86" name="Freeform 27"/>
              <p:cNvSpPr>
                <a:spLocks/>
              </p:cNvSpPr>
              <p:nvPr/>
            </p:nvSpPr>
            <p:spPr bwMode="auto">
              <a:xfrm>
                <a:off x="2656" y="2244"/>
                <a:ext cx="16" cy="8"/>
              </a:xfrm>
              <a:custGeom>
                <a:avLst/>
                <a:gdLst>
                  <a:gd name="T0" fmla="*/ 0 w 16"/>
                  <a:gd name="T1" fmla="*/ 0 h 8"/>
                  <a:gd name="T2" fmla="*/ 16 w 16"/>
                  <a:gd name="T3" fmla="*/ 8 h 8"/>
                  <a:gd name="T4" fmla="*/ 16 w 16"/>
                  <a:gd name="T5" fmla="*/ 0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0"/>
                    </a:moveTo>
                    <a:lnTo>
                      <a:pt x="16" y="8"/>
                    </a:lnTo>
                    <a:lnTo>
                      <a:pt x="16"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87" name="Line 28"/>
              <p:cNvSpPr>
                <a:spLocks noChangeShapeType="1"/>
              </p:cNvSpPr>
              <p:nvPr/>
            </p:nvSpPr>
            <p:spPr bwMode="auto">
              <a:xfrm flipH="1">
                <a:off x="2656" y="227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88" name="Freeform 29"/>
              <p:cNvSpPr>
                <a:spLocks/>
              </p:cNvSpPr>
              <p:nvPr/>
            </p:nvSpPr>
            <p:spPr bwMode="auto">
              <a:xfrm>
                <a:off x="2640" y="2300"/>
                <a:ext cx="8" cy="1"/>
              </a:xfrm>
              <a:custGeom>
                <a:avLst/>
                <a:gdLst>
                  <a:gd name="T0" fmla="*/ 0 w 8"/>
                  <a:gd name="T1" fmla="*/ 0 h 1"/>
                  <a:gd name="T2" fmla="*/ 0 w 8"/>
                  <a:gd name="T3" fmla="*/ 0 h 1"/>
                  <a:gd name="T4" fmla="*/ 8 w 8"/>
                  <a:gd name="T5" fmla="*/ 0 h 1"/>
                  <a:gd name="T6" fmla="*/ 0 w 8"/>
                  <a:gd name="T7" fmla="*/ 0 h 1"/>
                  <a:gd name="T8" fmla="*/ 0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0" y="0"/>
                    </a:moveTo>
                    <a:lnTo>
                      <a:pt x="0" y="0"/>
                    </a:lnTo>
                    <a:lnTo>
                      <a:pt x="8" y="0"/>
                    </a:lnTo>
                    <a:lnTo>
                      <a:pt x="0" y="0"/>
                    </a:lnTo>
                    <a:close/>
                  </a:path>
                </a:pathLst>
              </a:custGeom>
              <a:solidFill>
                <a:srgbClr val="FAA8A2"/>
              </a:solidFill>
              <a:ln w="12700">
                <a:solidFill>
                  <a:srgbClr val="FF3B44"/>
                </a:solidFill>
                <a:round/>
                <a:headEnd/>
                <a:tailEnd/>
              </a:ln>
            </p:spPr>
            <p:txBody>
              <a:bodyPr/>
              <a:lstStyle/>
              <a:p>
                <a:endParaRPr lang="en-GB"/>
              </a:p>
            </p:txBody>
          </p:sp>
          <p:sp>
            <p:nvSpPr>
              <p:cNvPr id="489" name="Freeform 30"/>
              <p:cNvSpPr>
                <a:spLocks/>
              </p:cNvSpPr>
              <p:nvPr/>
            </p:nvSpPr>
            <p:spPr bwMode="auto">
              <a:xfrm>
                <a:off x="2632" y="2292"/>
                <a:ext cx="8" cy="1"/>
              </a:xfrm>
              <a:custGeom>
                <a:avLst/>
                <a:gdLst>
                  <a:gd name="T0" fmla="*/ 0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0" y="0"/>
                    </a:moveTo>
                    <a:lnTo>
                      <a:pt x="0" y="0"/>
                    </a:ln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0" name="Freeform 31"/>
              <p:cNvSpPr>
                <a:spLocks/>
              </p:cNvSpPr>
              <p:nvPr/>
            </p:nvSpPr>
            <p:spPr bwMode="auto">
              <a:xfrm>
                <a:off x="2616" y="2292"/>
                <a:ext cx="16" cy="8"/>
              </a:xfrm>
              <a:custGeom>
                <a:avLst/>
                <a:gdLst>
                  <a:gd name="T0" fmla="*/ 0 w 16"/>
                  <a:gd name="T1" fmla="*/ 8 h 8"/>
                  <a:gd name="T2" fmla="*/ 16 w 16"/>
                  <a:gd name="T3" fmla="*/ 0 h 8"/>
                  <a:gd name="T4" fmla="*/ 0 w 16"/>
                  <a:gd name="T5" fmla="*/ 8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8"/>
                    </a:moveTo>
                    <a:lnTo>
                      <a:pt x="16" y="0"/>
                    </a:lnTo>
                    <a:lnTo>
                      <a:pt x="0" y="8"/>
                    </a:lnTo>
                    <a:close/>
                  </a:path>
                </a:pathLst>
              </a:custGeom>
              <a:solidFill>
                <a:srgbClr val="FAA8A2"/>
              </a:solidFill>
              <a:ln w="12700">
                <a:solidFill>
                  <a:srgbClr val="FF3B44"/>
                </a:solidFill>
                <a:round/>
                <a:headEnd/>
                <a:tailEnd/>
              </a:ln>
            </p:spPr>
            <p:txBody>
              <a:bodyPr/>
              <a:lstStyle/>
              <a:p>
                <a:endParaRPr lang="en-GB"/>
              </a:p>
            </p:txBody>
          </p:sp>
          <p:sp>
            <p:nvSpPr>
              <p:cNvPr id="491" name="Freeform 32"/>
              <p:cNvSpPr>
                <a:spLocks/>
              </p:cNvSpPr>
              <p:nvPr/>
            </p:nvSpPr>
            <p:spPr bwMode="auto">
              <a:xfrm>
                <a:off x="2608" y="2284"/>
                <a:ext cx="16" cy="8"/>
              </a:xfrm>
              <a:custGeom>
                <a:avLst/>
                <a:gdLst>
                  <a:gd name="T0" fmla="*/ 0 w 16"/>
                  <a:gd name="T1" fmla="*/ 8 h 8"/>
                  <a:gd name="T2" fmla="*/ 16 w 16"/>
                  <a:gd name="T3" fmla="*/ 0 h 8"/>
                  <a:gd name="T4" fmla="*/ 0 w 16"/>
                  <a:gd name="T5" fmla="*/ 8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8"/>
                    </a:moveTo>
                    <a:lnTo>
                      <a:pt x="16"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2" name="Line 33"/>
              <p:cNvSpPr>
                <a:spLocks noChangeShapeType="1"/>
              </p:cNvSpPr>
              <p:nvPr/>
            </p:nvSpPr>
            <p:spPr bwMode="auto">
              <a:xfrm flipH="1">
                <a:off x="2584" y="227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3" name="Freeform 34"/>
              <p:cNvSpPr>
                <a:spLocks/>
              </p:cNvSpPr>
              <p:nvPr/>
            </p:nvSpPr>
            <p:spPr bwMode="auto">
              <a:xfrm>
                <a:off x="2576" y="2276"/>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solidFill>
                <a:srgbClr val="FAA8A2"/>
              </a:solidFill>
              <a:ln w="12700">
                <a:solidFill>
                  <a:srgbClr val="FF3B44"/>
                </a:solidFill>
                <a:round/>
                <a:headEnd/>
                <a:tailEnd/>
              </a:ln>
            </p:spPr>
            <p:txBody>
              <a:bodyPr/>
              <a:lstStyle/>
              <a:p>
                <a:endParaRPr lang="en-GB"/>
              </a:p>
            </p:txBody>
          </p:sp>
          <p:sp>
            <p:nvSpPr>
              <p:cNvPr id="494" name="Freeform 35"/>
              <p:cNvSpPr>
                <a:spLocks/>
              </p:cNvSpPr>
              <p:nvPr/>
            </p:nvSpPr>
            <p:spPr bwMode="auto">
              <a:xfrm>
                <a:off x="2568" y="2268"/>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5" name="Freeform 36"/>
              <p:cNvSpPr>
                <a:spLocks/>
              </p:cNvSpPr>
              <p:nvPr/>
            </p:nvSpPr>
            <p:spPr bwMode="auto">
              <a:xfrm>
                <a:off x="2616" y="2268"/>
                <a:ext cx="8" cy="8"/>
              </a:xfrm>
              <a:custGeom>
                <a:avLst/>
                <a:gdLst>
                  <a:gd name="T0" fmla="*/ 0 w 8"/>
                  <a:gd name="T1" fmla="*/ 0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6" name="Freeform 37"/>
              <p:cNvSpPr>
                <a:spLocks/>
              </p:cNvSpPr>
              <p:nvPr/>
            </p:nvSpPr>
            <p:spPr bwMode="auto">
              <a:xfrm>
                <a:off x="2592" y="2228"/>
                <a:ext cx="16" cy="8"/>
              </a:xfrm>
              <a:custGeom>
                <a:avLst/>
                <a:gdLst>
                  <a:gd name="T0" fmla="*/ 0 w 16"/>
                  <a:gd name="T1" fmla="*/ 0 h 8"/>
                  <a:gd name="T2" fmla="*/ 0 w 16"/>
                  <a:gd name="T3" fmla="*/ 0 h 8"/>
                  <a:gd name="T4" fmla="*/ 16 w 16"/>
                  <a:gd name="T5" fmla="*/ 0 h 8"/>
                  <a:gd name="T6" fmla="*/ 8 w 16"/>
                  <a:gd name="T7" fmla="*/ 8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0" y="0"/>
                    </a:moveTo>
                    <a:lnTo>
                      <a:pt x="0" y="0"/>
                    </a:lnTo>
                    <a:lnTo>
                      <a:pt x="16"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7" name="Freeform 38"/>
              <p:cNvSpPr>
                <a:spLocks/>
              </p:cNvSpPr>
              <p:nvPr/>
            </p:nvSpPr>
            <p:spPr bwMode="auto">
              <a:xfrm>
                <a:off x="2608" y="2196"/>
                <a:ext cx="24" cy="8"/>
              </a:xfrm>
              <a:custGeom>
                <a:avLst/>
                <a:gdLst>
                  <a:gd name="T0" fmla="*/ 0 w 24"/>
                  <a:gd name="T1" fmla="*/ 0 h 8"/>
                  <a:gd name="T2" fmla="*/ 0 w 24"/>
                  <a:gd name="T3" fmla="*/ 8 h 8"/>
                  <a:gd name="T4" fmla="*/ 24 w 24"/>
                  <a:gd name="T5" fmla="*/ 0 h 8"/>
                  <a:gd name="T6" fmla="*/ 16 w 24"/>
                  <a:gd name="T7" fmla="*/ 0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0" y="0"/>
                    </a:moveTo>
                    <a:lnTo>
                      <a:pt x="0" y="8"/>
                    </a:lnTo>
                    <a:lnTo>
                      <a:pt x="24" y="0"/>
                    </a:lnTo>
                    <a:lnTo>
                      <a:pt x="16"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98" name="Line 39"/>
              <p:cNvSpPr>
                <a:spLocks noChangeShapeType="1"/>
              </p:cNvSpPr>
              <p:nvPr/>
            </p:nvSpPr>
            <p:spPr bwMode="auto">
              <a:xfrm>
                <a:off x="2640" y="220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99" name="Freeform 40"/>
              <p:cNvSpPr>
                <a:spLocks/>
              </p:cNvSpPr>
              <p:nvPr/>
            </p:nvSpPr>
            <p:spPr bwMode="auto">
              <a:xfrm>
                <a:off x="2664" y="2228"/>
                <a:ext cx="8" cy="1"/>
              </a:xfrm>
              <a:custGeom>
                <a:avLst/>
                <a:gdLst>
                  <a:gd name="T0" fmla="*/ 8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8" y="0"/>
                    </a:moveTo>
                    <a:lnTo>
                      <a:pt x="0" y="0"/>
                    </a:lnTo>
                    <a:lnTo>
                      <a:pt x="8" y="0"/>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00" name="Line 41"/>
              <p:cNvSpPr>
                <a:spLocks noChangeShapeType="1"/>
              </p:cNvSpPr>
              <p:nvPr/>
            </p:nvSpPr>
            <p:spPr bwMode="auto">
              <a:xfrm flipH="1">
                <a:off x="2656" y="221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01" name="Line 42"/>
              <p:cNvSpPr>
                <a:spLocks noChangeShapeType="1"/>
              </p:cNvSpPr>
              <p:nvPr/>
            </p:nvSpPr>
            <p:spPr bwMode="auto">
              <a:xfrm flipV="1">
                <a:off x="2576" y="2212"/>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02" name="Freeform 43"/>
              <p:cNvSpPr>
                <a:spLocks/>
              </p:cNvSpPr>
              <p:nvPr/>
            </p:nvSpPr>
            <p:spPr bwMode="auto">
              <a:xfrm>
                <a:off x="2648" y="2260"/>
                <a:ext cx="16" cy="1"/>
              </a:xfrm>
              <a:custGeom>
                <a:avLst/>
                <a:gdLst>
                  <a:gd name="T0" fmla="*/ 0 w 16"/>
                  <a:gd name="T1" fmla="*/ 0 h 1"/>
                  <a:gd name="T2" fmla="*/ 16 w 16"/>
                  <a:gd name="T3" fmla="*/ 0 h 1"/>
                  <a:gd name="T4" fmla="*/ 8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0" y="0"/>
                    </a:moveTo>
                    <a:lnTo>
                      <a:pt x="16"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03" name="Freeform 44"/>
              <p:cNvSpPr>
                <a:spLocks/>
              </p:cNvSpPr>
              <p:nvPr/>
            </p:nvSpPr>
            <p:spPr bwMode="auto">
              <a:xfrm>
                <a:off x="2576" y="2260"/>
                <a:ext cx="1" cy="8"/>
              </a:xfrm>
              <a:custGeom>
                <a:avLst/>
                <a:gdLst>
                  <a:gd name="T0" fmla="*/ 0 w 1"/>
                  <a:gd name="T1" fmla="*/ 8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8"/>
                    </a:moveTo>
                    <a:lnTo>
                      <a:pt x="0"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04" name="Freeform 45"/>
              <p:cNvSpPr>
                <a:spLocks/>
              </p:cNvSpPr>
              <p:nvPr/>
            </p:nvSpPr>
            <p:spPr bwMode="auto">
              <a:xfrm>
                <a:off x="2584" y="2204"/>
                <a:ext cx="8" cy="8"/>
              </a:xfrm>
              <a:custGeom>
                <a:avLst/>
                <a:gdLst>
                  <a:gd name="T0" fmla="*/ 0 w 8"/>
                  <a:gd name="T1" fmla="*/ 0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05" name="Line 46"/>
              <p:cNvSpPr>
                <a:spLocks noChangeShapeType="1"/>
              </p:cNvSpPr>
              <p:nvPr/>
            </p:nvSpPr>
            <p:spPr bwMode="auto">
              <a:xfrm>
                <a:off x="2640" y="227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06" name="Line 47"/>
              <p:cNvSpPr>
                <a:spLocks noChangeShapeType="1"/>
              </p:cNvSpPr>
              <p:nvPr/>
            </p:nvSpPr>
            <p:spPr bwMode="auto">
              <a:xfrm>
                <a:off x="2576" y="223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07" name="Line 48"/>
              <p:cNvSpPr>
                <a:spLocks noChangeShapeType="1"/>
              </p:cNvSpPr>
              <p:nvPr/>
            </p:nvSpPr>
            <p:spPr bwMode="auto">
              <a:xfrm>
                <a:off x="2600" y="226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08" name="Line 49"/>
              <p:cNvSpPr>
                <a:spLocks noChangeShapeType="1"/>
              </p:cNvSpPr>
              <p:nvPr/>
            </p:nvSpPr>
            <p:spPr bwMode="auto">
              <a:xfrm>
                <a:off x="2616" y="222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09" name="Line 50"/>
              <p:cNvSpPr>
                <a:spLocks noChangeShapeType="1"/>
              </p:cNvSpPr>
              <p:nvPr/>
            </p:nvSpPr>
            <p:spPr bwMode="auto">
              <a:xfrm>
                <a:off x="2640" y="223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35" name="Group 51"/>
            <p:cNvGrpSpPr>
              <a:grpSpLocks/>
            </p:cNvGrpSpPr>
            <p:nvPr/>
          </p:nvGrpSpPr>
          <p:grpSpPr bwMode="auto">
            <a:xfrm>
              <a:off x="2977" y="2264"/>
              <a:ext cx="152" cy="104"/>
              <a:chOff x="2448" y="2468"/>
              <a:chExt cx="168" cy="104"/>
            </a:xfrm>
          </p:grpSpPr>
          <p:sp>
            <p:nvSpPr>
              <p:cNvPr id="456" name="Line 52"/>
              <p:cNvSpPr>
                <a:spLocks noChangeShapeType="1"/>
              </p:cNvSpPr>
              <p:nvPr/>
            </p:nvSpPr>
            <p:spPr bwMode="auto">
              <a:xfrm>
                <a:off x="2448" y="2524"/>
                <a:ext cx="120"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57" name="Line 53"/>
              <p:cNvSpPr>
                <a:spLocks noChangeShapeType="1"/>
              </p:cNvSpPr>
              <p:nvPr/>
            </p:nvSpPr>
            <p:spPr bwMode="auto">
              <a:xfrm>
                <a:off x="2544" y="2492"/>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58" name="Line 54"/>
              <p:cNvSpPr>
                <a:spLocks noChangeShapeType="1"/>
              </p:cNvSpPr>
              <p:nvPr/>
            </p:nvSpPr>
            <p:spPr bwMode="auto">
              <a:xfrm>
                <a:off x="2568" y="2492"/>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59" name="Freeform 55"/>
              <p:cNvSpPr>
                <a:spLocks/>
              </p:cNvSpPr>
              <p:nvPr/>
            </p:nvSpPr>
            <p:spPr bwMode="auto">
              <a:xfrm>
                <a:off x="2592" y="2516"/>
                <a:ext cx="16" cy="8"/>
              </a:xfrm>
              <a:custGeom>
                <a:avLst/>
                <a:gdLst>
                  <a:gd name="T0" fmla="*/ 0 w 16"/>
                  <a:gd name="T1" fmla="*/ 0 h 8"/>
                  <a:gd name="T2" fmla="*/ 16 w 16"/>
                  <a:gd name="T3" fmla="*/ 8 h 8"/>
                  <a:gd name="T4" fmla="*/ 16 w 16"/>
                  <a:gd name="T5" fmla="*/ 0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0"/>
                    </a:moveTo>
                    <a:lnTo>
                      <a:pt x="16" y="8"/>
                    </a:lnTo>
                    <a:lnTo>
                      <a:pt x="16"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60" name="Line 56"/>
              <p:cNvSpPr>
                <a:spLocks noChangeShapeType="1"/>
              </p:cNvSpPr>
              <p:nvPr/>
            </p:nvSpPr>
            <p:spPr bwMode="auto">
              <a:xfrm flipH="1">
                <a:off x="2592" y="2548"/>
                <a:ext cx="16"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61" name="Freeform 57"/>
              <p:cNvSpPr>
                <a:spLocks/>
              </p:cNvSpPr>
              <p:nvPr/>
            </p:nvSpPr>
            <p:spPr bwMode="auto">
              <a:xfrm>
                <a:off x="2584" y="2564"/>
                <a:ext cx="1" cy="8"/>
              </a:xfrm>
              <a:custGeom>
                <a:avLst/>
                <a:gdLst>
                  <a:gd name="T0" fmla="*/ 0 w 1"/>
                  <a:gd name="T1" fmla="*/ 0 h 8"/>
                  <a:gd name="T2" fmla="*/ 0 w 1"/>
                  <a:gd name="T3" fmla="*/ 8 h 8"/>
                  <a:gd name="T4" fmla="*/ 0 w 1"/>
                  <a:gd name="T5" fmla="*/ 8 h 8"/>
                  <a:gd name="T6" fmla="*/ 0 w 1"/>
                  <a:gd name="T7" fmla="*/ 8 h 8"/>
                  <a:gd name="T8" fmla="*/ 0 w 1"/>
                  <a:gd name="T9" fmla="*/ 0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0"/>
                    </a:moveTo>
                    <a:lnTo>
                      <a:pt x="0" y="8"/>
                    </a:lnTo>
                    <a:lnTo>
                      <a:pt x="0" y="0"/>
                    </a:lnTo>
                    <a:close/>
                  </a:path>
                </a:pathLst>
              </a:custGeom>
              <a:solidFill>
                <a:srgbClr val="FAA8A2"/>
              </a:solidFill>
              <a:ln w="12700">
                <a:solidFill>
                  <a:srgbClr val="FF3B44"/>
                </a:solidFill>
                <a:round/>
                <a:headEnd/>
                <a:tailEnd/>
              </a:ln>
            </p:spPr>
            <p:txBody>
              <a:bodyPr/>
              <a:lstStyle/>
              <a:p>
                <a:endParaRPr lang="en-GB"/>
              </a:p>
            </p:txBody>
          </p:sp>
          <p:sp>
            <p:nvSpPr>
              <p:cNvPr id="462" name="Rectangle 58"/>
              <p:cNvSpPr>
                <a:spLocks noChangeArrowheads="1"/>
              </p:cNvSpPr>
              <p:nvPr/>
            </p:nvSpPr>
            <p:spPr bwMode="auto">
              <a:xfrm>
                <a:off x="2576" y="2556"/>
                <a:ext cx="0" cy="8"/>
              </a:xfrm>
              <a:prstGeom prst="rect">
                <a:avLst/>
              </a:prstGeom>
              <a:noFill/>
              <a:ln w="12700">
                <a:solidFill>
                  <a:srgbClr val="FF3B44"/>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63" name="Freeform 59"/>
              <p:cNvSpPr>
                <a:spLocks/>
              </p:cNvSpPr>
              <p:nvPr/>
            </p:nvSpPr>
            <p:spPr bwMode="auto">
              <a:xfrm>
                <a:off x="2560" y="2564"/>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solidFill>
                <a:srgbClr val="FAA8A2"/>
              </a:solidFill>
              <a:ln w="12700">
                <a:solidFill>
                  <a:srgbClr val="FF3B44"/>
                </a:solidFill>
                <a:round/>
                <a:headEnd/>
                <a:tailEnd/>
              </a:ln>
            </p:spPr>
            <p:txBody>
              <a:bodyPr/>
              <a:lstStyle/>
              <a:p>
                <a:endParaRPr lang="en-GB"/>
              </a:p>
            </p:txBody>
          </p:sp>
          <p:sp>
            <p:nvSpPr>
              <p:cNvPr id="464" name="Freeform 60"/>
              <p:cNvSpPr>
                <a:spLocks/>
              </p:cNvSpPr>
              <p:nvPr/>
            </p:nvSpPr>
            <p:spPr bwMode="auto">
              <a:xfrm>
                <a:off x="2552" y="2556"/>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65" name="Line 61"/>
              <p:cNvSpPr>
                <a:spLocks noChangeShapeType="1"/>
              </p:cNvSpPr>
              <p:nvPr/>
            </p:nvSpPr>
            <p:spPr bwMode="auto">
              <a:xfrm flipH="1">
                <a:off x="2528" y="2548"/>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66" name="Freeform 62"/>
              <p:cNvSpPr>
                <a:spLocks/>
              </p:cNvSpPr>
              <p:nvPr/>
            </p:nvSpPr>
            <p:spPr bwMode="auto">
              <a:xfrm>
                <a:off x="2520" y="254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467" name="Line 63"/>
              <p:cNvSpPr>
                <a:spLocks noChangeShapeType="1"/>
              </p:cNvSpPr>
              <p:nvPr/>
            </p:nvSpPr>
            <p:spPr bwMode="auto">
              <a:xfrm>
                <a:off x="2512" y="254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68" name="Freeform 64"/>
              <p:cNvSpPr>
                <a:spLocks/>
              </p:cNvSpPr>
              <p:nvPr/>
            </p:nvSpPr>
            <p:spPr bwMode="auto">
              <a:xfrm>
                <a:off x="2560" y="2540"/>
                <a:ext cx="1" cy="8"/>
              </a:xfrm>
              <a:custGeom>
                <a:avLst/>
                <a:gdLst>
                  <a:gd name="T0" fmla="*/ 0 w 1"/>
                  <a:gd name="T1" fmla="*/ 0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69" name="Freeform 65"/>
              <p:cNvSpPr>
                <a:spLocks/>
              </p:cNvSpPr>
              <p:nvPr/>
            </p:nvSpPr>
            <p:spPr bwMode="auto">
              <a:xfrm>
                <a:off x="2528" y="2500"/>
                <a:ext cx="16" cy="8"/>
              </a:xfrm>
              <a:custGeom>
                <a:avLst/>
                <a:gdLst>
                  <a:gd name="T0" fmla="*/ 0 w 16"/>
                  <a:gd name="T1" fmla="*/ 0 h 8"/>
                  <a:gd name="T2" fmla="*/ 8 w 16"/>
                  <a:gd name="T3" fmla="*/ 0 h 8"/>
                  <a:gd name="T4" fmla="*/ 16 w 16"/>
                  <a:gd name="T5" fmla="*/ 0 h 8"/>
                  <a:gd name="T6" fmla="*/ 8 w 16"/>
                  <a:gd name="T7" fmla="*/ 8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0" y="0"/>
                    </a:moveTo>
                    <a:lnTo>
                      <a:pt x="8" y="0"/>
                    </a:lnTo>
                    <a:lnTo>
                      <a:pt x="16"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0" name="Freeform 66"/>
              <p:cNvSpPr>
                <a:spLocks/>
              </p:cNvSpPr>
              <p:nvPr/>
            </p:nvSpPr>
            <p:spPr bwMode="auto">
              <a:xfrm>
                <a:off x="2544" y="2468"/>
                <a:ext cx="24" cy="8"/>
              </a:xfrm>
              <a:custGeom>
                <a:avLst/>
                <a:gdLst>
                  <a:gd name="T0" fmla="*/ 8 w 24"/>
                  <a:gd name="T1" fmla="*/ 0 h 8"/>
                  <a:gd name="T2" fmla="*/ 0 w 24"/>
                  <a:gd name="T3" fmla="*/ 8 h 8"/>
                  <a:gd name="T4" fmla="*/ 24 w 24"/>
                  <a:gd name="T5" fmla="*/ 0 h 8"/>
                  <a:gd name="T6" fmla="*/ 16 w 24"/>
                  <a:gd name="T7" fmla="*/ 0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8" y="0"/>
                    </a:moveTo>
                    <a:lnTo>
                      <a:pt x="0" y="8"/>
                    </a:lnTo>
                    <a:lnTo>
                      <a:pt x="24" y="0"/>
                    </a:lnTo>
                    <a:lnTo>
                      <a:pt x="16"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1" name="Freeform 67"/>
              <p:cNvSpPr>
                <a:spLocks/>
              </p:cNvSpPr>
              <p:nvPr/>
            </p:nvSpPr>
            <p:spPr bwMode="auto">
              <a:xfrm>
                <a:off x="2576" y="2476"/>
                <a:ext cx="8" cy="8"/>
              </a:xfrm>
              <a:custGeom>
                <a:avLst/>
                <a:gdLst>
                  <a:gd name="T0" fmla="*/ 0 w 8"/>
                  <a:gd name="T1" fmla="*/ 0 h 8"/>
                  <a:gd name="T2" fmla="*/ 0 w 8"/>
                  <a:gd name="T3" fmla="*/ 8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0"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2" name="Freeform 68"/>
              <p:cNvSpPr>
                <a:spLocks/>
              </p:cNvSpPr>
              <p:nvPr/>
            </p:nvSpPr>
            <p:spPr bwMode="auto">
              <a:xfrm>
                <a:off x="2608" y="2492"/>
                <a:ext cx="8" cy="8"/>
              </a:xfrm>
              <a:custGeom>
                <a:avLst/>
                <a:gdLst>
                  <a:gd name="T0" fmla="*/ 8 w 8"/>
                  <a:gd name="T1" fmla="*/ 0 h 8"/>
                  <a:gd name="T2" fmla="*/ 0 w 8"/>
                  <a:gd name="T3" fmla="*/ 8 h 8"/>
                  <a:gd name="T4" fmla="*/ 8 w 8"/>
                  <a:gd name="T5" fmla="*/ 8 h 8"/>
                  <a:gd name="T6" fmla="*/ 0 w 8"/>
                  <a:gd name="T7" fmla="*/ 8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0"/>
                    </a:moveTo>
                    <a:lnTo>
                      <a:pt x="0" y="8"/>
                    </a:lnTo>
                    <a:lnTo>
                      <a:pt x="8" y="8"/>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3" name="Line 69"/>
              <p:cNvSpPr>
                <a:spLocks noChangeShapeType="1"/>
              </p:cNvSpPr>
              <p:nvPr/>
            </p:nvSpPr>
            <p:spPr bwMode="auto">
              <a:xfrm flipH="1">
                <a:off x="2600" y="248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74" name="Line 70"/>
              <p:cNvSpPr>
                <a:spLocks noChangeShapeType="1"/>
              </p:cNvSpPr>
              <p:nvPr/>
            </p:nvSpPr>
            <p:spPr bwMode="auto">
              <a:xfrm flipV="1">
                <a:off x="2520" y="248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75" name="Freeform 71"/>
              <p:cNvSpPr>
                <a:spLocks/>
              </p:cNvSpPr>
              <p:nvPr/>
            </p:nvSpPr>
            <p:spPr bwMode="auto">
              <a:xfrm>
                <a:off x="2592" y="2532"/>
                <a:ext cx="8" cy="1"/>
              </a:xfrm>
              <a:custGeom>
                <a:avLst/>
                <a:gdLst>
                  <a:gd name="T0" fmla="*/ 0 w 8"/>
                  <a:gd name="T1" fmla="*/ 0 h 1"/>
                  <a:gd name="T2" fmla="*/ 8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6" name="Freeform 72"/>
              <p:cNvSpPr>
                <a:spLocks/>
              </p:cNvSpPr>
              <p:nvPr/>
            </p:nvSpPr>
            <p:spPr bwMode="auto">
              <a:xfrm>
                <a:off x="2512" y="2532"/>
                <a:ext cx="8" cy="8"/>
              </a:xfrm>
              <a:custGeom>
                <a:avLst/>
                <a:gdLst>
                  <a:gd name="T0" fmla="*/ 0 w 8"/>
                  <a:gd name="T1" fmla="*/ 0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7" name="Freeform 73"/>
              <p:cNvSpPr>
                <a:spLocks/>
              </p:cNvSpPr>
              <p:nvPr/>
            </p:nvSpPr>
            <p:spPr bwMode="auto">
              <a:xfrm>
                <a:off x="2528" y="2476"/>
                <a:ext cx="8" cy="8"/>
              </a:xfrm>
              <a:custGeom>
                <a:avLst/>
                <a:gdLst>
                  <a:gd name="T0" fmla="*/ 0 w 8"/>
                  <a:gd name="T1" fmla="*/ 0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78" name="Line 74"/>
              <p:cNvSpPr>
                <a:spLocks noChangeShapeType="1"/>
              </p:cNvSpPr>
              <p:nvPr/>
            </p:nvSpPr>
            <p:spPr bwMode="auto">
              <a:xfrm>
                <a:off x="2584" y="2548"/>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79" name="Line 75"/>
              <p:cNvSpPr>
                <a:spLocks noChangeShapeType="1"/>
              </p:cNvSpPr>
              <p:nvPr/>
            </p:nvSpPr>
            <p:spPr bwMode="auto">
              <a:xfrm>
                <a:off x="2512" y="2508"/>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80" name="Line 76"/>
              <p:cNvSpPr>
                <a:spLocks noChangeShapeType="1"/>
              </p:cNvSpPr>
              <p:nvPr/>
            </p:nvSpPr>
            <p:spPr bwMode="auto">
              <a:xfrm>
                <a:off x="2544" y="253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81" name="Line 77"/>
              <p:cNvSpPr>
                <a:spLocks noChangeShapeType="1"/>
              </p:cNvSpPr>
              <p:nvPr/>
            </p:nvSpPr>
            <p:spPr bwMode="auto">
              <a:xfrm>
                <a:off x="2560" y="250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82" name="Line 78"/>
              <p:cNvSpPr>
                <a:spLocks noChangeShapeType="1"/>
              </p:cNvSpPr>
              <p:nvPr/>
            </p:nvSpPr>
            <p:spPr bwMode="auto">
              <a:xfrm flipV="1">
                <a:off x="2584" y="250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36" name="Group 79"/>
            <p:cNvGrpSpPr>
              <a:grpSpLocks/>
            </p:cNvGrpSpPr>
            <p:nvPr/>
          </p:nvGrpSpPr>
          <p:grpSpPr bwMode="auto">
            <a:xfrm>
              <a:off x="2889" y="2400"/>
              <a:ext cx="168" cy="105"/>
              <a:chOff x="2376" y="2604"/>
              <a:chExt cx="168" cy="105"/>
            </a:xfrm>
          </p:grpSpPr>
          <p:sp>
            <p:nvSpPr>
              <p:cNvPr id="429" name="Line 80"/>
              <p:cNvSpPr>
                <a:spLocks noChangeShapeType="1"/>
              </p:cNvSpPr>
              <p:nvPr/>
            </p:nvSpPr>
            <p:spPr bwMode="auto">
              <a:xfrm>
                <a:off x="2376" y="2660"/>
                <a:ext cx="120"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0" name="Line 81"/>
              <p:cNvSpPr>
                <a:spLocks noChangeShapeType="1"/>
              </p:cNvSpPr>
              <p:nvPr/>
            </p:nvSpPr>
            <p:spPr bwMode="auto">
              <a:xfrm>
                <a:off x="2472" y="262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1" name="Line 82"/>
              <p:cNvSpPr>
                <a:spLocks noChangeShapeType="1"/>
              </p:cNvSpPr>
              <p:nvPr/>
            </p:nvSpPr>
            <p:spPr bwMode="auto">
              <a:xfrm>
                <a:off x="2504" y="2628"/>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2" name="Freeform 83"/>
              <p:cNvSpPr>
                <a:spLocks/>
              </p:cNvSpPr>
              <p:nvPr/>
            </p:nvSpPr>
            <p:spPr bwMode="auto">
              <a:xfrm>
                <a:off x="2528" y="2652"/>
                <a:ext cx="16" cy="8"/>
              </a:xfrm>
              <a:custGeom>
                <a:avLst/>
                <a:gdLst>
                  <a:gd name="T0" fmla="*/ 0 w 16"/>
                  <a:gd name="T1" fmla="*/ 0 h 8"/>
                  <a:gd name="T2" fmla="*/ 16 w 16"/>
                  <a:gd name="T3" fmla="*/ 8 h 8"/>
                  <a:gd name="T4" fmla="*/ 16 w 16"/>
                  <a:gd name="T5" fmla="*/ 0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0"/>
                    </a:moveTo>
                    <a:lnTo>
                      <a:pt x="16" y="8"/>
                    </a:lnTo>
                    <a:lnTo>
                      <a:pt x="16"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33" name="Line 84"/>
              <p:cNvSpPr>
                <a:spLocks noChangeShapeType="1"/>
              </p:cNvSpPr>
              <p:nvPr/>
            </p:nvSpPr>
            <p:spPr bwMode="auto">
              <a:xfrm flipH="1">
                <a:off x="2528" y="268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4" name="Freeform 85"/>
              <p:cNvSpPr>
                <a:spLocks/>
              </p:cNvSpPr>
              <p:nvPr/>
            </p:nvSpPr>
            <p:spPr bwMode="auto">
              <a:xfrm>
                <a:off x="2512" y="2708"/>
                <a:ext cx="8" cy="1"/>
              </a:xfrm>
              <a:custGeom>
                <a:avLst/>
                <a:gdLst>
                  <a:gd name="T0" fmla="*/ 0 w 8"/>
                  <a:gd name="T1" fmla="*/ 0 h 1"/>
                  <a:gd name="T2" fmla="*/ 0 w 8"/>
                  <a:gd name="T3" fmla="*/ 0 h 1"/>
                  <a:gd name="T4" fmla="*/ 8 w 8"/>
                  <a:gd name="T5" fmla="*/ 0 h 1"/>
                  <a:gd name="T6" fmla="*/ 0 w 8"/>
                  <a:gd name="T7" fmla="*/ 0 h 1"/>
                  <a:gd name="T8" fmla="*/ 0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0" y="0"/>
                    </a:moveTo>
                    <a:lnTo>
                      <a:pt x="0" y="0"/>
                    </a:lnTo>
                    <a:lnTo>
                      <a:pt x="8" y="0"/>
                    </a:lnTo>
                    <a:lnTo>
                      <a:pt x="0" y="0"/>
                    </a:lnTo>
                    <a:close/>
                  </a:path>
                </a:pathLst>
              </a:custGeom>
              <a:solidFill>
                <a:srgbClr val="FAA8A2"/>
              </a:solidFill>
              <a:ln w="12700">
                <a:solidFill>
                  <a:srgbClr val="FF3B44"/>
                </a:solidFill>
                <a:round/>
                <a:headEnd/>
                <a:tailEnd/>
              </a:ln>
            </p:spPr>
            <p:txBody>
              <a:bodyPr/>
              <a:lstStyle/>
              <a:p>
                <a:endParaRPr lang="en-GB"/>
              </a:p>
            </p:txBody>
          </p:sp>
          <p:sp>
            <p:nvSpPr>
              <p:cNvPr id="435" name="Freeform 86"/>
              <p:cNvSpPr>
                <a:spLocks/>
              </p:cNvSpPr>
              <p:nvPr/>
            </p:nvSpPr>
            <p:spPr bwMode="auto">
              <a:xfrm>
                <a:off x="2504" y="2700"/>
                <a:ext cx="8" cy="1"/>
              </a:xfrm>
              <a:custGeom>
                <a:avLst/>
                <a:gdLst>
                  <a:gd name="T0" fmla="*/ 0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0" y="0"/>
                    </a:moveTo>
                    <a:lnTo>
                      <a:pt x="0" y="0"/>
                    </a:ln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36" name="Freeform 87"/>
              <p:cNvSpPr>
                <a:spLocks/>
              </p:cNvSpPr>
              <p:nvPr/>
            </p:nvSpPr>
            <p:spPr bwMode="auto">
              <a:xfrm>
                <a:off x="2488" y="2700"/>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solidFill>
                <a:srgbClr val="FAA8A2"/>
              </a:solidFill>
              <a:ln w="12700">
                <a:solidFill>
                  <a:srgbClr val="FF3B44"/>
                </a:solidFill>
                <a:round/>
                <a:headEnd/>
                <a:tailEnd/>
              </a:ln>
            </p:spPr>
            <p:txBody>
              <a:bodyPr/>
              <a:lstStyle/>
              <a:p>
                <a:endParaRPr lang="en-GB"/>
              </a:p>
            </p:txBody>
          </p:sp>
          <p:sp>
            <p:nvSpPr>
              <p:cNvPr id="437" name="Freeform 88"/>
              <p:cNvSpPr>
                <a:spLocks/>
              </p:cNvSpPr>
              <p:nvPr/>
            </p:nvSpPr>
            <p:spPr bwMode="auto">
              <a:xfrm>
                <a:off x="2480" y="2692"/>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38" name="Line 89"/>
              <p:cNvSpPr>
                <a:spLocks noChangeShapeType="1"/>
              </p:cNvSpPr>
              <p:nvPr/>
            </p:nvSpPr>
            <p:spPr bwMode="auto">
              <a:xfrm flipH="1">
                <a:off x="2456" y="268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39" name="Freeform 90"/>
              <p:cNvSpPr>
                <a:spLocks/>
              </p:cNvSpPr>
              <p:nvPr/>
            </p:nvSpPr>
            <p:spPr bwMode="auto">
              <a:xfrm>
                <a:off x="2448" y="2684"/>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solidFill>
                <a:srgbClr val="FAA8A2"/>
              </a:solidFill>
              <a:ln w="12700">
                <a:solidFill>
                  <a:srgbClr val="FF3B44"/>
                </a:solidFill>
                <a:round/>
                <a:headEnd/>
                <a:tailEnd/>
              </a:ln>
            </p:spPr>
            <p:txBody>
              <a:bodyPr/>
              <a:lstStyle/>
              <a:p>
                <a:endParaRPr lang="en-GB"/>
              </a:p>
            </p:txBody>
          </p:sp>
          <p:sp>
            <p:nvSpPr>
              <p:cNvPr id="440" name="Freeform 91"/>
              <p:cNvSpPr>
                <a:spLocks/>
              </p:cNvSpPr>
              <p:nvPr/>
            </p:nvSpPr>
            <p:spPr bwMode="auto">
              <a:xfrm>
                <a:off x="2440" y="2676"/>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1" name="Freeform 92"/>
              <p:cNvSpPr>
                <a:spLocks/>
              </p:cNvSpPr>
              <p:nvPr/>
            </p:nvSpPr>
            <p:spPr bwMode="auto">
              <a:xfrm>
                <a:off x="2488" y="2676"/>
                <a:ext cx="8" cy="8"/>
              </a:xfrm>
              <a:custGeom>
                <a:avLst/>
                <a:gdLst>
                  <a:gd name="T0" fmla="*/ 0 w 8"/>
                  <a:gd name="T1" fmla="*/ 0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2" name="Freeform 93"/>
              <p:cNvSpPr>
                <a:spLocks/>
              </p:cNvSpPr>
              <p:nvPr/>
            </p:nvSpPr>
            <p:spPr bwMode="auto">
              <a:xfrm>
                <a:off x="2464" y="2636"/>
                <a:ext cx="16" cy="8"/>
              </a:xfrm>
              <a:custGeom>
                <a:avLst/>
                <a:gdLst>
                  <a:gd name="T0" fmla="*/ 0 w 16"/>
                  <a:gd name="T1" fmla="*/ 0 h 8"/>
                  <a:gd name="T2" fmla="*/ 0 w 16"/>
                  <a:gd name="T3" fmla="*/ 8 h 8"/>
                  <a:gd name="T4" fmla="*/ 16 w 16"/>
                  <a:gd name="T5" fmla="*/ 8 h 8"/>
                  <a:gd name="T6" fmla="*/ 8 w 16"/>
                  <a:gd name="T7" fmla="*/ 8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0" y="0"/>
                    </a:moveTo>
                    <a:lnTo>
                      <a:pt x="0" y="8"/>
                    </a:lnTo>
                    <a:lnTo>
                      <a:pt x="16"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3" name="Freeform 94"/>
              <p:cNvSpPr>
                <a:spLocks/>
              </p:cNvSpPr>
              <p:nvPr/>
            </p:nvSpPr>
            <p:spPr bwMode="auto">
              <a:xfrm>
                <a:off x="2480" y="2604"/>
                <a:ext cx="24" cy="8"/>
              </a:xfrm>
              <a:custGeom>
                <a:avLst/>
                <a:gdLst>
                  <a:gd name="T0" fmla="*/ 0 w 24"/>
                  <a:gd name="T1" fmla="*/ 0 h 8"/>
                  <a:gd name="T2" fmla="*/ 0 w 24"/>
                  <a:gd name="T3" fmla="*/ 8 h 8"/>
                  <a:gd name="T4" fmla="*/ 24 w 24"/>
                  <a:gd name="T5" fmla="*/ 0 h 8"/>
                  <a:gd name="T6" fmla="*/ 16 w 24"/>
                  <a:gd name="T7" fmla="*/ 0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0" y="0"/>
                    </a:moveTo>
                    <a:lnTo>
                      <a:pt x="0" y="8"/>
                    </a:lnTo>
                    <a:lnTo>
                      <a:pt x="24" y="0"/>
                    </a:lnTo>
                    <a:lnTo>
                      <a:pt x="16"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4" name="Line 95"/>
              <p:cNvSpPr>
                <a:spLocks noChangeShapeType="1"/>
              </p:cNvSpPr>
              <p:nvPr/>
            </p:nvSpPr>
            <p:spPr bwMode="auto">
              <a:xfrm>
                <a:off x="2512" y="261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5" name="Freeform 96"/>
              <p:cNvSpPr>
                <a:spLocks/>
              </p:cNvSpPr>
              <p:nvPr/>
            </p:nvSpPr>
            <p:spPr bwMode="auto">
              <a:xfrm>
                <a:off x="2536" y="2636"/>
                <a:ext cx="8" cy="1"/>
              </a:xfrm>
              <a:custGeom>
                <a:avLst/>
                <a:gdLst>
                  <a:gd name="T0" fmla="*/ 8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8" y="0"/>
                    </a:moveTo>
                    <a:lnTo>
                      <a:pt x="0" y="0"/>
                    </a:lnTo>
                    <a:lnTo>
                      <a:pt x="8" y="0"/>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6" name="Line 97"/>
              <p:cNvSpPr>
                <a:spLocks noChangeShapeType="1"/>
              </p:cNvSpPr>
              <p:nvPr/>
            </p:nvSpPr>
            <p:spPr bwMode="auto">
              <a:xfrm flipH="1">
                <a:off x="2528" y="262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7" name="Line 98"/>
              <p:cNvSpPr>
                <a:spLocks noChangeShapeType="1"/>
              </p:cNvSpPr>
              <p:nvPr/>
            </p:nvSpPr>
            <p:spPr bwMode="auto">
              <a:xfrm>
                <a:off x="2448" y="2628"/>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48" name="Freeform 99"/>
              <p:cNvSpPr>
                <a:spLocks/>
              </p:cNvSpPr>
              <p:nvPr/>
            </p:nvSpPr>
            <p:spPr bwMode="auto">
              <a:xfrm>
                <a:off x="2520" y="2668"/>
                <a:ext cx="16" cy="1"/>
              </a:xfrm>
              <a:custGeom>
                <a:avLst/>
                <a:gdLst>
                  <a:gd name="T0" fmla="*/ 0 w 16"/>
                  <a:gd name="T1" fmla="*/ 0 h 1"/>
                  <a:gd name="T2" fmla="*/ 16 w 16"/>
                  <a:gd name="T3" fmla="*/ 0 h 1"/>
                  <a:gd name="T4" fmla="*/ 8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0" y="0"/>
                    </a:moveTo>
                    <a:lnTo>
                      <a:pt x="16"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49" name="Freeform 100"/>
              <p:cNvSpPr>
                <a:spLocks/>
              </p:cNvSpPr>
              <p:nvPr/>
            </p:nvSpPr>
            <p:spPr bwMode="auto">
              <a:xfrm>
                <a:off x="2448" y="2668"/>
                <a:ext cx="1" cy="8"/>
              </a:xfrm>
              <a:custGeom>
                <a:avLst/>
                <a:gdLst>
                  <a:gd name="T0" fmla="*/ 0 w 1"/>
                  <a:gd name="T1" fmla="*/ 8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8"/>
                    </a:moveTo>
                    <a:lnTo>
                      <a:pt x="0"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0" name="Freeform 101"/>
              <p:cNvSpPr>
                <a:spLocks/>
              </p:cNvSpPr>
              <p:nvPr/>
            </p:nvSpPr>
            <p:spPr bwMode="auto">
              <a:xfrm>
                <a:off x="2456" y="2612"/>
                <a:ext cx="8" cy="8"/>
              </a:xfrm>
              <a:custGeom>
                <a:avLst/>
                <a:gdLst>
                  <a:gd name="T0" fmla="*/ 0 w 8"/>
                  <a:gd name="T1" fmla="*/ 0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51" name="Line 102"/>
              <p:cNvSpPr>
                <a:spLocks noChangeShapeType="1"/>
              </p:cNvSpPr>
              <p:nvPr/>
            </p:nvSpPr>
            <p:spPr bwMode="auto">
              <a:xfrm>
                <a:off x="2512" y="268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52" name="Line 103"/>
              <p:cNvSpPr>
                <a:spLocks noChangeShapeType="1"/>
              </p:cNvSpPr>
              <p:nvPr/>
            </p:nvSpPr>
            <p:spPr bwMode="auto">
              <a:xfrm>
                <a:off x="2448" y="2644"/>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53" name="Line 104"/>
              <p:cNvSpPr>
                <a:spLocks noChangeShapeType="1"/>
              </p:cNvSpPr>
              <p:nvPr/>
            </p:nvSpPr>
            <p:spPr bwMode="auto">
              <a:xfrm>
                <a:off x="2472" y="2668"/>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54" name="Line 105"/>
              <p:cNvSpPr>
                <a:spLocks noChangeShapeType="1"/>
              </p:cNvSpPr>
              <p:nvPr/>
            </p:nvSpPr>
            <p:spPr bwMode="auto">
              <a:xfrm>
                <a:off x="2488" y="263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55" name="Line 106"/>
              <p:cNvSpPr>
                <a:spLocks noChangeShapeType="1"/>
              </p:cNvSpPr>
              <p:nvPr/>
            </p:nvSpPr>
            <p:spPr bwMode="auto">
              <a:xfrm>
                <a:off x="2512" y="264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37" name="Group 107"/>
            <p:cNvGrpSpPr>
              <a:grpSpLocks/>
            </p:cNvGrpSpPr>
            <p:nvPr/>
          </p:nvGrpSpPr>
          <p:grpSpPr bwMode="auto">
            <a:xfrm>
              <a:off x="2713" y="2520"/>
              <a:ext cx="152" cy="97"/>
              <a:chOff x="2713" y="2520"/>
              <a:chExt cx="152" cy="97"/>
            </a:xfrm>
          </p:grpSpPr>
          <p:sp>
            <p:nvSpPr>
              <p:cNvPr id="402" name="Line 108"/>
              <p:cNvSpPr>
                <a:spLocks noChangeShapeType="1"/>
              </p:cNvSpPr>
              <p:nvPr/>
            </p:nvSpPr>
            <p:spPr bwMode="auto">
              <a:xfrm>
                <a:off x="2713" y="2520"/>
                <a:ext cx="112" cy="4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03" name="Line 109"/>
              <p:cNvSpPr>
                <a:spLocks noChangeShapeType="1"/>
              </p:cNvSpPr>
              <p:nvPr/>
            </p:nvSpPr>
            <p:spPr bwMode="auto">
              <a:xfrm>
                <a:off x="2785" y="258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04" name="Line 110"/>
              <p:cNvSpPr>
                <a:spLocks noChangeShapeType="1"/>
              </p:cNvSpPr>
              <p:nvPr/>
            </p:nvSpPr>
            <p:spPr bwMode="auto">
              <a:xfrm>
                <a:off x="2817" y="259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05" name="Freeform 111"/>
              <p:cNvSpPr>
                <a:spLocks/>
              </p:cNvSpPr>
              <p:nvPr/>
            </p:nvSpPr>
            <p:spPr bwMode="auto">
              <a:xfrm>
                <a:off x="2849" y="2584"/>
                <a:ext cx="16" cy="1"/>
              </a:xfrm>
              <a:custGeom>
                <a:avLst/>
                <a:gdLst>
                  <a:gd name="T0" fmla="*/ 0 w 16"/>
                  <a:gd name="T1" fmla="*/ 0 h 1"/>
                  <a:gd name="T2" fmla="*/ 16 w 16"/>
                  <a:gd name="T3" fmla="*/ 0 h 1"/>
                  <a:gd name="T4" fmla="*/ 16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0" y="0"/>
                    </a:moveTo>
                    <a:lnTo>
                      <a:pt x="16"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6" name="Line 112"/>
              <p:cNvSpPr>
                <a:spLocks noChangeShapeType="1"/>
              </p:cNvSpPr>
              <p:nvPr/>
            </p:nvSpPr>
            <p:spPr bwMode="auto">
              <a:xfrm flipH="1" flipV="1">
                <a:off x="2857" y="2552"/>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07" name="Freeform 113"/>
              <p:cNvSpPr>
                <a:spLocks/>
              </p:cNvSpPr>
              <p:nvPr/>
            </p:nvSpPr>
            <p:spPr bwMode="auto">
              <a:xfrm>
                <a:off x="2857" y="2536"/>
                <a:ext cx="1" cy="8"/>
              </a:xfrm>
              <a:custGeom>
                <a:avLst/>
                <a:gdLst>
                  <a:gd name="T0" fmla="*/ 0 w 1"/>
                  <a:gd name="T1" fmla="*/ 8 h 8"/>
                  <a:gd name="T2" fmla="*/ 0 w 1"/>
                  <a:gd name="T3" fmla="*/ 0 h 8"/>
                  <a:gd name="T4" fmla="*/ 0 w 1"/>
                  <a:gd name="T5" fmla="*/ 8 h 8"/>
                  <a:gd name="T6" fmla="*/ 0 w 1"/>
                  <a:gd name="T7" fmla="*/ 0 h 8"/>
                  <a:gd name="T8" fmla="*/ 0 w 1"/>
                  <a:gd name="T9" fmla="*/ 8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8"/>
                    </a:moveTo>
                    <a:lnTo>
                      <a:pt x="0" y="0"/>
                    </a:lnTo>
                    <a:lnTo>
                      <a:pt x="0" y="8"/>
                    </a:lnTo>
                    <a:lnTo>
                      <a:pt x="0" y="0"/>
                    </a:lnTo>
                    <a:lnTo>
                      <a:pt x="0" y="8"/>
                    </a:lnTo>
                    <a:close/>
                  </a:path>
                </a:pathLst>
              </a:custGeom>
              <a:solidFill>
                <a:srgbClr val="FAA8A2"/>
              </a:solidFill>
              <a:ln w="12700">
                <a:solidFill>
                  <a:srgbClr val="FF3B44"/>
                </a:solidFill>
                <a:round/>
                <a:headEnd/>
                <a:tailEnd/>
              </a:ln>
            </p:spPr>
            <p:txBody>
              <a:bodyPr/>
              <a:lstStyle/>
              <a:p>
                <a:endParaRPr lang="en-GB"/>
              </a:p>
            </p:txBody>
          </p:sp>
          <p:sp>
            <p:nvSpPr>
              <p:cNvPr id="408" name="Freeform 114"/>
              <p:cNvSpPr>
                <a:spLocks/>
              </p:cNvSpPr>
              <p:nvPr/>
            </p:nvSpPr>
            <p:spPr bwMode="auto">
              <a:xfrm>
                <a:off x="2849" y="2528"/>
                <a:ext cx="1" cy="8"/>
              </a:xfrm>
              <a:custGeom>
                <a:avLst/>
                <a:gdLst>
                  <a:gd name="T0" fmla="*/ 0 w 1"/>
                  <a:gd name="T1" fmla="*/ 8 h 8"/>
                  <a:gd name="T2" fmla="*/ 0 w 1"/>
                  <a:gd name="T3" fmla="*/ 0 h 8"/>
                  <a:gd name="T4" fmla="*/ 0 w 1"/>
                  <a:gd name="T5" fmla="*/ 8 h 8"/>
                  <a:gd name="T6" fmla="*/ 0 w 1"/>
                  <a:gd name="T7" fmla="*/ 0 h 8"/>
                  <a:gd name="T8" fmla="*/ 0 w 1"/>
                  <a:gd name="T9" fmla="*/ 8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8"/>
                    </a:moveTo>
                    <a:lnTo>
                      <a:pt x="0" y="0"/>
                    </a:lnTo>
                    <a:lnTo>
                      <a:pt x="0" y="8"/>
                    </a:lnTo>
                    <a:lnTo>
                      <a:pt x="0"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09" name="Freeform 115"/>
              <p:cNvSpPr>
                <a:spLocks/>
              </p:cNvSpPr>
              <p:nvPr/>
            </p:nvSpPr>
            <p:spPr bwMode="auto">
              <a:xfrm>
                <a:off x="2833" y="2536"/>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solidFill>
                <a:srgbClr val="FAA8A2"/>
              </a:solidFill>
              <a:ln w="12700">
                <a:solidFill>
                  <a:srgbClr val="FF3B44"/>
                </a:solidFill>
                <a:round/>
                <a:headEnd/>
                <a:tailEnd/>
              </a:ln>
            </p:spPr>
            <p:txBody>
              <a:bodyPr/>
              <a:lstStyle/>
              <a:p>
                <a:endParaRPr lang="en-GB"/>
              </a:p>
            </p:txBody>
          </p:sp>
          <p:sp>
            <p:nvSpPr>
              <p:cNvPr id="410" name="Freeform 116"/>
              <p:cNvSpPr>
                <a:spLocks/>
              </p:cNvSpPr>
              <p:nvPr/>
            </p:nvSpPr>
            <p:spPr bwMode="auto">
              <a:xfrm>
                <a:off x="2825" y="2528"/>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1" name="Line 117"/>
              <p:cNvSpPr>
                <a:spLocks noChangeShapeType="1"/>
              </p:cNvSpPr>
              <p:nvPr/>
            </p:nvSpPr>
            <p:spPr bwMode="auto">
              <a:xfrm flipH="1">
                <a:off x="2793" y="2528"/>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12" name="Freeform 118"/>
              <p:cNvSpPr>
                <a:spLocks/>
              </p:cNvSpPr>
              <p:nvPr/>
            </p:nvSpPr>
            <p:spPr bwMode="auto">
              <a:xfrm>
                <a:off x="2785" y="2536"/>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413" name="Line 119"/>
              <p:cNvSpPr>
                <a:spLocks noChangeShapeType="1"/>
              </p:cNvSpPr>
              <p:nvPr/>
            </p:nvSpPr>
            <p:spPr bwMode="auto">
              <a:xfrm>
                <a:off x="2777" y="252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14" name="Freeform 120"/>
              <p:cNvSpPr>
                <a:spLocks/>
              </p:cNvSpPr>
              <p:nvPr/>
            </p:nvSpPr>
            <p:spPr bwMode="auto">
              <a:xfrm>
                <a:off x="2825" y="2544"/>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5" name="Freeform 121"/>
              <p:cNvSpPr>
                <a:spLocks/>
              </p:cNvSpPr>
              <p:nvPr/>
            </p:nvSpPr>
            <p:spPr bwMode="auto">
              <a:xfrm>
                <a:off x="2785" y="2568"/>
                <a:ext cx="16" cy="8"/>
              </a:xfrm>
              <a:custGeom>
                <a:avLst/>
                <a:gdLst>
                  <a:gd name="T0" fmla="*/ 0 w 16"/>
                  <a:gd name="T1" fmla="*/ 0 h 8"/>
                  <a:gd name="T2" fmla="*/ 0 w 16"/>
                  <a:gd name="T3" fmla="*/ 0 h 8"/>
                  <a:gd name="T4" fmla="*/ 16 w 16"/>
                  <a:gd name="T5" fmla="*/ 8 h 8"/>
                  <a:gd name="T6" fmla="*/ 8 w 16"/>
                  <a:gd name="T7" fmla="*/ 0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0" y="0"/>
                    </a:moveTo>
                    <a:lnTo>
                      <a:pt x="0" y="0"/>
                    </a:lnTo>
                    <a:lnTo>
                      <a:pt x="16"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6" name="Freeform 122"/>
              <p:cNvSpPr>
                <a:spLocks/>
              </p:cNvSpPr>
              <p:nvPr/>
            </p:nvSpPr>
            <p:spPr bwMode="auto">
              <a:xfrm>
                <a:off x="2785" y="2608"/>
                <a:ext cx="24" cy="8"/>
              </a:xfrm>
              <a:custGeom>
                <a:avLst/>
                <a:gdLst>
                  <a:gd name="T0" fmla="*/ 0 w 24"/>
                  <a:gd name="T1" fmla="*/ 0 h 8"/>
                  <a:gd name="T2" fmla="*/ 0 w 24"/>
                  <a:gd name="T3" fmla="*/ 0 h 8"/>
                  <a:gd name="T4" fmla="*/ 24 w 24"/>
                  <a:gd name="T5" fmla="*/ 8 h 8"/>
                  <a:gd name="T6" fmla="*/ 16 w 24"/>
                  <a:gd name="T7" fmla="*/ 8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0" y="0"/>
                    </a:moveTo>
                    <a:lnTo>
                      <a:pt x="0" y="0"/>
                    </a:lnTo>
                    <a:lnTo>
                      <a:pt x="24" y="8"/>
                    </a:lnTo>
                    <a:lnTo>
                      <a:pt x="16"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7" name="Freeform 123"/>
              <p:cNvSpPr>
                <a:spLocks/>
              </p:cNvSpPr>
              <p:nvPr/>
            </p:nvSpPr>
            <p:spPr bwMode="auto">
              <a:xfrm>
                <a:off x="2817" y="2608"/>
                <a:ext cx="8" cy="8"/>
              </a:xfrm>
              <a:custGeom>
                <a:avLst/>
                <a:gdLst>
                  <a:gd name="T0" fmla="*/ 0 w 8"/>
                  <a:gd name="T1" fmla="*/ 8 h 8"/>
                  <a:gd name="T2" fmla="*/ 0 w 8"/>
                  <a:gd name="T3" fmla="*/ 0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0"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8" name="Freeform 124"/>
              <p:cNvSpPr>
                <a:spLocks/>
              </p:cNvSpPr>
              <p:nvPr/>
            </p:nvSpPr>
            <p:spPr bwMode="auto">
              <a:xfrm>
                <a:off x="2849" y="2600"/>
                <a:ext cx="8" cy="8"/>
              </a:xfrm>
              <a:custGeom>
                <a:avLst/>
                <a:gdLst>
                  <a:gd name="T0" fmla="*/ 8 w 8"/>
                  <a:gd name="T1" fmla="*/ 8 h 8"/>
                  <a:gd name="T2" fmla="*/ 0 w 8"/>
                  <a:gd name="T3" fmla="*/ 0 h 8"/>
                  <a:gd name="T4" fmla="*/ 8 w 8"/>
                  <a:gd name="T5" fmla="*/ 8 h 8"/>
                  <a:gd name="T6" fmla="*/ 0 w 8"/>
                  <a:gd name="T7" fmla="*/ 0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8"/>
                    </a:moveTo>
                    <a:lnTo>
                      <a:pt x="0" y="0"/>
                    </a:lnTo>
                    <a:lnTo>
                      <a:pt x="8"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19" name="Line 125"/>
              <p:cNvSpPr>
                <a:spLocks noChangeShapeType="1"/>
              </p:cNvSpPr>
              <p:nvPr/>
            </p:nvSpPr>
            <p:spPr bwMode="auto">
              <a:xfrm flipH="1">
                <a:off x="2833" y="261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0" name="Line 126"/>
              <p:cNvSpPr>
                <a:spLocks noChangeShapeType="1"/>
              </p:cNvSpPr>
              <p:nvPr/>
            </p:nvSpPr>
            <p:spPr bwMode="auto">
              <a:xfrm>
                <a:off x="2761" y="257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1" name="Freeform 127"/>
              <p:cNvSpPr>
                <a:spLocks/>
              </p:cNvSpPr>
              <p:nvPr/>
            </p:nvSpPr>
            <p:spPr bwMode="auto">
              <a:xfrm>
                <a:off x="2849" y="2568"/>
                <a:ext cx="8" cy="1"/>
              </a:xfrm>
              <a:custGeom>
                <a:avLst/>
                <a:gdLst>
                  <a:gd name="T0" fmla="*/ 0 w 8"/>
                  <a:gd name="T1" fmla="*/ 0 h 1"/>
                  <a:gd name="T2" fmla="*/ 8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22" name="Freeform 128"/>
              <p:cNvSpPr>
                <a:spLocks/>
              </p:cNvSpPr>
              <p:nvPr/>
            </p:nvSpPr>
            <p:spPr bwMode="auto">
              <a:xfrm>
                <a:off x="2777" y="2528"/>
                <a:ext cx="8" cy="8"/>
              </a:xfrm>
              <a:custGeom>
                <a:avLst/>
                <a:gdLst>
                  <a:gd name="T0" fmla="*/ 0 w 8"/>
                  <a:gd name="T1" fmla="*/ 8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23" name="Freeform 129"/>
              <p:cNvSpPr>
                <a:spLocks/>
              </p:cNvSpPr>
              <p:nvPr/>
            </p:nvSpPr>
            <p:spPr bwMode="auto">
              <a:xfrm>
                <a:off x="2769" y="2592"/>
                <a:ext cx="8" cy="8"/>
              </a:xfrm>
              <a:custGeom>
                <a:avLst/>
                <a:gdLst>
                  <a:gd name="T0" fmla="*/ 0 w 8"/>
                  <a:gd name="T1" fmla="*/ 8 h 8"/>
                  <a:gd name="T2" fmla="*/ 8 w 8"/>
                  <a:gd name="T3" fmla="*/ 0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424" name="Line 130"/>
              <p:cNvSpPr>
                <a:spLocks noChangeShapeType="1"/>
              </p:cNvSpPr>
              <p:nvPr/>
            </p:nvSpPr>
            <p:spPr bwMode="auto">
              <a:xfrm flipV="1">
                <a:off x="2841" y="2544"/>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5" name="Line 131"/>
              <p:cNvSpPr>
                <a:spLocks noChangeShapeType="1"/>
              </p:cNvSpPr>
              <p:nvPr/>
            </p:nvSpPr>
            <p:spPr bwMode="auto">
              <a:xfrm>
                <a:off x="2769" y="256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6" name="Line 132"/>
              <p:cNvSpPr>
                <a:spLocks noChangeShapeType="1"/>
              </p:cNvSpPr>
              <p:nvPr/>
            </p:nvSpPr>
            <p:spPr bwMode="auto">
              <a:xfrm>
                <a:off x="2801" y="254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7" name="Line 133"/>
              <p:cNvSpPr>
                <a:spLocks noChangeShapeType="1"/>
              </p:cNvSpPr>
              <p:nvPr/>
            </p:nvSpPr>
            <p:spPr bwMode="auto">
              <a:xfrm flipV="1">
                <a:off x="2809" y="257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28" name="Line 134"/>
              <p:cNvSpPr>
                <a:spLocks noChangeShapeType="1"/>
              </p:cNvSpPr>
              <p:nvPr/>
            </p:nvSpPr>
            <p:spPr bwMode="auto">
              <a:xfrm>
                <a:off x="2833" y="258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38" name="Group 135"/>
            <p:cNvGrpSpPr>
              <a:grpSpLocks/>
            </p:cNvGrpSpPr>
            <p:nvPr/>
          </p:nvGrpSpPr>
          <p:grpSpPr bwMode="auto">
            <a:xfrm>
              <a:off x="2593" y="2508"/>
              <a:ext cx="96" cy="156"/>
              <a:chOff x="2080" y="2700"/>
              <a:chExt cx="96" cy="168"/>
            </a:xfrm>
          </p:grpSpPr>
          <p:sp>
            <p:nvSpPr>
              <p:cNvPr id="375" name="Line 136"/>
              <p:cNvSpPr>
                <a:spLocks noChangeShapeType="1"/>
              </p:cNvSpPr>
              <p:nvPr/>
            </p:nvSpPr>
            <p:spPr bwMode="auto">
              <a:xfrm>
                <a:off x="2120" y="2700"/>
                <a:ext cx="1" cy="120"/>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6" name="Freeform 137"/>
              <p:cNvSpPr>
                <a:spLocks/>
              </p:cNvSpPr>
              <p:nvPr/>
            </p:nvSpPr>
            <p:spPr bwMode="auto">
              <a:xfrm>
                <a:off x="2144" y="2796"/>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7" name="Freeform 138"/>
              <p:cNvSpPr>
                <a:spLocks/>
              </p:cNvSpPr>
              <p:nvPr/>
            </p:nvSpPr>
            <p:spPr bwMode="auto">
              <a:xfrm>
                <a:off x="2136" y="2828"/>
                <a:ext cx="8" cy="1"/>
              </a:xfrm>
              <a:custGeom>
                <a:avLst/>
                <a:gdLst>
                  <a:gd name="T0" fmla="*/ 8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0" y="0"/>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8" name="Freeform 139"/>
              <p:cNvSpPr>
                <a:spLocks/>
              </p:cNvSpPr>
              <p:nvPr/>
            </p:nvSpPr>
            <p:spPr bwMode="auto">
              <a:xfrm>
                <a:off x="2120" y="2852"/>
                <a:ext cx="8" cy="16"/>
              </a:xfrm>
              <a:custGeom>
                <a:avLst/>
                <a:gdLst>
                  <a:gd name="T0" fmla="*/ 8 w 8"/>
                  <a:gd name="T1" fmla="*/ 0 h 16"/>
                  <a:gd name="T2" fmla="*/ 0 w 8"/>
                  <a:gd name="T3" fmla="*/ 16 h 16"/>
                  <a:gd name="T4" fmla="*/ 0 w 8"/>
                  <a:gd name="T5" fmla="*/ 16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8" y="0"/>
                    </a:move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9" name="Line 140"/>
              <p:cNvSpPr>
                <a:spLocks noChangeShapeType="1"/>
              </p:cNvSpPr>
              <p:nvPr/>
            </p:nvSpPr>
            <p:spPr bwMode="auto">
              <a:xfrm flipV="1">
                <a:off x="2096" y="285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80" name="Freeform 141"/>
              <p:cNvSpPr>
                <a:spLocks/>
              </p:cNvSpPr>
              <p:nvPr/>
            </p:nvSpPr>
            <p:spPr bwMode="auto">
              <a:xfrm>
                <a:off x="2088" y="2836"/>
                <a:ext cx="1" cy="8"/>
              </a:xfrm>
              <a:custGeom>
                <a:avLst/>
                <a:gdLst>
                  <a:gd name="T0" fmla="*/ 0 w 1"/>
                  <a:gd name="T1" fmla="*/ 0 h 8"/>
                  <a:gd name="T2" fmla="*/ 0 w 1"/>
                  <a:gd name="T3" fmla="*/ 0 h 8"/>
                  <a:gd name="T4" fmla="*/ 0 w 1"/>
                  <a:gd name="T5" fmla="*/ 8 h 8"/>
                  <a:gd name="T6" fmla="*/ 0 w 1"/>
                  <a:gd name="T7" fmla="*/ 0 h 8"/>
                  <a:gd name="T8" fmla="*/ 0 w 1"/>
                  <a:gd name="T9" fmla="*/ 0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0"/>
                    </a:moveTo>
                    <a:lnTo>
                      <a:pt x="0" y="0"/>
                    </a:lnTo>
                    <a:lnTo>
                      <a:pt x="0" y="8"/>
                    </a:lnTo>
                    <a:lnTo>
                      <a:pt x="0" y="0"/>
                    </a:lnTo>
                    <a:close/>
                  </a:path>
                </a:pathLst>
              </a:custGeom>
              <a:solidFill>
                <a:srgbClr val="FAA8A2"/>
              </a:solidFill>
              <a:ln w="12700">
                <a:solidFill>
                  <a:srgbClr val="FF3B44"/>
                </a:solidFill>
                <a:round/>
                <a:headEnd/>
                <a:tailEnd/>
              </a:ln>
            </p:spPr>
            <p:txBody>
              <a:bodyPr/>
              <a:lstStyle/>
              <a:p>
                <a:endParaRPr lang="en-GB"/>
              </a:p>
            </p:txBody>
          </p:sp>
          <p:sp>
            <p:nvSpPr>
              <p:cNvPr id="381" name="Freeform 142"/>
              <p:cNvSpPr>
                <a:spLocks/>
              </p:cNvSpPr>
              <p:nvPr/>
            </p:nvSpPr>
            <p:spPr bwMode="auto">
              <a:xfrm>
                <a:off x="2080" y="2828"/>
                <a:ext cx="1" cy="8"/>
              </a:xfrm>
              <a:custGeom>
                <a:avLst/>
                <a:gdLst>
                  <a:gd name="T0" fmla="*/ 0 w 1"/>
                  <a:gd name="T1" fmla="*/ 0 h 8"/>
                  <a:gd name="T2" fmla="*/ 0 w 1"/>
                  <a:gd name="T3" fmla="*/ 0 h 8"/>
                  <a:gd name="T4" fmla="*/ 0 w 1"/>
                  <a:gd name="T5" fmla="*/ 8 h 8"/>
                  <a:gd name="T6" fmla="*/ 0 w 1"/>
                  <a:gd name="T7" fmla="*/ 0 h 8"/>
                  <a:gd name="T8" fmla="*/ 0 60000 65536"/>
                  <a:gd name="T9" fmla="*/ 0 60000 65536"/>
                  <a:gd name="T10" fmla="*/ 0 60000 65536"/>
                  <a:gd name="T11" fmla="*/ 0 60000 65536"/>
                  <a:gd name="T12" fmla="*/ 0 w 1"/>
                  <a:gd name="T13" fmla="*/ 0 h 8"/>
                  <a:gd name="T14" fmla="*/ 1 w 1"/>
                  <a:gd name="T15" fmla="*/ 8 h 8"/>
                </a:gdLst>
                <a:ahLst/>
                <a:cxnLst>
                  <a:cxn ang="T8">
                    <a:pos x="T0" y="T1"/>
                  </a:cxn>
                  <a:cxn ang="T9">
                    <a:pos x="T2" y="T3"/>
                  </a:cxn>
                  <a:cxn ang="T10">
                    <a:pos x="T4" y="T5"/>
                  </a:cxn>
                  <a:cxn ang="T11">
                    <a:pos x="T6" y="T7"/>
                  </a:cxn>
                </a:cxnLst>
                <a:rect l="T12" t="T13" r="T14" b="T15"/>
                <a:pathLst>
                  <a:path w="1" h="8">
                    <a:moveTo>
                      <a:pt x="0" y="0"/>
                    </a:moveTo>
                    <a:lnTo>
                      <a:pt x="0" y="0"/>
                    </a:ln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2" name="Freeform 143"/>
              <p:cNvSpPr>
                <a:spLocks/>
              </p:cNvSpPr>
              <p:nvPr/>
            </p:nvSpPr>
            <p:spPr bwMode="auto">
              <a:xfrm>
                <a:off x="2088" y="2812"/>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solidFill>
                <a:srgbClr val="FAA8A2"/>
              </a:solidFill>
              <a:ln w="12700">
                <a:solidFill>
                  <a:srgbClr val="FF3B44"/>
                </a:solidFill>
                <a:round/>
                <a:headEnd/>
                <a:tailEnd/>
              </a:ln>
            </p:spPr>
            <p:txBody>
              <a:bodyPr/>
              <a:lstStyle/>
              <a:p>
                <a:endParaRPr lang="en-GB"/>
              </a:p>
            </p:txBody>
          </p:sp>
          <p:sp>
            <p:nvSpPr>
              <p:cNvPr id="383" name="Freeform 144"/>
              <p:cNvSpPr>
                <a:spLocks/>
              </p:cNvSpPr>
              <p:nvPr/>
            </p:nvSpPr>
            <p:spPr bwMode="auto">
              <a:xfrm>
                <a:off x="2080" y="2804"/>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4" name="Freeform 145"/>
              <p:cNvSpPr>
                <a:spLocks/>
              </p:cNvSpPr>
              <p:nvPr/>
            </p:nvSpPr>
            <p:spPr bwMode="auto">
              <a:xfrm>
                <a:off x="2088" y="2780"/>
                <a:ext cx="8" cy="8"/>
              </a:xfrm>
              <a:custGeom>
                <a:avLst/>
                <a:gdLst>
                  <a:gd name="T0" fmla="*/ 8 w 8"/>
                  <a:gd name="T1" fmla="*/ 8 h 8"/>
                  <a:gd name="T2" fmla="*/ 0 w 8"/>
                  <a:gd name="T3" fmla="*/ 0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8"/>
                    </a:moveTo>
                    <a:lnTo>
                      <a:pt x="0"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5" name="Freeform 146"/>
              <p:cNvSpPr>
                <a:spLocks/>
              </p:cNvSpPr>
              <p:nvPr/>
            </p:nvSpPr>
            <p:spPr bwMode="auto">
              <a:xfrm>
                <a:off x="2112" y="2772"/>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solidFill>
                <a:srgbClr val="FAA8A2"/>
              </a:solidFill>
              <a:ln w="12700">
                <a:solidFill>
                  <a:srgbClr val="FF3B44"/>
                </a:solidFill>
                <a:round/>
                <a:headEnd/>
                <a:tailEnd/>
              </a:ln>
            </p:spPr>
            <p:txBody>
              <a:bodyPr/>
              <a:lstStyle/>
              <a:p>
                <a:endParaRPr lang="en-GB"/>
              </a:p>
            </p:txBody>
          </p:sp>
          <p:sp>
            <p:nvSpPr>
              <p:cNvPr id="386" name="Freeform 147"/>
              <p:cNvSpPr>
                <a:spLocks/>
              </p:cNvSpPr>
              <p:nvPr/>
            </p:nvSpPr>
            <p:spPr bwMode="auto">
              <a:xfrm>
                <a:off x="2104" y="2764"/>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7" name="Freeform 148"/>
              <p:cNvSpPr>
                <a:spLocks/>
              </p:cNvSpPr>
              <p:nvPr/>
            </p:nvSpPr>
            <p:spPr bwMode="auto">
              <a:xfrm>
                <a:off x="2096" y="2812"/>
                <a:ext cx="8" cy="8"/>
              </a:xfrm>
              <a:custGeom>
                <a:avLst/>
                <a:gdLst>
                  <a:gd name="T0" fmla="*/ 8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8"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8" name="Freeform 149"/>
              <p:cNvSpPr>
                <a:spLocks/>
              </p:cNvSpPr>
              <p:nvPr/>
            </p:nvSpPr>
            <p:spPr bwMode="auto">
              <a:xfrm>
                <a:off x="2136" y="2788"/>
                <a:ext cx="1" cy="16"/>
              </a:xfrm>
              <a:custGeom>
                <a:avLst/>
                <a:gdLst>
                  <a:gd name="T0" fmla="*/ 0 w 1"/>
                  <a:gd name="T1" fmla="*/ 0 h 16"/>
                  <a:gd name="T2" fmla="*/ 0 w 1"/>
                  <a:gd name="T3" fmla="*/ 0 h 16"/>
                  <a:gd name="T4" fmla="*/ 0 w 1"/>
                  <a:gd name="T5" fmla="*/ 16 h 16"/>
                  <a:gd name="T6" fmla="*/ 0 w 1"/>
                  <a:gd name="T7" fmla="*/ 8 h 16"/>
                  <a:gd name="T8" fmla="*/ 0 60000 65536"/>
                  <a:gd name="T9" fmla="*/ 0 60000 65536"/>
                  <a:gd name="T10" fmla="*/ 0 60000 65536"/>
                  <a:gd name="T11" fmla="*/ 0 60000 65536"/>
                  <a:gd name="T12" fmla="*/ 0 w 1"/>
                  <a:gd name="T13" fmla="*/ 0 h 16"/>
                  <a:gd name="T14" fmla="*/ 1 w 1"/>
                  <a:gd name="T15" fmla="*/ 16 h 16"/>
                </a:gdLst>
                <a:ahLst/>
                <a:cxnLst>
                  <a:cxn ang="T8">
                    <a:pos x="T0" y="T1"/>
                  </a:cxn>
                  <a:cxn ang="T9">
                    <a:pos x="T2" y="T3"/>
                  </a:cxn>
                  <a:cxn ang="T10">
                    <a:pos x="T4" y="T5"/>
                  </a:cxn>
                  <a:cxn ang="T11">
                    <a:pos x="T6" y="T7"/>
                  </a:cxn>
                </a:cxnLst>
                <a:rect l="T12" t="T13" r="T14" b="T15"/>
                <a:pathLst>
                  <a:path w="1" h="16">
                    <a:moveTo>
                      <a:pt x="0" y="0"/>
                    </a:moveTo>
                    <a:lnTo>
                      <a:pt x="0" y="0"/>
                    </a:lnTo>
                    <a:lnTo>
                      <a:pt x="0" y="16"/>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89" name="Freeform 150"/>
              <p:cNvSpPr>
                <a:spLocks/>
              </p:cNvSpPr>
              <p:nvPr/>
            </p:nvSpPr>
            <p:spPr bwMode="auto">
              <a:xfrm>
                <a:off x="2168" y="2804"/>
                <a:ext cx="8" cy="24"/>
              </a:xfrm>
              <a:custGeom>
                <a:avLst/>
                <a:gdLst>
                  <a:gd name="T0" fmla="*/ 0 w 8"/>
                  <a:gd name="T1" fmla="*/ 0 h 24"/>
                  <a:gd name="T2" fmla="*/ 0 w 8"/>
                  <a:gd name="T3" fmla="*/ 0 h 24"/>
                  <a:gd name="T4" fmla="*/ 8 w 8"/>
                  <a:gd name="T5" fmla="*/ 24 h 24"/>
                  <a:gd name="T6" fmla="*/ 0 w 8"/>
                  <a:gd name="T7" fmla="*/ 16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0"/>
                    </a:moveTo>
                    <a:lnTo>
                      <a:pt x="0" y="0"/>
                    </a:lnTo>
                    <a:lnTo>
                      <a:pt x="8" y="24"/>
                    </a:ln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0" name="Line 151"/>
              <p:cNvSpPr>
                <a:spLocks noChangeShapeType="1"/>
              </p:cNvSpPr>
              <p:nvPr/>
            </p:nvSpPr>
            <p:spPr bwMode="auto">
              <a:xfrm>
                <a:off x="2160" y="283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1" name="Freeform 152"/>
              <p:cNvSpPr>
                <a:spLocks/>
              </p:cNvSpPr>
              <p:nvPr/>
            </p:nvSpPr>
            <p:spPr bwMode="auto">
              <a:xfrm>
                <a:off x="2144" y="2860"/>
                <a:ext cx="1" cy="8"/>
              </a:xfrm>
              <a:custGeom>
                <a:avLst/>
                <a:gdLst>
                  <a:gd name="T0" fmla="*/ 0 w 1"/>
                  <a:gd name="T1" fmla="*/ 8 h 8"/>
                  <a:gd name="T2" fmla="*/ 0 w 1"/>
                  <a:gd name="T3" fmla="*/ 0 h 8"/>
                  <a:gd name="T4" fmla="*/ 0 w 1"/>
                  <a:gd name="T5" fmla="*/ 8 h 8"/>
                  <a:gd name="T6" fmla="*/ 0 w 1"/>
                  <a:gd name="T7" fmla="*/ 0 h 8"/>
                  <a:gd name="T8" fmla="*/ 0 60000 65536"/>
                  <a:gd name="T9" fmla="*/ 0 60000 65536"/>
                  <a:gd name="T10" fmla="*/ 0 60000 65536"/>
                  <a:gd name="T11" fmla="*/ 0 60000 65536"/>
                  <a:gd name="T12" fmla="*/ 0 w 1"/>
                  <a:gd name="T13" fmla="*/ 0 h 8"/>
                  <a:gd name="T14" fmla="*/ 1 w 1"/>
                  <a:gd name="T15" fmla="*/ 8 h 8"/>
                </a:gdLst>
                <a:ahLst/>
                <a:cxnLst>
                  <a:cxn ang="T8">
                    <a:pos x="T0" y="T1"/>
                  </a:cxn>
                  <a:cxn ang="T9">
                    <a:pos x="T2" y="T3"/>
                  </a:cxn>
                  <a:cxn ang="T10">
                    <a:pos x="T4" y="T5"/>
                  </a:cxn>
                  <a:cxn ang="T11">
                    <a:pos x="T6" y="T7"/>
                  </a:cxn>
                </a:cxnLst>
                <a:rect l="T12" t="T13" r="T14" b="T15"/>
                <a:pathLst>
                  <a:path w="1" h="8">
                    <a:moveTo>
                      <a:pt x="0" y="8"/>
                    </a:moveTo>
                    <a:lnTo>
                      <a:pt x="0" y="0"/>
                    </a:lnTo>
                    <a:lnTo>
                      <a:pt x="0"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2" name="Line 153"/>
              <p:cNvSpPr>
                <a:spLocks noChangeShapeType="1"/>
              </p:cNvSpPr>
              <p:nvPr/>
            </p:nvSpPr>
            <p:spPr bwMode="auto">
              <a:xfrm flipV="1">
                <a:off x="2160" y="285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3" name="Line 154"/>
              <p:cNvSpPr>
                <a:spLocks noChangeShapeType="1"/>
              </p:cNvSpPr>
              <p:nvPr/>
            </p:nvSpPr>
            <p:spPr bwMode="auto">
              <a:xfrm>
                <a:off x="2152" y="277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4" name="Freeform 155"/>
              <p:cNvSpPr>
                <a:spLocks/>
              </p:cNvSpPr>
              <p:nvPr/>
            </p:nvSpPr>
            <p:spPr bwMode="auto">
              <a:xfrm>
                <a:off x="2104" y="2844"/>
                <a:ext cx="8" cy="8"/>
              </a:xfrm>
              <a:custGeom>
                <a:avLst/>
                <a:gdLst>
                  <a:gd name="T0" fmla="*/ 0 w 8"/>
                  <a:gd name="T1" fmla="*/ 0 h 8"/>
                  <a:gd name="T2" fmla="*/ 0 w 8"/>
                  <a:gd name="T3" fmla="*/ 8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0"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5" name="Freeform 156"/>
              <p:cNvSpPr>
                <a:spLocks/>
              </p:cNvSpPr>
              <p:nvPr/>
            </p:nvSpPr>
            <p:spPr bwMode="auto">
              <a:xfrm>
                <a:off x="2104" y="277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6" name="Freeform 157"/>
              <p:cNvSpPr>
                <a:spLocks/>
              </p:cNvSpPr>
              <p:nvPr/>
            </p:nvSpPr>
            <p:spPr bwMode="auto">
              <a:xfrm>
                <a:off x="2160" y="2780"/>
                <a:ext cx="8" cy="8"/>
              </a:xfrm>
              <a:custGeom>
                <a:avLst/>
                <a:gdLst>
                  <a:gd name="T0" fmla="*/ 8 w 8"/>
                  <a:gd name="T1" fmla="*/ 0 h 8"/>
                  <a:gd name="T2" fmla="*/ 0 w 8"/>
                  <a:gd name="T3" fmla="*/ 8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97" name="Line 158"/>
              <p:cNvSpPr>
                <a:spLocks noChangeShapeType="1"/>
              </p:cNvSpPr>
              <p:nvPr/>
            </p:nvSpPr>
            <p:spPr bwMode="auto">
              <a:xfrm flipH="1">
                <a:off x="2088" y="283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8" name="Line 159"/>
              <p:cNvSpPr>
                <a:spLocks noChangeShapeType="1"/>
              </p:cNvSpPr>
              <p:nvPr/>
            </p:nvSpPr>
            <p:spPr bwMode="auto">
              <a:xfrm>
                <a:off x="2136" y="276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99" name="Line 160"/>
              <p:cNvSpPr>
                <a:spLocks noChangeShapeType="1"/>
              </p:cNvSpPr>
              <p:nvPr/>
            </p:nvSpPr>
            <p:spPr bwMode="auto">
              <a:xfrm>
                <a:off x="2104" y="279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00" name="Line 161"/>
              <p:cNvSpPr>
                <a:spLocks noChangeShapeType="1"/>
              </p:cNvSpPr>
              <p:nvPr/>
            </p:nvSpPr>
            <p:spPr bwMode="auto">
              <a:xfrm>
                <a:off x="2136" y="281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401" name="Line 162"/>
              <p:cNvSpPr>
                <a:spLocks noChangeShapeType="1"/>
              </p:cNvSpPr>
              <p:nvPr/>
            </p:nvSpPr>
            <p:spPr bwMode="auto">
              <a:xfrm>
                <a:off x="2136" y="283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39" name="Group 163"/>
            <p:cNvGrpSpPr>
              <a:grpSpLocks/>
            </p:cNvGrpSpPr>
            <p:nvPr/>
          </p:nvGrpSpPr>
          <p:grpSpPr bwMode="auto">
            <a:xfrm>
              <a:off x="2433" y="2492"/>
              <a:ext cx="96" cy="141"/>
              <a:chOff x="1920" y="2676"/>
              <a:chExt cx="96" cy="161"/>
            </a:xfrm>
          </p:grpSpPr>
          <p:sp>
            <p:nvSpPr>
              <p:cNvPr id="349" name="Line 164"/>
              <p:cNvSpPr>
                <a:spLocks noChangeShapeType="1"/>
              </p:cNvSpPr>
              <p:nvPr/>
            </p:nvSpPr>
            <p:spPr bwMode="auto">
              <a:xfrm>
                <a:off x="1960" y="2676"/>
                <a:ext cx="1" cy="112"/>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50" name="Freeform 165"/>
              <p:cNvSpPr>
                <a:spLocks/>
              </p:cNvSpPr>
              <p:nvPr/>
            </p:nvSpPr>
            <p:spPr bwMode="auto">
              <a:xfrm>
                <a:off x="1984" y="2764"/>
                <a:ext cx="8" cy="8"/>
              </a:xfrm>
              <a:custGeom>
                <a:avLst/>
                <a:gdLst>
                  <a:gd name="T0" fmla="*/ 0 w 8"/>
                  <a:gd name="T1" fmla="*/ 0 h 8"/>
                  <a:gd name="T2" fmla="*/ 8 w 8"/>
                  <a:gd name="T3" fmla="*/ 8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1" name="Line 166"/>
              <p:cNvSpPr>
                <a:spLocks noChangeShapeType="1"/>
              </p:cNvSpPr>
              <p:nvPr/>
            </p:nvSpPr>
            <p:spPr bwMode="auto">
              <a:xfrm flipH="1">
                <a:off x="1984" y="279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52" name="Freeform 167"/>
              <p:cNvSpPr>
                <a:spLocks/>
              </p:cNvSpPr>
              <p:nvPr/>
            </p:nvSpPr>
            <p:spPr bwMode="auto">
              <a:xfrm>
                <a:off x="1960" y="2820"/>
                <a:ext cx="8" cy="16"/>
              </a:xfrm>
              <a:custGeom>
                <a:avLst/>
                <a:gdLst>
                  <a:gd name="T0" fmla="*/ 8 w 8"/>
                  <a:gd name="T1" fmla="*/ 0 h 16"/>
                  <a:gd name="T2" fmla="*/ 0 w 8"/>
                  <a:gd name="T3" fmla="*/ 16 h 16"/>
                  <a:gd name="T4" fmla="*/ 8 w 8"/>
                  <a:gd name="T5" fmla="*/ 16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8" y="0"/>
                    </a:moveTo>
                    <a:lnTo>
                      <a:pt x="0" y="16"/>
                    </a:lnTo>
                    <a:lnTo>
                      <a:pt x="8"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3" name="Line 168"/>
              <p:cNvSpPr>
                <a:spLocks noChangeShapeType="1"/>
              </p:cNvSpPr>
              <p:nvPr/>
            </p:nvSpPr>
            <p:spPr bwMode="auto">
              <a:xfrm flipV="1">
                <a:off x="1936" y="282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54" name="Freeform 169"/>
              <p:cNvSpPr>
                <a:spLocks/>
              </p:cNvSpPr>
              <p:nvPr/>
            </p:nvSpPr>
            <p:spPr bwMode="auto">
              <a:xfrm>
                <a:off x="1920" y="2804"/>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5" name="Freeform 170"/>
              <p:cNvSpPr>
                <a:spLocks/>
              </p:cNvSpPr>
              <p:nvPr/>
            </p:nvSpPr>
            <p:spPr bwMode="auto">
              <a:xfrm>
                <a:off x="1928" y="2788"/>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solidFill>
                <a:srgbClr val="FAA8A2"/>
              </a:solidFill>
              <a:ln w="12700">
                <a:solidFill>
                  <a:srgbClr val="FF3B44"/>
                </a:solidFill>
                <a:round/>
                <a:headEnd/>
                <a:tailEnd/>
              </a:ln>
            </p:spPr>
            <p:txBody>
              <a:bodyPr/>
              <a:lstStyle/>
              <a:p>
                <a:endParaRPr lang="en-GB"/>
              </a:p>
            </p:txBody>
          </p:sp>
          <p:sp>
            <p:nvSpPr>
              <p:cNvPr id="356" name="Freeform 171"/>
              <p:cNvSpPr>
                <a:spLocks/>
              </p:cNvSpPr>
              <p:nvPr/>
            </p:nvSpPr>
            <p:spPr bwMode="auto">
              <a:xfrm>
                <a:off x="1920" y="2780"/>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7" name="Freeform 172"/>
              <p:cNvSpPr>
                <a:spLocks/>
              </p:cNvSpPr>
              <p:nvPr/>
            </p:nvSpPr>
            <p:spPr bwMode="auto">
              <a:xfrm>
                <a:off x="1928" y="2748"/>
                <a:ext cx="8" cy="8"/>
              </a:xfrm>
              <a:custGeom>
                <a:avLst/>
                <a:gdLst>
                  <a:gd name="T0" fmla="*/ 8 w 8"/>
                  <a:gd name="T1" fmla="*/ 8 h 8"/>
                  <a:gd name="T2" fmla="*/ 0 w 8"/>
                  <a:gd name="T3" fmla="*/ 0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8"/>
                    </a:moveTo>
                    <a:lnTo>
                      <a:pt x="0" y="0"/>
                    </a:lnTo>
                    <a:lnTo>
                      <a:pt x="8"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58" name="Freeform 173"/>
              <p:cNvSpPr>
                <a:spLocks/>
              </p:cNvSpPr>
              <p:nvPr/>
            </p:nvSpPr>
            <p:spPr bwMode="auto">
              <a:xfrm>
                <a:off x="1952" y="274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359" name="Line 174"/>
              <p:cNvSpPr>
                <a:spLocks noChangeShapeType="1"/>
              </p:cNvSpPr>
              <p:nvPr/>
            </p:nvSpPr>
            <p:spPr bwMode="auto">
              <a:xfrm>
                <a:off x="1944" y="274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0" name="Freeform 175"/>
              <p:cNvSpPr>
                <a:spLocks/>
              </p:cNvSpPr>
              <p:nvPr/>
            </p:nvSpPr>
            <p:spPr bwMode="auto">
              <a:xfrm>
                <a:off x="1936" y="2788"/>
                <a:ext cx="8" cy="1"/>
              </a:xfrm>
              <a:custGeom>
                <a:avLst/>
                <a:gdLst>
                  <a:gd name="T0" fmla="*/ 8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8" y="0"/>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1" name="Freeform 176"/>
              <p:cNvSpPr>
                <a:spLocks/>
              </p:cNvSpPr>
              <p:nvPr/>
            </p:nvSpPr>
            <p:spPr bwMode="auto">
              <a:xfrm>
                <a:off x="1976" y="2756"/>
                <a:ext cx="1" cy="16"/>
              </a:xfrm>
              <a:custGeom>
                <a:avLst/>
                <a:gdLst>
                  <a:gd name="T0" fmla="*/ 0 w 1"/>
                  <a:gd name="T1" fmla="*/ 0 h 16"/>
                  <a:gd name="T2" fmla="*/ 0 w 1"/>
                  <a:gd name="T3" fmla="*/ 0 h 16"/>
                  <a:gd name="T4" fmla="*/ 0 w 1"/>
                  <a:gd name="T5" fmla="*/ 16 h 16"/>
                  <a:gd name="T6" fmla="*/ 0 w 1"/>
                  <a:gd name="T7" fmla="*/ 8 h 16"/>
                  <a:gd name="T8" fmla="*/ 0 60000 65536"/>
                  <a:gd name="T9" fmla="*/ 0 60000 65536"/>
                  <a:gd name="T10" fmla="*/ 0 60000 65536"/>
                  <a:gd name="T11" fmla="*/ 0 60000 65536"/>
                  <a:gd name="T12" fmla="*/ 0 w 1"/>
                  <a:gd name="T13" fmla="*/ 0 h 16"/>
                  <a:gd name="T14" fmla="*/ 1 w 1"/>
                  <a:gd name="T15" fmla="*/ 16 h 16"/>
                </a:gdLst>
                <a:ahLst/>
                <a:cxnLst>
                  <a:cxn ang="T8">
                    <a:pos x="T0" y="T1"/>
                  </a:cxn>
                  <a:cxn ang="T9">
                    <a:pos x="T2" y="T3"/>
                  </a:cxn>
                  <a:cxn ang="T10">
                    <a:pos x="T4" y="T5"/>
                  </a:cxn>
                  <a:cxn ang="T11">
                    <a:pos x="T6" y="T7"/>
                  </a:cxn>
                </a:cxnLst>
                <a:rect l="T12" t="T13" r="T14" b="T15"/>
                <a:pathLst>
                  <a:path w="1" h="16">
                    <a:moveTo>
                      <a:pt x="0" y="0"/>
                    </a:moveTo>
                    <a:lnTo>
                      <a:pt x="0" y="0"/>
                    </a:lnTo>
                    <a:lnTo>
                      <a:pt x="0" y="16"/>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2" name="Freeform 177"/>
              <p:cNvSpPr>
                <a:spLocks/>
              </p:cNvSpPr>
              <p:nvPr/>
            </p:nvSpPr>
            <p:spPr bwMode="auto">
              <a:xfrm>
                <a:off x="2008" y="2772"/>
                <a:ext cx="8" cy="24"/>
              </a:xfrm>
              <a:custGeom>
                <a:avLst/>
                <a:gdLst>
                  <a:gd name="T0" fmla="*/ 0 w 8"/>
                  <a:gd name="T1" fmla="*/ 8 h 24"/>
                  <a:gd name="T2" fmla="*/ 0 w 8"/>
                  <a:gd name="T3" fmla="*/ 0 h 24"/>
                  <a:gd name="T4" fmla="*/ 8 w 8"/>
                  <a:gd name="T5" fmla="*/ 24 h 24"/>
                  <a:gd name="T6" fmla="*/ 0 w 8"/>
                  <a:gd name="T7" fmla="*/ 16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0" y="8"/>
                    </a:moveTo>
                    <a:lnTo>
                      <a:pt x="0" y="0"/>
                    </a:lnTo>
                    <a:lnTo>
                      <a:pt x="8" y="24"/>
                    </a:ln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3" name="Freeform 178"/>
              <p:cNvSpPr>
                <a:spLocks/>
              </p:cNvSpPr>
              <p:nvPr/>
            </p:nvSpPr>
            <p:spPr bwMode="auto">
              <a:xfrm>
                <a:off x="2000" y="2804"/>
                <a:ext cx="8" cy="8"/>
              </a:xfrm>
              <a:custGeom>
                <a:avLst/>
                <a:gdLst>
                  <a:gd name="T0" fmla="*/ 8 w 8"/>
                  <a:gd name="T1" fmla="*/ 0 h 8"/>
                  <a:gd name="T2" fmla="*/ 0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4" name="Line 179"/>
              <p:cNvSpPr>
                <a:spLocks noChangeShapeType="1"/>
              </p:cNvSpPr>
              <p:nvPr/>
            </p:nvSpPr>
            <p:spPr bwMode="auto">
              <a:xfrm>
                <a:off x="1984" y="283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5" name="Line 180"/>
              <p:cNvSpPr>
                <a:spLocks noChangeShapeType="1"/>
              </p:cNvSpPr>
              <p:nvPr/>
            </p:nvSpPr>
            <p:spPr bwMode="auto">
              <a:xfrm flipV="1">
                <a:off x="2000" y="282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6" name="Line 181"/>
              <p:cNvSpPr>
                <a:spLocks noChangeShapeType="1"/>
              </p:cNvSpPr>
              <p:nvPr/>
            </p:nvSpPr>
            <p:spPr bwMode="auto">
              <a:xfrm>
                <a:off x="1992" y="274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67" name="Freeform 182"/>
              <p:cNvSpPr>
                <a:spLocks/>
              </p:cNvSpPr>
              <p:nvPr/>
            </p:nvSpPr>
            <p:spPr bwMode="auto">
              <a:xfrm>
                <a:off x="1952" y="2820"/>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8" name="Freeform 183"/>
              <p:cNvSpPr>
                <a:spLocks/>
              </p:cNvSpPr>
              <p:nvPr/>
            </p:nvSpPr>
            <p:spPr bwMode="auto">
              <a:xfrm>
                <a:off x="1944" y="2740"/>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69" name="Freeform 184"/>
              <p:cNvSpPr>
                <a:spLocks/>
              </p:cNvSpPr>
              <p:nvPr/>
            </p:nvSpPr>
            <p:spPr bwMode="auto">
              <a:xfrm>
                <a:off x="2000" y="2756"/>
                <a:ext cx="8" cy="8"/>
              </a:xfrm>
              <a:custGeom>
                <a:avLst/>
                <a:gdLst>
                  <a:gd name="T0" fmla="*/ 8 w 8"/>
                  <a:gd name="T1" fmla="*/ 0 h 8"/>
                  <a:gd name="T2" fmla="*/ 0 w 8"/>
                  <a:gd name="T3" fmla="*/ 0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70" name="Line 185"/>
              <p:cNvSpPr>
                <a:spLocks noChangeShapeType="1"/>
              </p:cNvSpPr>
              <p:nvPr/>
            </p:nvSpPr>
            <p:spPr bwMode="auto">
              <a:xfrm flipH="1">
                <a:off x="1928" y="2804"/>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1" name="Line 186"/>
              <p:cNvSpPr>
                <a:spLocks noChangeShapeType="1"/>
              </p:cNvSpPr>
              <p:nvPr/>
            </p:nvSpPr>
            <p:spPr bwMode="auto">
              <a:xfrm>
                <a:off x="1976" y="274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2" name="Line 187"/>
              <p:cNvSpPr>
                <a:spLocks noChangeShapeType="1"/>
              </p:cNvSpPr>
              <p:nvPr/>
            </p:nvSpPr>
            <p:spPr bwMode="auto">
              <a:xfrm>
                <a:off x="1944" y="276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3" name="Line 188"/>
              <p:cNvSpPr>
                <a:spLocks noChangeShapeType="1"/>
              </p:cNvSpPr>
              <p:nvPr/>
            </p:nvSpPr>
            <p:spPr bwMode="auto">
              <a:xfrm>
                <a:off x="1976" y="278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74" name="Line 189"/>
              <p:cNvSpPr>
                <a:spLocks noChangeShapeType="1"/>
              </p:cNvSpPr>
              <p:nvPr/>
            </p:nvSpPr>
            <p:spPr bwMode="auto">
              <a:xfrm>
                <a:off x="1976" y="2812"/>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0" name="Group 190"/>
            <p:cNvGrpSpPr>
              <a:grpSpLocks/>
            </p:cNvGrpSpPr>
            <p:nvPr/>
          </p:nvGrpSpPr>
          <p:grpSpPr bwMode="auto">
            <a:xfrm>
              <a:off x="2273" y="2484"/>
              <a:ext cx="97" cy="156"/>
              <a:chOff x="1760" y="2676"/>
              <a:chExt cx="97" cy="168"/>
            </a:xfrm>
          </p:grpSpPr>
          <p:sp>
            <p:nvSpPr>
              <p:cNvPr id="322" name="Line 191"/>
              <p:cNvSpPr>
                <a:spLocks noChangeShapeType="1"/>
              </p:cNvSpPr>
              <p:nvPr/>
            </p:nvSpPr>
            <p:spPr bwMode="auto">
              <a:xfrm>
                <a:off x="1800" y="2676"/>
                <a:ext cx="1" cy="120"/>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23" name="Line 192"/>
              <p:cNvSpPr>
                <a:spLocks noChangeShapeType="1"/>
              </p:cNvSpPr>
              <p:nvPr/>
            </p:nvSpPr>
            <p:spPr bwMode="auto">
              <a:xfrm>
                <a:off x="1832" y="2772"/>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24" name="Line 193"/>
              <p:cNvSpPr>
                <a:spLocks noChangeShapeType="1"/>
              </p:cNvSpPr>
              <p:nvPr/>
            </p:nvSpPr>
            <p:spPr bwMode="auto">
              <a:xfrm flipH="1">
                <a:off x="1824" y="279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25" name="Freeform 194"/>
              <p:cNvSpPr>
                <a:spLocks/>
              </p:cNvSpPr>
              <p:nvPr/>
            </p:nvSpPr>
            <p:spPr bwMode="auto">
              <a:xfrm>
                <a:off x="1808" y="2820"/>
                <a:ext cx="1" cy="24"/>
              </a:xfrm>
              <a:custGeom>
                <a:avLst/>
                <a:gdLst>
                  <a:gd name="T0" fmla="*/ 0 w 1"/>
                  <a:gd name="T1" fmla="*/ 0 h 24"/>
                  <a:gd name="T2" fmla="*/ 0 w 1"/>
                  <a:gd name="T3" fmla="*/ 16 h 24"/>
                  <a:gd name="T4" fmla="*/ 0 w 1"/>
                  <a:gd name="T5" fmla="*/ 24 h 24"/>
                  <a:gd name="T6" fmla="*/ 0 60000 65536"/>
                  <a:gd name="T7" fmla="*/ 0 60000 65536"/>
                  <a:gd name="T8" fmla="*/ 0 60000 65536"/>
                  <a:gd name="T9" fmla="*/ 0 w 1"/>
                  <a:gd name="T10" fmla="*/ 0 h 24"/>
                  <a:gd name="T11" fmla="*/ 1 w 1"/>
                  <a:gd name="T12" fmla="*/ 24 h 24"/>
                </a:gdLst>
                <a:ahLst/>
                <a:cxnLst>
                  <a:cxn ang="T6">
                    <a:pos x="T0" y="T1"/>
                  </a:cxn>
                  <a:cxn ang="T7">
                    <a:pos x="T2" y="T3"/>
                  </a:cxn>
                  <a:cxn ang="T8">
                    <a:pos x="T4" y="T5"/>
                  </a:cxn>
                </a:cxnLst>
                <a:rect l="T9" t="T10" r="T11" b="T12"/>
                <a:pathLst>
                  <a:path w="1" h="24">
                    <a:moveTo>
                      <a:pt x="0" y="0"/>
                    </a:moveTo>
                    <a:lnTo>
                      <a:pt x="0" y="16"/>
                    </a:lnTo>
                    <a:lnTo>
                      <a:pt x="0" y="24"/>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6" name="Line 195"/>
              <p:cNvSpPr>
                <a:spLocks noChangeShapeType="1"/>
              </p:cNvSpPr>
              <p:nvPr/>
            </p:nvSpPr>
            <p:spPr bwMode="auto">
              <a:xfrm flipV="1">
                <a:off x="1776" y="2820"/>
                <a:ext cx="1" cy="16"/>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27" name="Freeform 196"/>
              <p:cNvSpPr>
                <a:spLocks/>
              </p:cNvSpPr>
              <p:nvPr/>
            </p:nvSpPr>
            <p:spPr bwMode="auto">
              <a:xfrm>
                <a:off x="1768" y="2812"/>
                <a:ext cx="8" cy="8"/>
              </a:xfrm>
              <a:custGeom>
                <a:avLst/>
                <a:gdLst>
                  <a:gd name="T0" fmla="*/ 8 w 8"/>
                  <a:gd name="T1" fmla="*/ 0 h 8"/>
                  <a:gd name="T2" fmla="*/ 0 w 8"/>
                  <a:gd name="T3" fmla="*/ 0 h 8"/>
                  <a:gd name="T4" fmla="*/ 8 w 8"/>
                  <a:gd name="T5" fmla="*/ 8 h 8"/>
                  <a:gd name="T6" fmla="*/ 0 w 8"/>
                  <a:gd name="T7" fmla="*/ 0 h 8"/>
                  <a:gd name="T8" fmla="*/ 8 w 8"/>
                  <a:gd name="T9" fmla="*/ 0 h 8"/>
                  <a:gd name="T10" fmla="*/ 0 60000 65536"/>
                  <a:gd name="T11" fmla="*/ 0 60000 65536"/>
                  <a:gd name="T12" fmla="*/ 0 60000 65536"/>
                  <a:gd name="T13" fmla="*/ 0 60000 65536"/>
                  <a:gd name="T14" fmla="*/ 0 60000 65536"/>
                  <a:gd name="T15" fmla="*/ 0 w 8"/>
                  <a:gd name="T16" fmla="*/ 0 h 8"/>
                  <a:gd name="T17" fmla="*/ 8 w 8"/>
                  <a:gd name="T18" fmla="*/ 8 h 8"/>
                </a:gdLst>
                <a:ahLst/>
                <a:cxnLst>
                  <a:cxn ang="T10">
                    <a:pos x="T0" y="T1"/>
                  </a:cxn>
                  <a:cxn ang="T11">
                    <a:pos x="T2" y="T3"/>
                  </a:cxn>
                  <a:cxn ang="T12">
                    <a:pos x="T4" y="T5"/>
                  </a:cxn>
                  <a:cxn ang="T13">
                    <a:pos x="T6" y="T7"/>
                  </a:cxn>
                  <a:cxn ang="T14">
                    <a:pos x="T8" y="T9"/>
                  </a:cxn>
                </a:cxnLst>
                <a:rect l="T15" t="T16" r="T17" b="T18"/>
                <a:pathLst>
                  <a:path w="8" h="8">
                    <a:moveTo>
                      <a:pt x="8" y="0"/>
                    </a:moveTo>
                    <a:lnTo>
                      <a:pt x="0" y="0"/>
                    </a:lnTo>
                    <a:lnTo>
                      <a:pt x="8" y="8"/>
                    </a:lnTo>
                    <a:lnTo>
                      <a:pt x="0" y="0"/>
                    </a:lnTo>
                    <a:lnTo>
                      <a:pt x="8" y="0"/>
                    </a:lnTo>
                    <a:close/>
                  </a:path>
                </a:pathLst>
              </a:custGeom>
              <a:solidFill>
                <a:srgbClr val="FAA8A2"/>
              </a:solidFill>
              <a:ln w="12700">
                <a:solidFill>
                  <a:srgbClr val="FF3B44"/>
                </a:solidFill>
                <a:round/>
                <a:headEnd/>
                <a:tailEnd/>
              </a:ln>
            </p:spPr>
            <p:txBody>
              <a:bodyPr/>
              <a:lstStyle/>
              <a:p>
                <a:endParaRPr lang="en-GB"/>
              </a:p>
            </p:txBody>
          </p:sp>
          <p:sp>
            <p:nvSpPr>
              <p:cNvPr id="328" name="Freeform 197"/>
              <p:cNvSpPr>
                <a:spLocks/>
              </p:cNvSpPr>
              <p:nvPr/>
            </p:nvSpPr>
            <p:spPr bwMode="auto">
              <a:xfrm>
                <a:off x="1760" y="2804"/>
                <a:ext cx="8" cy="8"/>
              </a:xfrm>
              <a:custGeom>
                <a:avLst/>
                <a:gdLst>
                  <a:gd name="T0" fmla="*/ 8 w 8"/>
                  <a:gd name="T1" fmla="*/ 0 h 8"/>
                  <a:gd name="T2" fmla="*/ 0 w 8"/>
                  <a:gd name="T3" fmla="*/ 0 h 8"/>
                  <a:gd name="T4" fmla="*/ 8 w 8"/>
                  <a:gd name="T5" fmla="*/ 8 h 8"/>
                  <a:gd name="T6" fmla="*/ 0 w 8"/>
                  <a:gd name="T7" fmla="*/ 0 h 8"/>
                  <a:gd name="T8" fmla="*/ 8 w 8"/>
                  <a:gd name="T9" fmla="*/ 0 h 8"/>
                  <a:gd name="T10" fmla="*/ 0 60000 65536"/>
                  <a:gd name="T11" fmla="*/ 0 60000 65536"/>
                  <a:gd name="T12" fmla="*/ 0 60000 65536"/>
                  <a:gd name="T13" fmla="*/ 0 60000 65536"/>
                  <a:gd name="T14" fmla="*/ 0 60000 65536"/>
                  <a:gd name="T15" fmla="*/ 0 w 8"/>
                  <a:gd name="T16" fmla="*/ 0 h 8"/>
                  <a:gd name="T17" fmla="*/ 8 w 8"/>
                  <a:gd name="T18" fmla="*/ 8 h 8"/>
                </a:gdLst>
                <a:ahLst/>
                <a:cxnLst>
                  <a:cxn ang="T10">
                    <a:pos x="T0" y="T1"/>
                  </a:cxn>
                  <a:cxn ang="T11">
                    <a:pos x="T2" y="T3"/>
                  </a:cxn>
                  <a:cxn ang="T12">
                    <a:pos x="T4" y="T5"/>
                  </a:cxn>
                  <a:cxn ang="T13">
                    <a:pos x="T6" y="T7"/>
                  </a:cxn>
                  <a:cxn ang="T14">
                    <a:pos x="T8" y="T9"/>
                  </a:cxn>
                </a:cxnLst>
                <a:rect l="T15" t="T16" r="T17" b="T18"/>
                <a:pathLst>
                  <a:path w="8" h="8">
                    <a:moveTo>
                      <a:pt x="8" y="0"/>
                    </a:moveTo>
                    <a:lnTo>
                      <a:pt x="0" y="0"/>
                    </a:lnTo>
                    <a:lnTo>
                      <a:pt x="8" y="8"/>
                    </a:lnTo>
                    <a:lnTo>
                      <a:pt x="0" y="0"/>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29" name="Freeform 198"/>
              <p:cNvSpPr>
                <a:spLocks/>
              </p:cNvSpPr>
              <p:nvPr/>
            </p:nvSpPr>
            <p:spPr bwMode="auto">
              <a:xfrm>
                <a:off x="1776" y="2788"/>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solidFill>
                <a:srgbClr val="FAA8A2"/>
              </a:solidFill>
              <a:ln w="12700">
                <a:solidFill>
                  <a:srgbClr val="FF3B44"/>
                </a:solidFill>
                <a:round/>
                <a:headEnd/>
                <a:tailEnd/>
              </a:ln>
            </p:spPr>
            <p:txBody>
              <a:bodyPr/>
              <a:lstStyle/>
              <a:p>
                <a:endParaRPr lang="en-GB"/>
              </a:p>
            </p:txBody>
          </p:sp>
          <p:sp>
            <p:nvSpPr>
              <p:cNvPr id="330" name="Freeform 199"/>
              <p:cNvSpPr>
                <a:spLocks/>
              </p:cNvSpPr>
              <p:nvPr/>
            </p:nvSpPr>
            <p:spPr bwMode="auto">
              <a:xfrm>
                <a:off x="1768" y="2780"/>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31" name="Line 200"/>
              <p:cNvSpPr>
                <a:spLocks noChangeShapeType="1"/>
              </p:cNvSpPr>
              <p:nvPr/>
            </p:nvSpPr>
            <p:spPr bwMode="auto">
              <a:xfrm flipV="1">
                <a:off x="1776" y="275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2" name="Freeform 201"/>
              <p:cNvSpPr>
                <a:spLocks/>
              </p:cNvSpPr>
              <p:nvPr/>
            </p:nvSpPr>
            <p:spPr bwMode="auto">
              <a:xfrm>
                <a:off x="1792" y="274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333" name="Line 202"/>
              <p:cNvSpPr>
                <a:spLocks noChangeShapeType="1"/>
              </p:cNvSpPr>
              <p:nvPr/>
            </p:nvSpPr>
            <p:spPr bwMode="auto">
              <a:xfrm>
                <a:off x="1784" y="274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34" name="Freeform 203"/>
              <p:cNvSpPr>
                <a:spLocks/>
              </p:cNvSpPr>
              <p:nvPr/>
            </p:nvSpPr>
            <p:spPr bwMode="auto">
              <a:xfrm>
                <a:off x="1784" y="2788"/>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35" name="Freeform 204"/>
              <p:cNvSpPr>
                <a:spLocks/>
              </p:cNvSpPr>
              <p:nvPr/>
            </p:nvSpPr>
            <p:spPr bwMode="auto">
              <a:xfrm>
                <a:off x="1816" y="2756"/>
                <a:ext cx="8" cy="24"/>
              </a:xfrm>
              <a:custGeom>
                <a:avLst/>
                <a:gdLst>
                  <a:gd name="T0" fmla="*/ 8 w 8"/>
                  <a:gd name="T1" fmla="*/ 0 h 24"/>
                  <a:gd name="T2" fmla="*/ 8 w 8"/>
                  <a:gd name="T3" fmla="*/ 8 h 24"/>
                  <a:gd name="T4" fmla="*/ 8 w 8"/>
                  <a:gd name="T5" fmla="*/ 24 h 24"/>
                  <a:gd name="T6" fmla="*/ 0 w 8"/>
                  <a:gd name="T7" fmla="*/ 16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8" y="0"/>
                    </a:moveTo>
                    <a:lnTo>
                      <a:pt x="8" y="8"/>
                    </a:lnTo>
                    <a:lnTo>
                      <a:pt x="8" y="24"/>
                    </a:ln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36" name="Freeform 205"/>
              <p:cNvSpPr>
                <a:spLocks/>
              </p:cNvSpPr>
              <p:nvPr/>
            </p:nvSpPr>
            <p:spPr bwMode="auto">
              <a:xfrm>
                <a:off x="1856" y="2772"/>
                <a:ext cx="1" cy="24"/>
              </a:xfrm>
              <a:custGeom>
                <a:avLst/>
                <a:gdLst>
                  <a:gd name="T0" fmla="*/ 0 w 1"/>
                  <a:gd name="T1" fmla="*/ 8 h 24"/>
                  <a:gd name="T2" fmla="*/ 0 w 1"/>
                  <a:gd name="T3" fmla="*/ 0 h 24"/>
                  <a:gd name="T4" fmla="*/ 0 w 1"/>
                  <a:gd name="T5" fmla="*/ 24 h 24"/>
                  <a:gd name="T6" fmla="*/ 0 w 1"/>
                  <a:gd name="T7" fmla="*/ 24 h 24"/>
                  <a:gd name="T8" fmla="*/ 0 60000 65536"/>
                  <a:gd name="T9" fmla="*/ 0 60000 65536"/>
                  <a:gd name="T10" fmla="*/ 0 60000 65536"/>
                  <a:gd name="T11" fmla="*/ 0 60000 65536"/>
                  <a:gd name="T12" fmla="*/ 0 w 1"/>
                  <a:gd name="T13" fmla="*/ 0 h 24"/>
                  <a:gd name="T14" fmla="*/ 1 w 1"/>
                  <a:gd name="T15" fmla="*/ 24 h 24"/>
                </a:gdLst>
                <a:ahLst/>
                <a:cxnLst>
                  <a:cxn ang="T8">
                    <a:pos x="T0" y="T1"/>
                  </a:cxn>
                  <a:cxn ang="T9">
                    <a:pos x="T2" y="T3"/>
                  </a:cxn>
                  <a:cxn ang="T10">
                    <a:pos x="T4" y="T5"/>
                  </a:cxn>
                  <a:cxn ang="T11">
                    <a:pos x="T6" y="T7"/>
                  </a:cxn>
                </a:cxnLst>
                <a:rect l="T12" t="T13" r="T14" b="T15"/>
                <a:pathLst>
                  <a:path w="1" h="24">
                    <a:moveTo>
                      <a:pt x="0" y="8"/>
                    </a:moveTo>
                    <a:lnTo>
                      <a:pt x="0" y="0"/>
                    </a:lnTo>
                    <a:lnTo>
                      <a:pt x="0" y="24"/>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37" name="Freeform 206"/>
              <p:cNvSpPr>
                <a:spLocks/>
              </p:cNvSpPr>
              <p:nvPr/>
            </p:nvSpPr>
            <p:spPr bwMode="auto">
              <a:xfrm>
                <a:off x="1840" y="2804"/>
                <a:ext cx="8" cy="8"/>
              </a:xfrm>
              <a:custGeom>
                <a:avLst/>
                <a:gdLst>
                  <a:gd name="T0" fmla="*/ 8 w 8"/>
                  <a:gd name="T1" fmla="*/ 0 h 8"/>
                  <a:gd name="T2" fmla="*/ 8 w 8"/>
                  <a:gd name="T3" fmla="*/ 0 h 8"/>
                  <a:gd name="T4" fmla="*/ 8 w 8"/>
                  <a:gd name="T5" fmla="*/ 8 h 8"/>
                  <a:gd name="T6" fmla="*/ 0 w 8"/>
                  <a:gd name="T7" fmla="*/ 8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0"/>
                    </a:moveTo>
                    <a:lnTo>
                      <a:pt x="8" y="0"/>
                    </a:lnTo>
                    <a:lnTo>
                      <a:pt x="8" y="8"/>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38" name="Freeform 207"/>
              <p:cNvSpPr>
                <a:spLocks/>
              </p:cNvSpPr>
              <p:nvPr/>
            </p:nvSpPr>
            <p:spPr bwMode="auto">
              <a:xfrm>
                <a:off x="1824" y="2836"/>
                <a:ext cx="8" cy="8"/>
              </a:xfrm>
              <a:custGeom>
                <a:avLst/>
                <a:gdLst>
                  <a:gd name="T0" fmla="*/ 8 w 8"/>
                  <a:gd name="T1" fmla="*/ 8 h 8"/>
                  <a:gd name="T2" fmla="*/ 0 w 8"/>
                  <a:gd name="T3" fmla="*/ 0 h 8"/>
                  <a:gd name="T4" fmla="*/ 0 w 8"/>
                  <a:gd name="T5" fmla="*/ 8 h 8"/>
                  <a:gd name="T6" fmla="*/ 0 w 8"/>
                  <a:gd name="T7" fmla="*/ 0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8"/>
                    </a:moveTo>
                    <a:lnTo>
                      <a:pt x="0" y="0"/>
                    </a:lnTo>
                    <a:lnTo>
                      <a:pt x="0"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39" name="Line 208"/>
              <p:cNvSpPr>
                <a:spLocks noChangeShapeType="1"/>
              </p:cNvSpPr>
              <p:nvPr/>
            </p:nvSpPr>
            <p:spPr bwMode="auto">
              <a:xfrm flipV="1">
                <a:off x="1840" y="2828"/>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40" name="Line 209"/>
              <p:cNvSpPr>
                <a:spLocks noChangeShapeType="1"/>
              </p:cNvSpPr>
              <p:nvPr/>
            </p:nvSpPr>
            <p:spPr bwMode="auto">
              <a:xfrm>
                <a:off x="1832" y="274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41" name="Freeform 210"/>
              <p:cNvSpPr>
                <a:spLocks/>
              </p:cNvSpPr>
              <p:nvPr/>
            </p:nvSpPr>
            <p:spPr bwMode="auto">
              <a:xfrm>
                <a:off x="1792" y="2820"/>
                <a:ext cx="1" cy="8"/>
              </a:xfrm>
              <a:custGeom>
                <a:avLst/>
                <a:gdLst>
                  <a:gd name="T0" fmla="*/ 0 w 1"/>
                  <a:gd name="T1" fmla="*/ 0 h 8"/>
                  <a:gd name="T2" fmla="*/ 0 w 1"/>
                  <a:gd name="T3" fmla="*/ 8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2" name="Freeform 211"/>
              <p:cNvSpPr>
                <a:spLocks/>
              </p:cNvSpPr>
              <p:nvPr/>
            </p:nvSpPr>
            <p:spPr bwMode="auto">
              <a:xfrm>
                <a:off x="1784" y="2740"/>
                <a:ext cx="8" cy="8"/>
              </a:xfrm>
              <a:custGeom>
                <a:avLst/>
                <a:gdLst>
                  <a:gd name="T0" fmla="*/ 8 w 8"/>
                  <a:gd name="T1" fmla="*/ 0 h 8"/>
                  <a:gd name="T2" fmla="*/ 8 w 8"/>
                  <a:gd name="T3" fmla="*/ 8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8" y="8"/>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3" name="Freeform 212"/>
              <p:cNvSpPr>
                <a:spLocks/>
              </p:cNvSpPr>
              <p:nvPr/>
            </p:nvSpPr>
            <p:spPr bwMode="auto">
              <a:xfrm>
                <a:off x="1848" y="2756"/>
                <a:ext cx="1" cy="8"/>
              </a:xfrm>
              <a:custGeom>
                <a:avLst/>
                <a:gdLst>
                  <a:gd name="T0" fmla="*/ 0 w 1"/>
                  <a:gd name="T1" fmla="*/ 0 h 8"/>
                  <a:gd name="T2" fmla="*/ 0 w 1"/>
                  <a:gd name="T3" fmla="*/ 8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44" name="Line 213"/>
              <p:cNvSpPr>
                <a:spLocks noChangeShapeType="1"/>
              </p:cNvSpPr>
              <p:nvPr/>
            </p:nvSpPr>
            <p:spPr bwMode="auto">
              <a:xfrm>
                <a:off x="1776" y="2812"/>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45" name="Line 214"/>
              <p:cNvSpPr>
                <a:spLocks noChangeShapeType="1"/>
              </p:cNvSpPr>
              <p:nvPr/>
            </p:nvSpPr>
            <p:spPr bwMode="auto">
              <a:xfrm>
                <a:off x="1816" y="274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46" name="Line 215"/>
              <p:cNvSpPr>
                <a:spLocks noChangeShapeType="1"/>
              </p:cNvSpPr>
              <p:nvPr/>
            </p:nvSpPr>
            <p:spPr bwMode="auto">
              <a:xfrm flipH="1">
                <a:off x="1784" y="277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47" name="Line 216"/>
              <p:cNvSpPr>
                <a:spLocks noChangeShapeType="1"/>
              </p:cNvSpPr>
              <p:nvPr/>
            </p:nvSpPr>
            <p:spPr bwMode="auto">
              <a:xfrm flipH="1">
                <a:off x="1816" y="278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48" name="Line 217"/>
              <p:cNvSpPr>
                <a:spLocks noChangeShapeType="1"/>
              </p:cNvSpPr>
              <p:nvPr/>
            </p:nvSpPr>
            <p:spPr bwMode="auto">
              <a:xfrm>
                <a:off x="1816" y="2812"/>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1" name="Group 218"/>
            <p:cNvGrpSpPr>
              <a:grpSpLocks/>
            </p:cNvGrpSpPr>
            <p:nvPr/>
          </p:nvGrpSpPr>
          <p:grpSpPr bwMode="auto">
            <a:xfrm>
              <a:off x="2001" y="2304"/>
              <a:ext cx="96" cy="144"/>
              <a:chOff x="1488" y="2484"/>
              <a:chExt cx="96" cy="168"/>
            </a:xfrm>
          </p:grpSpPr>
          <p:sp>
            <p:nvSpPr>
              <p:cNvPr id="295" name="Line 219"/>
              <p:cNvSpPr>
                <a:spLocks noChangeShapeType="1"/>
              </p:cNvSpPr>
              <p:nvPr/>
            </p:nvSpPr>
            <p:spPr bwMode="auto">
              <a:xfrm>
                <a:off x="1528" y="2484"/>
                <a:ext cx="1" cy="120"/>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6" name="Line 220"/>
              <p:cNvSpPr>
                <a:spLocks noChangeShapeType="1"/>
              </p:cNvSpPr>
              <p:nvPr/>
            </p:nvSpPr>
            <p:spPr bwMode="auto">
              <a:xfrm>
                <a:off x="1560" y="258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7" name="Line 221"/>
              <p:cNvSpPr>
                <a:spLocks noChangeShapeType="1"/>
              </p:cNvSpPr>
              <p:nvPr/>
            </p:nvSpPr>
            <p:spPr bwMode="auto">
              <a:xfrm flipH="1">
                <a:off x="1552" y="2604"/>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8" name="Freeform 222"/>
              <p:cNvSpPr>
                <a:spLocks/>
              </p:cNvSpPr>
              <p:nvPr/>
            </p:nvSpPr>
            <p:spPr bwMode="auto">
              <a:xfrm>
                <a:off x="1528" y="2628"/>
                <a:ext cx="8" cy="16"/>
              </a:xfrm>
              <a:custGeom>
                <a:avLst/>
                <a:gdLst>
                  <a:gd name="T0" fmla="*/ 8 w 8"/>
                  <a:gd name="T1" fmla="*/ 0 h 16"/>
                  <a:gd name="T2" fmla="*/ 0 w 8"/>
                  <a:gd name="T3" fmla="*/ 16 h 16"/>
                  <a:gd name="T4" fmla="*/ 8 w 8"/>
                  <a:gd name="T5" fmla="*/ 16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8" y="0"/>
                    </a:moveTo>
                    <a:lnTo>
                      <a:pt x="0" y="16"/>
                    </a:lnTo>
                    <a:lnTo>
                      <a:pt x="8"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9" name="Line 223"/>
              <p:cNvSpPr>
                <a:spLocks noChangeShapeType="1"/>
              </p:cNvSpPr>
              <p:nvPr/>
            </p:nvSpPr>
            <p:spPr bwMode="auto">
              <a:xfrm flipV="1">
                <a:off x="1504" y="2628"/>
                <a:ext cx="1" cy="16"/>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0" name="Freeform 224"/>
              <p:cNvSpPr>
                <a:spLocks/>
              </p:cNvSpPr>
              <p:nvPr/>
            </p:nvSpPr>
            <p:spPr bwMode="auto">
              <a:xfrm>
                <a:off x="1496" y="2620"/>
                <a:ext cx="8" cy="1"/>
              </a:xfrm>
              <a:custGeom>
                <a:avLst/>
                <a:gdLst>
                  <a:gd name="T0" fmla="*/ 8 w 8"/>
                  <a:gd name="T1" fmla="*/ 0 h 1"/>
                  <a:gd name="T2" fmla="*/ 0 w 8"/>
                  <a:gd name="T3" fmla="*/ 0 h 1"/>
                  <a:gd name="T4" fmla="*/ 0 w 8"/>
                  <a:gd name="T5" fmla="*/ 0 h 1"/>
                  <a:gd name="T6" fmla="*/ 0 w 8"/>
                  <a:gd name="T7" fmla="*/ 0 h 1"/>
                  <a:gd name="T8" fmla="*/ 8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8" y="0"/>
                    </a:moveTo>
                    <a:lnTo>
                      <a:pt x="0" y="0"/>
                    </a:lnTo>
                    <a:lnTo>
                      <a:pt x="8" y="0"/>
                    </a:lnTo>
                    <a:close/>
                  </a:path>
                </a:pathLst>
              </a:custGeom>
              <a:solidFill>
                <a:srgbClr val="FAA8A2"/>
              </a:solidFill>
              <a:ln w="12700">
                <a:solidFill>
                  <a:srgbClr val="FF3B44"/>
                </a:solidFill>
                <a:round/>
                <a:headEnd/>
                <a:tailEnd/>
              </a:ln>
            </p:spPr>
            <p:txBody>
              <a:bodyPr/>
              <a:lstStyle/>
              <a:p>
                <a:endParaRPr lang="en-GB"/>
              </a:p>
            </p:txBody>
          </p:sp>
          <p:sp>
            <p:nvSpPr>
              <p:cNvPr id="301" name="Rectangle 225"/>
              <p:cNvSpPr>
                <a:spLocks noChangeArrowheads="1"/>
              </p:cNvSpPr>
              <p:nvPr/>
            </p:nvSpPr>
            <p:spPr bwMode="auto">
              <a:xfrm>
                <a:off x="1488" y="2612"/>
                <a:ext cx="8" cy="0"/>
              </a:xfrm>
              <a:prstGeom prst="rect">
                <a:avLst/>
              </a:prstGeom>
              <a:noFill/>
              <a:ln w="12700">
                <a:solidFill>
                  <a:srgbClr val="FF3B44"/>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02" name="Freeform 226"/>
              <p:cNvSpPr>
                <a:spLocks/>
              </p:cNvSpPr>
              <p:nvPr/>
            </p:nvSpPr>
            <p:spPr bwMode="auto">
              <a:xfrm>
                <a:off x="1496" y="2596"/>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solidFill>
                <a:srgbClr val="FAA8A2"/>
              </a:solidFill>
              <a:ln w="12700">
                <a:solidFill>
                  <a:srgbClr val="FF3B44"/>
                </a:solidFill>
                <a:round/>
                <a:headEnd/>
                <a:tailEnd/>
              </a:ln>
            </p:spPr>
            <p:txBody>
              <a:bodyPr/>
              <a:lstStyle/>
              <a:p>
                <a:endParaRPr lang="en-GB"/>
              </a:p>
            </p:txBody>
          </p:sp>
          <p:sp>
            <p:nvSpPr>
              <p:cNvPr id="303" name="Freeform 227"/>
              <p:cNvSpPr>
                <a:spLocks/>
              </p:cNvSpPr>
              <p:nvPr/>
            </p:nvSpPr>
            <p:spPr bwMode="auto">
              <a:xfrm>
                <a:off x="1488" y="2588"/>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4" name="Line 228"/>
              <p:cNvSpPr>
                <a:spLocks noChangeShapeType="1"/>
              </p:cNvSpPr>
              <p:nvPr/>
            </p:nvSpPr>
            <p:spPr bwMode="auto">
              <a:xfrm>
                <a:off x="1504" y="2564"/>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5" name="Freeform 229"/>
              <p:cNvSpPr>
                <a:spLocks/>
              </p:cNvSpPr>
              <p:nvPr/>
            </p:nvSpPr>
            <p:spPr bwMode="auto">
              <a:xfrm>
                <a:off x="1520" y="2556"/>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306" name="Line 230"/>
              <p:cNvSpPr>
                <a:spLocks noChangeShapeType="1"/>
              </p:cNvSpPr>
              <p:nvPr/>
            </p:nvSpPr>
            <p:spPr bwMode="auto">
              <a:xfrm>
                <a:off x="1512" y="254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07" name="Freeform 231"/>
              <p:cNvSpPr>
                <a:spLocks/>
              </p:cNvSpPr>
              <p:nvPr/>
            </p:nvSpPr>
            <p:spPr bwMode="auto">
              <a:xfrm>
                <a:off x="1504" y="2596"/>
                <a:ext cx="8" cy="1"/>
              </a:xfrm>
              <a:custGeom>
                <a:avLst/>
                <a:gdLst>
                  <a:gd name="T0" fmla="*/ 8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8" y="0"/>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8" name="Freeform 232"/>
              <p:cNvSpPr>
                <a:spLocks/>
              </p:cNvSpPr>
              <p:nvPr/>
            </p:nvSpPr>
            <p:spPr bwMode="auto">
              <a:xfrm>
                <a:off x="1544" y="2564"/>
                <a:ext cx="8" cy="16"/>
              </a:xfrm>
              <a:custGeom>
                <a:avLst/>
                <a:gdLst>
                  <a:gd name="T0" fmla="*/ 8 w 8"/>
                  <a:gd name="T1" fmla="*/ 0 h 16"/>
                  <a:gd name="T2" fmla="*/ 8 w 8"/>
                  <a:gd name="T3" fmla="*/ 8 h 16"/>
                  <a:gd name="T4" fmla="*/ 8 w 8"/>
                  <a:gd name="T5" fmla="*/ 16 h 16"/>
                  <a:gd name="T6" fmla="*/ 0 w 8"/>
                  <a:gd name="T7" fmla="*/ 8 h 16"/>
                  <a:gd name="T8" fmla="*/ 0 60000 65536"/>
                  <a:gd name="T9" fmla="*/ 0 60000 65536"/>
                  <a:gd name="T10" fmla="*/ 0 60000 65536"/>
                  <a:gd name="T11" fmla="*/ 0 60000 65536"/>
                  <a:gd name="T12" fmla="*/ 0 w 8"/>
                  <a:gd name="T13" fmla="*/ 0 h 16"/>
                  <a:gd name="T14" fmla="*/ 8 w 8"/>
                  <a:gd name="T15" fmla="*/ 16 h 16"/>
                </a:gdLst>
                <a:ahLst/>
                <a:cxnLst>
                  <a:cxn ang="T8">
                    <a:pos x="T0" y="T1"/>
                  </a:cxn>
                  <a:cxn ang="T9">
                    <a:pos x="T2" y="T3"/>
                  </a:cxn>
                  <a:cxn ang="T10">
                    <a:pos x="T4" y="T5"/>
                  </a:cxn>
                  <a:cxn ang="T11">
                    <a:pos x="T6" y="T7"/>
                  </a:cxn>
                </a:cxnLst>
                <a:rect l="T12" t="T13" r="T14" b="T15"/>
                <a:pathLst>
                  <a:path w="8" h="16">
                    <a:moveTo>
                      <a:pt x="8" y="0"/>
                    </a:moveTo>
                    <a:lnTo>
                      <a:pt x="8" y="8"/>
                    </a:lnTo>
                    <a:lnTo>
                      <a:pt x="8" y="16"/>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09" name="Freeform 233"/>
              <p:cNvSpPr>
                <a:spLocks/>
              </p:cNvSpPr>
              <p:nvPr/>
            </p:nvSpPr>
            <p:spPr bwMode="auto">
              <a:xfrm>
                <a:off x="1576" y="2580"/>
                <a:ext cx="8" cy="24"/>
              </a:xfrm>
              <a:custGeom>
                <a:avLst/>
                <a:gdLst>
                  <a:gd name="T0" fmla="*/ 8 w 8"/>
                  <a:gd name="T1" fmla="*/ 8 h 24"/>
                  <a:gd name="T2" fmla="*/ 0 w 8"/>
                  <a:gd name="T3" fmla="*/ 0 h 24"/>
                  <a:gd name="T4" fmla="*/ 8 w 8"/>
                  <a:gd name="T5" fmla="*/ 24 h 24"/>
                  <a:gd name="T6" fmla="*/ 8 w 8"/>
                  <a:gd name="T7" fmla="*/ 16 h 24"/>
                  <a:gd name="T8" fmla="*/ 0 60000 65536"/>
                  <a:gd name="T9" fmla="*/ 0 60000 65536"/>
                  <a:gd name="T10" fmla="*/ 0 60000 65536"/>
                  <a:gd name="T11" fmla="*/ 0 60000 65536"/>
                  <a:gd name="T12" fmla="*/ 0 w 8"/>
                  <a:gd name="T13" fmla="*/ 0 h 24"/>
                  <a:gd name="T14" fmla="*/ 8 w 8"/>
                  <a:gd name="T15" fmla="*/ 24 h 24"/>
                </a:gdLst>
                <a:ahLst/>
                <a:cxnLst>
                  <a:cxn ang="T8">
                    <a:pos x="T0" y="T1"/>
                  </a:cxn>
                  <a:cxn ang="T9">
                    <a:pos x="T2" y="T3"/>
                  </a:cxn>
                  <a:cxn ang="T10">
                    <a:pos x="T4" y="T5"/>
                  </a:cxn>
                  <a:cxn ang="T11">
                    <a:pos x="T6" y="T7"/>
                  </a:cxn>
                </a:cxnLst>
                <a:rect l="T12" t="T13" r="T14" b="T15"/>
                <a:pathLst>
                  <a:path w="8" h="24">
                    <a:moveTo>
                      <a:pt x="8" y="8"/>
                    </a:moveTo>
                    <a:lnTo>
                      <a:pt x="0" y="0"/>
                    </a:lnTo>
                    <a:lnTo>
                      <a:pt x="8" y="24"/>
                    </a:lnTo>
                    <a:lnTo>
                      <a:pt x="8"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0" name="Freeform 234"/>
              <p:cNvSpPr>
                <a:spLocks/>
              </p:cNvSpPr>
              <p:nvPr/>
            </p:nvSpPr>
            <p:spPr bwMode="auto">
              <a:xfrm>
                <a:off x="1568" y="2612"/>
                <a:ext cx="8" cy="8"/>
              </a:xfrm>
              <a:custGeom>
                <a:avLst/>
                <a:gdLst>
                  <a:gd name="T0" fmla="*/ 8 w 8"/>
                  <a:gd name="T1" fmla="*/ 0 h 8"/>
                  <a:gd name="T2" fmla="*/ 0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1" name="Freeform 235"/>
              <p:cNvSpPr>
                <a:spLocks/>
              </p:cNvSpPr>
              <p:nvPr/>
            </p:nvSpPr>
            <p:spPr bwMode="auto">
              <a:xfrm>
                <a:off x="1552" y="2644"/>
                <a:ext cx="8" cy="8"/>
              </a:xfrm>
              <a:custGeom>
                <a:avLst/>
                <a:gdLst>
                  <a:gd name="T0" fmla="*/ 8 w 8"/>
                  <a:gd name="T1" fmla="*/ 0 h 8"/>
                  <a:gd name="T2" fmla="*/ 0 w 8"/>
                  <a:gd name="T3" fmla="*/ 0 h 8"/>
                  <a:gd name="T4" fmla="*/ 0 w 8"/>
                  <a:gd name="T5" fmla="*/ 8 h 8"/>
                  <a:gd name="T6" fmla="*/ 0 w 8"/>
                  <a:gd name="T7" fmla="*/ 0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0"/>
                    </a:moveTo>
                    <a:lnTo>
                      <a:pt x="0" y="0"/>
                    </a:lnTo>
                    <a:lnTo>
                      <a:pt x="0"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2" name="Line 236"/>
              <p:cNvSpPr>
                <a:spLocks noChangeShapeType="1"/>
              </p:cNvSpPr>
              <p:nvPr/>
            </p:nvSpPr>
            <p:spPr bwMode="auto">
              <a:xfrm flipV="1">
                <a:off x="1568" y="263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3" name="Line 237"/>
              <p:cNvSpPr>
                <a:spLocks noChangeShapeType="1"/>
              </p:cNvSpPr>
              <p:nvPr/>
            </p:nvSpPr>
            <p:spPr bwMode="auto">
              <a:xfrm>
                <a:off x="1560" y="255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4" name="Freeform 238"/>
              <p:cNvSpPr>
                <a:spLocks/>
              </p:cNvSpPr>
              <p:nvPr/>
            </p:nvSpPr>
            <p:spPr bwMode="auto">
              <a:xfrm>
                <a:off x="1520" y="2628"/>
                <a:ext cx="1" cy="8"/>
              </a:xfrm>
              <a:custGeom>
                <a:avLst/>
                <a:gdLst>
                  <a:gd name="T0" fmla="*/ 0 w 1"/>
                  <a:gd name="T1" fmla="*/ 0 h 8"/>
                  <a:gd name="T2" fmla="*/ 0 w 1"/>
                  <a:gd name="T3" fmla="*/ 8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5" name="Freeform 239"/>
              <p:cNvSpPr>
                <a:spLocks/>
              </p:cNvSpPr>
              <p:nvPr/>
            </p:nvSpPr>
            <p:spPr bwMode="auto">
              <a:xfrm>
                <a:off x="1512" y="2548"/>
                <a:ext cx="8" cy="8"/>
              </a:xfrm>
              <a:custGeom>
                <a:avLst/>
                <a:gdLst>
                  <a:gd name="T0" fmla="*/ 8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8"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6" name="Freeform 240"/>
              <p:cNvSpPr>
                <a:spLocks/>
              </p:cNvSpPr>
              <p:nvPr/>
            </p:nvSpPr>
            <p:spPr bwMode="auto">
              <a:xfrm>
                <a:off x="1568" y="2564"/>
                <a:ext cx="8" cy="8"/>
              </a:xfrm>
              <a:custGeom>
                <a:avLst/>
                <a:gdLst>
                  <a:gd name="T0" fmla="*/ 8 w 8"/>
                  <a:gd name="T1" fmla="*/ 0 h 8"/>
                  <a:gd name="T2" fmla="*/ 0 w 8"/>
                  <a:gd name="T3" fmla="*/ 8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317" name="Line 241"/>
              <p:cNvSpPr>
                <a:spLocks noChangeShapeType="1"/>
              </p:cNvSpPr>
              <p:nvPr/>
            </p:nvSpPr>
            <p:spPr bwMode="auto">
              <a:xfrm flipH="1">
                <a:off x="1496" y="2612"/>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8" name="Line 242"/>
              <p:cNvSpPr>
                <a:spLocks noChangeShapeType="1"/>
              </p:cNvSpPr>
              <p:nvPr/>
            </p:nvSpPr>
            <p:spPr bwMode="auto">
              <a:xfrm>
                <a:off x="1544" y="2548"/>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19" name="Line 243"/>
              <p:cNvSpPr>
                <a:spLocks noChangeShapeType="1"/>
              </p:cNvSpPr>
              <p:nvPr/>
            </p:nvSpPr>
            <p:spPr bwMode="auto">
              <a:xfrm flipH="1">
                <a:off x="1512" y="258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20" name="Line 244"/>
              <p:cNvSpPr>
                <a:spLocks noChangeShapeType="1"/>
              </p:cNvSpPr>
              <p:nvPr/>
            </p:nvSpPr>
            <p:spPr bwMode="auto">
              <a:xfrm flipH="1">
                <a:off x="1544" y="259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321" name="Line 245"/>
              <p:cNvSpPr>
                <a:spLocks noChangeShapeType="1"/>
              </p:cNvSpPr>
              <p:nvPr/>
            </p:nvSpPr>
            <p:spPr bwMode="auto">
              <a:xfrm>
                <a:off x="1544" y="262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2" name="Group 246"/>
            <p:cNvGrpSpPr>
              <a:grpSpLocks/>
            </p:cNvGrpSpPr>
            <p:nvPr/>
          </p:nvGrpSpPr>
          <p:grpSpPr bwMode="auto">
            <a:xfrm>
              <a:off x="1865" y="2304"/>
              <a:ext cx="97" cy="129"/>
              <a:chOff x="1352" y="2476"/>
              <a:chExt cx="97" cy="161"/>
            </a:xfrm>
          </p:grpSpPr>
          <p:sp>
            <p:nvSpPr>
              <p:cNvPr id="268" name="Line 247"/>
              <p:cNvSpPr>
                <a:spLocks noChangeShapeType="1"/>
              </p:cNvSpPr>
              <p:nvPr/>
            </p:nvSpPr>
            <p:spPr bwMode="auto">
              <a:xfrm>
                <a:off x="1400" y="2476"/>
                <a:ext cx="1" cy="112"/>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9" name="Line 248"/>
              <p:cNvSpPr>
                <a:spLocks noChangeShapeType="1"/>
              </p:cNvSpPr>
              <p:nvPr/>
            </p:nvSpPr>
            <p:spPr bwMode="auto">
              <a:xfrm>
                <a:off x="1424" y="256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70" name="Line 249"/>
              <p:cNvSpPr>
                <a:spLocks noChangeShapeType="1"/>
              </p:cNvSpPr>
              <p:nvPr/>
            </p:nvSpPr>
            <p:spPr bwMode="auto">
              <a:xfrm flipH="1">
                <a:off x="1416" y="259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71" name="Freeform 250"/>
              <p:cNvSpPr>
                <a:spLocks/>
              </p:cNvSpPr>
              <p:nvPr/>
            </p:nvSpPr>
            <p:spPr bwMode="auto">
              <a:xfrm>
                <a:off x="1400" y="2620"/>
                <a:ext cx="8" cy="16"/>
              </a:xfrm>
              <a:custGeom>
                <a:avLst/>
                <a:gdLst>
                  <a:gd name="T0" fmla="*/ 8 w 8"/>
                  <a:gd name="T1" fmla="*/ 0 h 16"/>
                  <a:gd name="T2" fmla="*/ 0 w 8"/>
                  <a:gd name="T3" fmla="*/ 16 h 16"/>
                  <a:gd name="T4" fmla="*/ 0 w 8"/>
                  <a:gd name="T5" fmla="*/ 16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8" y="0"/>
                    </a:move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2" name="Line 251"/>
              <p:cNvSpPr>
                <a:spLocks noChangeShapeType="1"/>
              </p:cNvSpPr>
              <p:nvPr/>
            </p:nvSpPr>
            <p:spPr bwMode="auto">
              <a:xfrm flipV="1">
                <a:off x="1376" y="262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73" name="Freeform 252"/>
              <p:cNvSpPr>
                <a:spLocks/>
              </p:cNvSpPr>
              <p:nvPr/>
            </p:nvSpPr>
            <p:spPr bwMode="auto">
              <a:xfrm>
                <a:off x="1360" y="2612"/>
                <a:ext cx="8" cy="1"/>
              </a:xfrm>
              <a:custGeom>
                <a:avLst/>
                <a:gdLst>
                  <a:gd name="T0" fmla="*/ 8 w 8"/>
                  <a:gd name="T1" fmla="*/ 0 h 1"/>
                  <a:gd name="T2" fmla="*/ 0 w 8"/>
                  <a:gd name="T3" fmla="*/ 0 h 1"/>
                  <a:gd name="T4" fmla="*/ 8 w 8"/>
                  <a:gd name="T5" fmla="*/ 0 h 1"/>
                  <a:gd name="T6" fmla="*/ 0 w 8"/>
                  <a:gd name="T7" fmla="*/ 0 h 1"/>
                  <a:gd name="T8" fmla="*/ 8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8" y="0"/>
                    </a:moveTo>
                    <a:lnTo>
                      <a:pt x="0" y="0"/>
                    </a:lnTo>
                    <a:lnTo>
                      <a:pt x="8" y="0"/>
                    </a:lnTo>
                    <a:lnTo>
                      <a:pt x="0" y="0"/>
                    </a:lnTo>
                    <a:lnTo>
                      <a:pt x="8" y="0"/>
                    </a:lnTo>
                    <a:close/>
                  </a:path>
                </a:pathLst>
              </a:custGeom>
              <a:solidFill>
                <a:srgbClr val="FAA8A2"/>
              </a:solidFill>
              <a:ln w="12700">
                <a:solidFill>
                  <a:srgbClr val="FF3B44"/>
                </a:solidFill>
                <a:round/>
                <a:headEnd/>
                <a:tailEnd/>
              </a:ln>
            </p:spPr>
            <p:txBody>
              <a:bodyPr/>
              <a:lstStyle/>
              <a:p>
                <a:endParaRPr lang="en-GB"/>
              </a:p>
            </p:txBody>
          </p:sp>
          <p:sp>
            <p:nvSpPr>
              <p:cNvPr id="274" name="Freeform 253"/>
              <p:cNvSpPr>
                <a:spLocks/>
              </p:cNvSpPr>
              <p:nvPr/>
            </p:nvSpPr>
            <p:spPr bwMode="auto">
              <a:xfrm>
                <a:off x="1352" y="2604"/>
                <a:ext cx="8" cy="1"/>
              </a:xfrm>
              <a:custGeom>
                <a:avLst/>
                <a:gdLst>
                  <a:gd name="T0" fmla="*/ 8 w 8"/>
                  <a:gd name="T1" fmla="*/ 0 h 1"/>
                  <a:gd name="T2" fmla="*/ 0 w 8"/>
                  <a:gd name="T3" fmla="*/ 0 h 1"/>
                  <a:gd name="T4" fmla="*/ 8 w 8"/>
                  <a:gd name="T5" fmla="*/ 0 h 1"/>
                  <a:gd name="T6" fmla="*/ 0 w 8"/>
                  <a:gd name="T7" fmla="*/ 0 h 1"/>
                  <a:gd name="T8" fmla="*/ 8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8" y="0"/>
                    </a:moveTo>
                    <a:lnTo>
                      <a:pt x="0" y="0"/>
                    </a:lnTo>
                    <a:lnTo>
                      <a:pt x="8" y="0"/>
                    </a:lnTo>
                    <a:lnTo>
                      <a:pt x="0" y="0"/>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5" name="Freeform 254"/>
              <p:cNvSpPr>
                <a:spLocks/>
              </p:cNvSpPr>
              <p:nvPr/>
            </p:nvSpPr>
            <p:spPr bwMode="auto">
              <a:xfrm>
                <a:off x="1368" y="2580"/>
                <a:ext cx="1" cy="16"/>
              </a:xfrm>
              <a:custGeom>
                <a:avLst/>
                <a:gdLst>
                  <a:gd name="T0" fmla="*/ 0 w 1"/>
                  <a:gd name="T1" fmla="*/ 0 h 16"/>
                  <a:gd name="T2" fmla="*/ 0 w 1"/>
                  <a:gd name="T3" fmla="*/ 16 h 16"/>
                  <a:gd name="T4" fmla="*/ 0 w 1"/>
                  <a:gd name="T5" fmla="*/ 0 h 16"/>
                  <a:gd name="T6" fmla="*/ 0 60000 65536"/>
                  <a:gd name="T7" fmla="*/ 0 60000 65536"/>
                  <a:gd name="T8" fmla="*/ 0 60000 65536"/>
                  <a:gd name="T9" fmla="*/ 0 w 1"/>
                  <a:gd name="T10" fmla="*/ 0 h 16"/>
                  <a:gd name="T11" fmla="*/ 1 w 1"/>
                  <a:gd name="T12" fmla="*/ 16 h 16"/>
                </a:gdLst>
                <a:ahLst/>
                <a:cxnLst>
                  <a:cxn ang="T6">
                    <a:pos x="T0" y="T1"/>
                  </a:cxn>
                  <a:cxn ang="T7">
                    <a:pos x="T2" y="T3"/>
                  </a:cxn>
                  <a:cxn ang="T8">
                    <a:pos x="T4" y="T5"/>
                  </a:cxn>
                </a:cxnLst>
                <a:rect l="T9" t="T10" r="T11" b="T12"/>
                <a:pathLst>
                  <a:path w="1" h="16">
                    <a:moveTo>
                      <a:pt x="0" y="0"/>
                    </a:moveTo>
                    <a:lnTo>
                      <a:pt x="0" y="16"/>
                    </a:lnTo>
                    <a:lnTo>
                      <a:pt x="0" y="0"/>
                    </a:lnTo>
                    <a:close/>
                  </a:path>
                </a:pathLst>
              </a:custGeom>
              <a:solidFill>
                <a:srgbClr val="FAA8A2"/>
              </a:solidFill>
              <a:ln w="12700">
                <a:solidFill>
                  <a:srgbClr val="FF3B44"/>
                </a:solidFill>
                <a:round/>
                <a:headEnd/>
                <a:tailEnd/>
              </a:ln>
            </p:spPr>
            <p:txBody>
              <a:bodyPr/>
              <a:lstStyle/>
              <a:p>
                <a:endParaRPr lang="en-GB"/>
              </a:p>
            </p:txBody>
          </p:sp>
          <p:sp>
            <p:nvSpPr>
              <p:cNvPr id="276" name="Freeform 255"/>
              <p:cNvSpPr>
                <a:spLocks/>
              </p:cNvSpPr>
              <p:nvPr/>
            </p:nvSpPr>
            <p:spPr bwMode="auto">
              <a:xfrm>
                <a:off x="1360" y="2572"/>
                <a:ext cx="1" cy="16"/>
              </a:xfrm>
              <a:custGeom>
                <a:avLst/>
                <a:gdLst>
                  <a:gd name="T0" fmla="*/ 0 w 1"/>
                  <a:gd name="T1" fmla="*/ 0 h 16"/>
                  <a:gd name="T2" fmla="*/ 0 w 1"/>
                  <a:gd name="T3" fmla="*/ 16 h 16"/>
                  <a:gd name="T4" fmla="*/ 0 w 1"/>
                  <a:gd name="T5" fmla="*/ 0 h 16"/>
                  <a:gd name="T6" fmla="*/ 0 60000 65536"/>
                  <a:gd name="T7" fmla="*/ 0 60000 65536"/>
                  <a:gd name="T8" fmla="*/ 0 60000 65536"/>
                  <a:gd name="T9" fmla="*/ 0 w 1"/>
                  <a:gd name="T10" fmla="*/ 0 h 16"/>
                  <a:gd name="T11" fmla="*/ 1 w 1"/>
                  <a:gd name="T12" fmla="*/ 16 h 16"/>
                </a:gdLst>
                <a:ahLst/>
                <a:cxnLst>
                  <a:cxn ang="T6">
                    <a:pos x="T0" y="T1"/>
                  </a:cxn>
                  <a:cxn ang="T7">
                    <a:pos x="T2" y="T3"/>
                  </a:cxn>
                  <a:cxn ang="T8">
                    <a:pos x="T4" y="T5"/>
                  </a:cxn>
                </a:cxnLst>
                <a:rect l="T9" t="T10" r="T11" b="T12"/>
                <a:pathLst>
                  <a:path w="1" h="16">
                    <a:moveTo>
                      <a:pt x="0" y="0"/>
                    </a:moveTo>
                    <a:lnTo>
                      <a:pt x="0" y="16"/>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7" name="Freeform 256"/>
              <p:cNvSpPr>
                <a:spLocks/>
              </p:cNvSpPr>
              <p:nvPr/>
            </p:nvSpPr>
            <p:spPr bwMode="auto">
              <a:xfrm>
                <a:off x="1368" y="2548"/>
                <a:ext cx="1" cy="8"/>
              </a:xfrm>
              <a:custGeom>
                <a:avLst/>
                <a:gdLst>
                  <a:gd name="T0" fmla="*/ 0 w 1"/>
                  <a:gd name="T1" fmla="*/ 8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8"/>
                    </a:moveTo>
                    <a:lnTo>
                      <a:pt x="0"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78" name="Freeform 257"/>
              <p:cNvSpPr>
                <a:spLocks/>
              </p:cNvSpPr>
              <p:nvPr/>
            </p:nvSpPr>
            <p:spPr bwMode="auto">
              <a:xfrm>
                <a:off x="1384" y="254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279" name="Line 258"/>
              <p:cNvSpPr>
                <a:spLocks noChangeShapeType="1"/>
              </p:cNvSpPr>
              <p:nvPr/>
            </p:nvSpPr>
            <p:spPr bwMode="auto">
              <a:xfrm>
                <a:off x="1376" y="254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80" name="Freeform 259"/>
              <p:cNvSpPr>
                <a:spLocks/>
              </p:cNvSpPr>
              <p:nvPr/>
            </p:nvSpPr>
            <p:spPr bwMode="auto">
              <a:xfrm>
                <a:off x="1376" y="258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81" name="Freeform 260"/>
              <p:cNvSpPr>
                <a:spLocks/>
              </p:cNvSpPr>
              <p:nvPr/>
            </p:nvSpPr>
            <p:spPr bwMode="auto">
              <a:xfrm>
                <a:off x="1408" y="2556"/>
                <a:ext cx="8" cy="16"/>
              </a:xfrm>
              <a:custGeom>
                <a:avLst/>
                <a:gdLst>
                  <a:gd name="T0" fmla="*/ 8 w 8"/>
                  <a:gd name="T1" fmla="*/ 0 h 16"/>
                  <a:gd name="T2" fmla="*/ 8 w 8"/>
                  <a:gd name="T3" fmla="*/ 0 h 16"/>
                  <a:gd name="T4" fmla="*/ 8 w 8"/>
                  <a:gd name="T5" fmla="*/ 16 h 16"/>
                  <a:gd name="T6" fmla="*/ 8 w 8"/>
                  <a:gd name="T7" fmla="*/ 8 h 16"/>
                  <a:gd name="T8" fmla="*/ 0 w 8"/>
                  <a:gd name="T9" fmla="*/ 8 h 16"/>
                  <a:gd name="T10" fmla="*/ 0 60000 65536"/>
                  <a:gd name="T11" fmla="*/ 0 60000 65536"/>
                  <a:gd name="T12" fmla="*/ 0 60000 65536"/>
                  <a:gd name="T13" fmla="*/ 0 60000 65536"/>
                  <a:gd name="T14" fmla="*/ 0 60000 65536"/>
                  <a:gd name="T15" fmla="*/ 0 w 8"/>
                  <a:gd name="T16" fmla="*/ 0 h 16"/>
                  <a:gd name="T17" fmla="*/ 8 w 8"/>
                  <a:gd name="T18" fmla="*/ 16 h 16"/>
                </a:gdLst>
                <a:ahLst/>
                <a:cxnLst>
                  <a:cxn ang="T10">
                    <a:pos x="T0" y="T1"/>
                  </a:cxn>
                  <a:cxn ang="T11">
                    <a:pos x="T2" y="T3"/>
                  </a:cxn>
                  <a:cxn ang="T12">
                    <a:pos x="T4" y="T5"/>
                  </a:cxn>
                  <a:cxn ang="T13">
                    <a:pos x="T6" y="T7"/>
                  </a:cxn>
                  <a:cxn ang="T14">
                    <a:pos x="T8" y="T9"/>
                  </a:cxn>
                </a:cxnLst>
                <a:rect l="T15" t="T16" r="T17" b="T18"/>
                <a:pathLst>
                  <a:path w="8" h="16">
                    <a:moveTo>
                      <a:pt x="8" y="0"/>
                    </a:moveTo>
                    <a:lnTo>
                      <a:pt x="8" y="0"/>
                    </a:lnTo>
                    <a:lnTo>
                      <a:pt x="8" y="16"/>
                    </a:lnTo>
                    <a:lnTo>
                      <a:pt x="8" y="8"/>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82" name="Freeform 261"/>
              <p:cNvSpPr>
                <a:spLocks/>
              </p:cNvSpPr>
              <p:nvPr/>
            </p:nvSpPr>
            <p:spPr bwMode="auto">
              <a:xfrm>
                <a:off x="1448" y="2572"/>
                <a:ext cx="1" cy="24"/>
              </a:xfrm>
              <a:custGeom>
                <a:avLst/>
                <a:gdLst>
                  <a:gd name="T0" fmla="*/ 0 w 1"/>
                  <a:gd name="T1" fmla="*/ 0 h 24"/>
                  <a:gd name="T2" fmla="*/ 0 w 1"/>
                  <a:gd name="T3" fmla="*/ 0 h 24"/>
                  <a:gd name="T4" fmla="*/ 0 w 1"/>
                  <a:gd name="T5" fmla="*/ 24 h 24"/>
                  <a:gd name="T6" fmla="*/ 0 w 1"/>
                  <a:gd name="T7" fmla="*/ 16 h 24"/>
                  <a:gd name="T8" fmla="*/ 0 60000 65536"/>
                  <a:gd name="T9" fmla="*/ 0 60000 65536"/>
                  <a:gd name="T10" fmla="*/ 0 60000 65536"/>
                  <a:gd name="T11" fmla="*/ 0 60000 65536"/>
                  <a:gd name="T12" fmla="*/ 0 w 1"/>
                  <a:gd name="T13" fmla="*/ 0 h 24"/>
                  <a:gd name="T14" fmla="*/ 1 w 1"/>
                  <a:gd name="T15" fmla="*/ 24 h 24"/>
                </a:gdLst>
                <a:ahLst/>
                <a:cxnLst>
                  <a:cxn ang="T8">
                    <a:pos x="T0" y="T1"/>
                  </a:cxn>
                  <a:cxn ang="T9">
                    <a:pos x="T2" y="T3"/>
                  </a:cxn>
                  <a:cxn ang="T10">
                    <a:pos x="T4" y="T5"/>
                  </a:cxn>
                  <a:cxn ang="T11">
                    <a:pos x="T6" y="T7"/>
                  </a:cxn>
                </a:cxnLst>
                <a:rect l="T12" t="T13" r="T14" b="T15"/>
                <a:pathLst>
                  <a:path w="1" h="24">
                    <a:moveTo>
                      <a:pt x="0" y="0"/>
                    </a:moveTo>
                    <a:lnTo>
                      <a:pt x="0" y="0"/>
                    </a:lnTo>
                    <a:lnTo>
                      <a:pt x="0" y="24"/>
                    </a:ln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83" name="Freeform 262"/>
              <p:cNvSpPr>
                <a:spLocks/>
              </p:cNvSpPr>
              <p:nvPr/>
            </p:nvSpPr>
            <p:spPr bwMode="auto">
              <a:xfrm>
                <a:off x="1440" y="2604"/>
                <a:ext cx="1" cy="8"/>
              </a:xfrm>
              <a:custGeom>
                <a:avLst/>
                <a:gdLst>
                  <a:gd name="T0" fmla="*/ 0 w 1"/>
                  <a:gd name="T1" fmla="*/ 0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84" name="Line 263"/>
              <p:cNvSpPr>
                <a:spLocks noChangeShapeType="1"/>
              </p:cNvSpPr>
              <p:nvPr/>
            </p:nvSpPr>
            <p:spPr bwMode="auto">
              <a:xfrm flipH="1">
                <a:off x="1416" y="263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85" name="Line 264"/>
              <p:cNvSpPr>
                <a:spLocks noChangeShapeType="1"/>
              </p:cNvSpPr>
              <p:nvPr/>
            </p:nvSpPr>
            <p:spPr bwMode="auto">
              <a:xfrm flipV="1">
                <a:off x="1440" y="262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86" name="Line 265"/>
              <p:cNvSpPr>
                <a:spLocks noChangeShapeType="1"/>
              </p:cNvSpPr>
              <p:nvPr/>
            </p:nvSpPr>
            <p:spPr bwMode="auto">
              <a:xfrm>
                <a:off x="1432" y="254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87" name="Freeform 266"/>
              <p:cNvSpPr>
                <a:spLocks/>
              </p:cNvSpPr>
              <p:nvPr/>
            </p:nvSpPr>
            <p:spPr bwMode="auto">
              <a:xfrm>
                <a:off x="1384" y="2620"/>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88" name="Freeform 267"/>
              <p:cNvSpPr>
                <a:spLocks/>
              </p:cNvSpPr>
              <p:nvPr/>
            </p:nvSpPr>
            <p:spPr bwMode="auto">
              <a:xfrm>
                <a:off x="1376" y="2540"/>
                <a:ext cx="8" cy="8"/>
              </a:xfrm>
              <a:custGeom>
                <a:avLst/>
                <a:gdLst>
                  <a:gd name="T0" fmla="*/ 8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8"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89" name="Freeform 268"/>
              <p:cNvSpPr>
                <a:spLocks/>
              </p:cNvSpPr>
              <p:nvPr/>
            </p:nvSpPr>
            <p:spPr bwMode="auto">
              <a:xfrm>
                <a:off x="1440" y="2548"/>
                <a:ext cx="8" cy="16"/>
              </a:xfrm>
              <a:custGeom>
                <a:avLst/>
                <a:gdLst>
                  <a:gd name="T0" fmla="*/ 8 w 8"/>
                  <a:gd name="T1" fmla="*/ 0 h 16"/>
                  <a:gd name="T2" fmla="*/ 0 w 8"/>
                  <a:gd name="T3" fmla="*/ 8 h 16"/>
                  <a:gd name="T4" fmla="*/ 0 w 8"/>
                  <a:gd name="T5" fmla="*/ 16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8" y="0"/>
                    </a:moveTo>
                    <a:lnTo>
                      <a:pt x="0" y="8"/>
                    </a:ln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90" name="Line 269"/>
              <p:cNvSpPr>
                <a:spLocks noChangeShapeType="1"/>
              </p:cNvSpPr>
              <p:nvPr/>
            </p:nvSpPr>
            <p:spPr bwMode="auto">
              <a:xfrm>
                <a:off x="1368" y="2604"/>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1" name="Line 270"/>
              <p:cNvSpPr>
                <a:spLocks noChangeShapeType="1"/>
              </p:cNvSpPr>
              <p:nvPr/>
            </p:nvSpPr>
            <p:spPr bwMode="auto">
              <a:xfrm flipH="1">
                <a:off x="1408" y="2540"/>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2" name="Line 271"/>
              <p:cNvSpPr>
                <a:spLocks noChangeShapeType="1"/>
              </p:cNvSpPr>
              <p:nvPr/>
            </p:nvSpPr>
            <p:spPr bwMode="auto">
              <a:xfrm flipH="1">
                <a:off x="1376" y="2564"/>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3" name="Line 272"/>
              <p:cNvSpPr>
                <a:spLocks noChangeShapeType="1"/>
              </p:cNvSpPr>
              <p:nvPr/>
            </p:nvSpPr>
            <p:spPr bwMode="auto">
              <a:xfrm flipH="1">
                <a:off x="1408" y="2588"/>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4" name="Line 273"/>
              <p:cNvSpPr>
                <a:spLocks noChangeShapeType="1"/>
              </p:cNvSpPr>
              <p:nvPr/>
            </p:nvSpPr>
            <p:spPr bwMode="auto">
              <a:xfrm>
                <a:off x="1408" y="261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3" name="Group 274"/>
            <p:cNvGrpSpPr>
              <a:grpSpLocks/>
            </p:cNvGrpSpPr>
            <p:nvPr/>
          </p:nvGrpSpPr>
          <p:grpSpPr bwMode="auto">
            <a:xfrm>
              <a:off x="1761" y="2384"/>
              <a:ext cx="97" cy="140"/>
              <a:chOff x="1224" y="2580"/>
              <a:chExt cx="105" cy="152"/>
            </a:xfrm>
          </p:grpSpPr>
          <p:sp>
            <p:nvSpPr>
              <p:cNvPr id="241" name="Line 275"/>
              <p:cNvSpPr>
                <a:spLocks noChangeShapeType="1"/>
              </p:cNvSpPr>
              <p:nvPr/>
            </p:nvSpPr>
            <p:spPr bwMode="auto">
              <a:xfrm>
                <a:off x="1224" y="2580"/>
                <a:ext cx="56" cy="104"/>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2" name="Freeform 276"/>
              <p:cNvSpPr>
                <a:spLocks/>
              </p:cNvSpPr>
              <p:nvPr/>
            </p:nvSpPr>
            <p:spPr bwMode="auto">
              <a:xfrm>
                <a:off x="1288" y="2652"/>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3" name="Freeform 277"/>
              <p:cNvSpPr>
                <a:spLocks/>
              </p:cNvSpPr>
              <p:nvPr/>
            </p:nvSpPr>
            <p:spPr bwMode="auto">
              <a:xfrm>
                <a:off x="1296" y="2676"/>
                <a:ext cx="8" cy="8"/>
              </a:xfrm>
              <a:custGeom>
                <a:avLst/>
                <a:gdLst>
                  <a:gd name="T0" fmla="*/ 8 w 8"/>
                  <a:gd name="T1" fmla="*/ 0 h 8"/>
                  <a:gd name="T2" fmla="*/ 0 w 8"/>
                  <a:gd name="T3" fmla="*/ 8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4" name="Freeform 278"/>
              <p:cNvSpPr>
                <a:spLocks/>
              </p:cNvSpPr>
              <p:nvPr/>
            </p:nvSpPr>
            <p:spPr bwMode="auto">
              <a:xfrm>
                <a:off x="1296" y="2708"/>
                <a:ext cx="8" cy="16"/>
              </a:xfrm>
              <a:custGeom>
                <a:avLst/>
                <a:gdLst>
                  <a:gd name="T0" fmla="*/ 0 w 8"/>
                  <a:gd name="T1" fmla="*/ 0 h 16"/>
                  <a:gd name="T2" fmla="*/ 0 w 8"/>
                  <a:gd name="T3" fmla="*/ 16 h 16"/>
                  <a:gd name="T4" fmla="*/ 8 w 8"/>
                  <a:gd name="T5" fmla="*/ 16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0" y="0"/>
                    </a:moveTo>
                    <a:lnTo>
                      <a:pt x="0" y="16"/>
                    </a:lnTo>
                    <a:lnTo>
                      <a:pt x="8"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5" name="Line 279"/>
              <p:cNvSpPr>
                <a:spLocks noChangeShapeType="1"/>
              </p:cNvSpPr>
              <p:nvPr/>
            </p:nvSpPr>
            <p:spPr bwMode="auto">
              <a:xfrm flipH="1" flipV="1">
                <a:off x="1264" y="2724"/>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6" name="Freeform 280"/>
              <p:cNvSpPr>
                <a:spLocks/>
              </p:cNvSpPr>
              <p:nvPr/>
            </p:nvSpPr>
            <p:spPr bwMode="auto">
              <a:xfrm>
                <a:off x="1248" y="2724"/>
                <a:ext cx="8" cy="1"/>
              </a:xfrm>
              <a:custGeom>
                <a:avLst/>
                <a:gdLst>
                  <a:gd name="T0" fmla="*/ 8 w 8"/>
                  <a:gd name="T1" fmla="*/ 0 h 1"/>
                  <a:gd name="T2" fmla="*/ 0 w 8"/>
                  <a:gd name="T3" fmla="*/ 0 h 1"/>
                  <a:gd name="T4" fmla="*/ 8 w 8"/>
                  <a:gd name="T5" fmla="*/ 0 h 1"/>
                  <a:gd name="T6" fmla="*/ 0 w 8"/>
                  <a:gd name="T7" fmla="*/ 0 h 1"/>
                  <a:gd name="T8" fmla="*/ 8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8" y="0"/>
                    </a:moveTo>
                    <a:lnTo>
                      <a:pt x="0" y="0"/>
                    </a:lnTo>
                    <a:lnTo>
                      <a:pt x="8" y="0"/>
                    </a:lnTo>
                    <a:lnTo>
                      <a:pt x="0" y="0"/>
                    </a:lnTo>
                    <a:lnTo>
                      <a:pt x="8" y="0"/>
                    </a:lnTo>
                    <a:close/>
                  </a:path>
                </a:pathLst>
              </a:custGeom>
              <a:solidFill>
                <a:srgbClr val="FAA8A2"/>
              </a:solidFill>
              <a:ln w="12700">
                <a:solidFill>
                  <a:srgbClr val="FF3B44"/>
                </a:solidFill>
                <a:round/>
                <a:headEnd/>
                <a:tailEnd/>
              </a:ln>
            </p:spPr>
            <p:txBody>
              <a:bodyPr/>
              <a:lstStyle/>
              <a:p>
                <a:endParaRPr lang="en-GB"/>
              </a:p>
            </p:txBody>
          </p:sp>
          <p:sp>
            <p:nvSpPr>
              <p:cNvPr id="247" name="Freeform 281"/>
              <p:cNvSpPr>
                <a:spLocks/>
              </p:cNvSpPr>
              <p:nvPr/>
            </p:nvSpPr>
            <p:spPr bwMode="auto">
              <a:xfrm>
                <a:off x="1240" y="2716"/>
                <a:ext cx="8" cy="1"/>
              </a:xfrm>
              <a:custGeom>
                <a:avLst/>
                <a:gdLst>
                  <a:gd name="T0" fmla="*/ 8 w 8"/>
                  <a:gd name="T1" fmla="*/ 0 h 1"/>
                  <a:gd name="T2" fmla="*/ 0 w 8"/>
                  <a:gd name="T3" fmla="*/ 0 h 1"/>
                  <a:gd name="T4" fmla="*/ 8 w 8"/>
                  <a:gd name="T5" fmla="*/ 0 h 1"/>
                  <a:gd name="T6" fmla="*/ 0 w 8"/>
                  <a:gd name="T7" fmla="*/ 0 h 1"/>
                  <a:gd name="T8" fmla="*/ 8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8" y="0"/>
                    </a:moveTo>
                    <a:lnTo>
                      <a:pt x="0" y="0"/>
                    </a:lnTo>
                    <a:lnTo>
                      <a:pt x="8" y="0"/>
                    </a:lnTo>
                    <a:lnTo>
                      <a:pt x="0" y="0"/>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48" name="Freeform 282"/>
              <p:cNvSpPr>
                <a:spLocks/>
              </p:cNvSpPr>
              <p:nvPr/>
            </p:nvSpPr>
            <p:spPr bwMode="auto">
              <a:xfrm>
                <a:off x="1240" y="2700"/>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solidFill>
                <a:srgbClr val="FAA8A2"/>
              </a:solidFill>
              <a:ln w="12700">
                <a:solidFill>
                  <a:srgbClr val="FF3B44"/>
                </a:solidFill>
                <a:round/>
                <a:headEnd/>
                <a:tailEnd/>
              </a:ln>
            </p:spPr>
            <p:txBody>
              <a:bodyPr/>
              <a:lstStyle/>
              <a:p>
                <a:endParaRPr lang="en-GB"/>
              </a:p>
            </p:txBody>
          </p:sp>
          <p:sp>
            <p:nvSpPr>
              <p:cNvPr id="249" name="Freeform 283"/>
              <p:cNvSpPr>
                <a:spLocks/>
              </p:cNvSpPr>
              <p:nvPr/>
            </p:nvSpPr>
            <p:spPr bwMode="auto">
              <a:xfrm>
                <a:off x="1232" y="2692"/>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0" name="Freeform 284"/>
              <p:cNvSpPr>
                <a:spLocks/>
              </p:cNvSpPr>
              <p:nvPr/>
            </p:nvSpPr>
            <p:spPr bwMode="auto">
              <a:xfrm>
                <a:off x="1232" y="2660"/>
                <a:ext cx="8" cy="8"/>
              </a:xfrm>
              <a:custGeom>
                <a:avLst/>
                <a:gdLst>
                  <a:gd name="T0" fmla="*/ 8 w 8"/>
                  <a:gd name="T1" fmla="*/ 8 h 8"/>
                  <a:gd name="T2" fmla="*/ 0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8"/>
                    </a:moveTo>
                    <a:lnTo>
                      <a:pt x="0"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1" name="Freeform 285"/>
              <p:cNvSpPr>
                <a:spLocks/>
              </p:cNvSpPr>
              <p:nvPr/>
            </p:nvSpPr>
            <p:spPr bwMode="auto">
              <a:xfrm>
                <a:off x="1248" y="2652"/>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solidFill>
                <a:srgbClr val="FAA8A2"/>
              </a:solidFill>
              <a:ln w="12700">
                <a:solidFill>
                  <a:srgbClr val="FF3B44"/>
                </a:solidFill>
                <a:round/>
                <a:headEnd/>
                <a:tailEnd/>
              </a:ln>
            </p:spPr>
            <p:txBody>
              <a:bodyPr/>
              <a:lstStyle/>
              <a:p>
                <a:endParaRPr lang="en-GB"/>
              </a:p>
            </p:txBody>
          </p:sp>
          <p:sp>
            <p:nvSpPr>
              <p:cNvPr id="252" name="Freeform 286"/>
              <p:cNvSpPr>
                <a:spLocks/>
              </p:cNvSpPr>
              <p:nvPr/>
            </p:nvSpPr>
            <p:spPr bwMode="auto">
              <a:xfrm>
                <a:off x="1240" y="2644"/>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3" name="Freeform 287"/>
              <p:cNvSpPr>
                <a:spLocks/>
              </p:cNvSpPr>
              <p:nvPr/>
            </p:nvSpPr>
            <p:spPr bwMode="auto">
              <a:xfrm>
                <a:off x="1256" y="269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4" name="Freeform 288"/>
              <p:cNvSpPr>
                <a:spLocks/>
              </p:cNvSpPr>
              <p:nvPr/>
            </p:nvSpPr>
            <p:spPr bwMode="auto">
              <a:xfrm>
                <a:off x="1280" y="2644"/>
                <a:ext cx="1" cy="16"/>
              </a:xfrm>
              <a:custGeom>
                <a:avLst/>
                <a:gdLst>
                  <a:gd name="T0" fmla="*/ 0 w 1"/>
                  <a:gd name="T1" fmla="*/ 0 h 16"/>
                  <a:gd name="T2" fmla="*/ 0 w 1"/>
                  <a:gd name="T3" fmla="*/ 8 h 16"/>
                  <a:gd name="T4" fmla="*/ 0 w 1"/>
                  <a:gd name="T5" fmla="*/ 16 h 16"/>
                  <a:gd name="T6" fmla="*/ 0 w 1"/>
                  <a:gd name="T7" fmla="*/ 16 h 16"/>
                  <a:gd name="T8" fmla="*/ 0 60000 65536"/>
                  <a:gd name="T9" fmla="*/ 0 60000 65536"/>
                  <a:gd name="T10" fmla="*/ 0 60000 65536"/>
                  <a:gd name="T11" fmla="*/ 0 60000 65536"/>
                  <a:gd name="T12" fmla="*/ 0 w 1"/>
                  <a:gd name="T13" fmla="*/ 0 h 16"/>
                  <a:gd name="T14" fmla="*/ 1 w 1"/>
                  <a:gd name="T15" fmla="*/ 16 h 16"/>
                </a:gdLst>
                <a:ahLst/>
                <a:cxnLst>
                  <a:cxn ang="T8">
                    <a:pos x="T0" y="T1"/>
                  </a:cxn>
                  <a:cxn ang="T9">
                    <a:pos x="T2" y="T3"/>
                  </a:cxn>
                  <a:cxn ang="T10">
                    <a:pos x="T4" y="T5"/>
                  </a:cxn>
                  <a:cxn ang="T11">
                    <a:pos x="T6" y="T7"/>
                  </a:cxn>
                </a:cxnLst>
                <a:rect l="T12" t="T13" r="T14" b="T15"/>
                <a:pathLst>
                  <a:path w="1" h="16">
                    <a:moveTo>
                      <a:pt x="0" y="0"/>
                    </a:moveTo>
                    <a:lnTo>
                      <a:pt x="0" y="8"/>
                    </a:ln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5" name="Freeform 289"/>
              <p:cNvSpPr>
                <a:spLocks/>
              </p:cNvSpPr>
              <p:nvPr/>
            </p:nvSpPr>
            <p:spPr bwMode="auto">
              <a:xfrm>
                <a:off x="1312" y="2652"/>
                <a:ext cx="16" cy="16"/>
              </a:xfrm>
              <a:custGeom>
                <a:avLst/>
                <a:gdLst>
                  <a:gd name="T0" fmla="*/ 0 w 16"/>
                  <a:gd name="T1" fmla="*/ 0 h 16"/>
                  <a:gd name="T2" fmla="*/ 0 w 16"/>
                  <a:gd name="T3" fmla="*/ 0 h 16"/>
                  <a:gd name="T4" fmla="*/ 16 w 16"/>
                  <a:gd name="T5" fmla="*/ 16 h 16"/>
                  <a:gd name="T6" fmla="*/ 8 w 16"/>
                  <a:gd name="T7" fmla="*/ 8 h 16"/>
                  <a:gd name="T8" fmla="*/ 0 60000 65536"/>
                  <a:gd name="T9" fmla="*/ 0 60000 65536"/>
                  <a:gd name="T10" fmla="*/ 0 60000 65536"/>
                  <a:gd name="T11" fmla="*/ 0 60000 65536"/>
                  <a:gd name="T12" fmla="*/ 0 w 16"/>
                  <a:gd name="T13" fmla="*/ 0 h 16"/>
                  <a:gd name="T14" fmla="*/ 16 w 16"/>
                  <a:gd name="T15" fmla="*/ 16 h 16"/>
                </a:gdLst>
                <a:ahLst/>
                <a:cxnLst>
                  <a:cxn ang="T8">
                    <a:pos x="T0" y="T1"/>
                  </a:cxn>
                  <a:cxn ang="T9">
                    <a:pos x="T2" y="T3"/>
                  </a:cxn>
                  <a:cxn ang="T10">
                    <a:pos x="T4" y="T5"/>
                  </a:cxn>
                  <a:cxn ang="T11">
                    <a:pos x="T6" y="T7"/>
                  </a:cxn>
                </a:cxnLst>
                <a:rect l="T12" t="T13" r="T14" b="T15"/>
                <a:pathLst>
                  <a:path w="16" h="16">
                    <a:moveTo>
                      <a:pt x="0" y="0"/>
                    </a:moveTo>
                    <a:lnTo>
                      <a:pt x="0" y="0"/>
                    </a:lnTo>
                    <a:lnTo>
                      <a:pt x="16" y="16"/>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6" name="Line 290"/>
              <p:cNvSpPr>
                <a:spLocks noChangeShapeType="1"/>
              </p:cNvSpPr>
              <p:nvPr/>
            </p:nvSpPr>
            <p:spPr bwMode="auto">
              <a:xfrm>
                <a:off x="1320" y="267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7" name="Freeform 291"/>
              <p:cNvSpPr>
                <a:spLocks/>
              </p:cNvSpPr>
              <p:nvPr/>
            </p:nvSpPr>
            <p:spPr bwMode="auto">
              <a:xfrm>
                <a:off x="1312" y="2716"/>
                <a:ext cx="8" cy="1"/>
              </a:xfrm>
              <a:custGeom>
                <a:avLst/>
                <a:gdLst>
                  <a:gd name="T0" fmla="*/ 8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8" y="0"/>
                    </a:moveTo>
                    <a:lnTo>
                      <a:pt x="0" y="0"/>
                    </a:lnTo>
                    <a:lnTo>
                      <a:pt x="8" y="0"/>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58" name="Line 292"/>
              <p:cNvSpPr>
                <a:spLocks noChangeShapeType="1"/>
              </p:cNvSpPr>
              <p:nvPr/>
            </p:nvSpPr>
            <p:spPr bwMode="auto">
              <a:xfrm flipV="1">
                <a:off x="1328" y="270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59" name="Line 293"/>
              <p:cNvSpPr>
                <a:spLocks noChangeShapeType="1"/>
              </p:cNvSpPr>
              <p:nvPr/>
            </p:nvSpPr>
            <p:spPr bwMode="auto">
              <a:xfrm>
                <a:off x="1280" y="262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0" name="Freeform 294"/>
              <p:cNvSpPr>
                <a:spLocks/>
              </p:cNvSpPr>
              <p:nvPr/>
            </p:nvSpPr>
            <p:spPr bwMode="auto">
              <a:xfrm>
                <a:off x="1280" y="2716"/>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61" name="Freeform 295"/>
              <p:cNvSpPr>
                <a:spLocks/>
              </p:cNvSpPr>
              <p:nvPr/>
            </p:nvSpPr>
            <p:spPr bwMode="auto">
              <a:xfrm>
                <a:off x="1240" y="265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62" name="Freeform 296"/>
              <p:cNvSpPr>
                <a:spLocks/>
              </p:cNvSpPr>
              <p:nvPr/>
            </p:nvSpPr>
            <p:spPr bwMode="auto">
              <a:xfrm>
                <a:off x="1296" y="2628"/>
                <a:ext cx="8" cy="16"/>
              </a:xfrm>
              <a:custGeom>
                <a:avLst/>
                <a:gdLst>
                  <a:gd name="T0" fmla="*/ 8 w 8"/>
                  <a:gd name="T1" fmla="*/ 0 h 16"/>
                  <a:gd name="T2" fmla="*/ 0 w 8"/>
                  <a:gd name="T3" fmla="*/ 16 h 16"/>
                  <a:gd name="T4" fmla="*/ 8 w 8"/>
                  <a:gd name="T5" fmla="*/ 8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8" y="0"/>
                    </a:moveTo>
                    <a:lnTo>
                      <a:pt x="0" y="16"/>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63" name="Line 297"/>
              <p:cNvSpPr>
                <a:spLocks noChangeShapeType="1"/>
              </p:cNvSpPr>
              <p:nvPr/>
            </p:nvSpPr>
            <p:spPr bwMode="auto">
              <a:xfrm flipH="1">
                <a:off x="1256" y="270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4" name="Line 298"/>
              <p:cNvSpPr>
                <a:spLocks noChangeShapeType="1"/>
              </p:cNvSpPr>
              <p:nvPr/>
            </p:nvSpPr>
            <p:spPr bwMode="auto">
              <a:xfrm>
                <a:off x="1264" y="263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5" name="Line 299"/>
              <p:cNvSpPr>
                <a:spLocks noChangeShapeType="1"/>
              </p:cNvSpPr>
              <p:nvPr/>
            </p:nvSpPr>
            <p:spPr bwMode="auto">
              <a:xfrm flipH="1">
                <a:off x="1248" y="266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6" name="Line 300"/>
              <p:cNvSpPr>
                <a:spLocks noChangeShapeType="1"/>
              </p:cNvSpPr>
              <p:nvPr/>
            </p:nvSpPr>
            <p:spPr bwMode="auto">
              <a:xfrm>
                <a:off x="1288" y="267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67" name="Line 301"/>
              <p:cNvSpPr>
                <a:spLocks noChangeShapeType="1"/>
              </p:cNvSpPr>
              <p:nvPr/>
            </p:nvSpPr>
            <p:spPr bwMode="auto">
              <a:xfrm>
                <a:off x="1296" y="270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4" name="Group 302"/>
            <p:cNvGrpSpPr>
              <a:grpSpLocks/>
            </p:cNvGrpSpPr>
            <p:nvPr/>
          </p:nvGrpSpPr>
          <p:grpSpPr bwMode="auto">
            <a:xfrm>
              <a:off x="1665" y="2564"/>
              <a:ext cx="132" cy="116"/>
              <a:chOff x="1665" y="2564"/>
              <a:chExt cx="132" cy="116"/>
            </a:xfrm>
          </p:grpSpPr>
          <p:sp>
            <p:nvSpPr>
              <p:cNvPr id="214" name="Line 303"/>
              <p:cNvSpPr>
                <a:spLocks noChangeShapeType="1"/>
              </p:cNvSpPr>
              <p:nvPr/>
            </p:nvSpPr>
            <p:spPr bwMode="auto">
              <a:xfrm>
                <a:off x="1665" y="2564"/>
                <a:ext cx="88" cy="70"/>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5" name="Freeform 304"/>
              <p:cNvSpPr>
                <a:spLocks/>
              </p:cNvSpPr>
              <p:nvPr/>
            </p:nvSpPr>
            <p:spPr bwMode="auto">
              <a:xfrm>
                <a:off x="1738" y="2595"/>
                <a:ext cx="7" cy="8"/>
              </a:xfrm>
              <a:custGeom>
                <a:avLst/>
                <a:gdLst>
                  <a:gd name="T0" fmla="*/ 0 w 8"/>
                  <a:gd name="T1" fmla="*/ 0 h 8"/>
                  <a:gd name="T2" fmla="*/ 4 w 8"/>
                  <a:gd name="T3" fmla="*/ 0 h 8"/>
                  <a:gd name="T4" fmla="*/ 4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6" name="Freeform 305"/>
              <p:cNvSpPr>
                <a:spLocks/>
              </p:cNvSpPr>
              <p:nvPr/>
            </p:nvSpPr>
            <p:spPr bwMode="auto">
              <a:xfrm>
                <a:off x="1760" y="2610"/>
                <a:ext cx="8" cy="16"/>
              </a:xfrm>
              <a:custGeom>
                <a:avLst/>
                <a:gdLst>
                  <a:gd name="T0" fmla="*/ 0 w 8"/>
                  <a:gd name="T1" fmla="*/ 0 h 16"/>
                  <a:gd name="T2" fmla="*/ 0 w 8"/>
                  <a:gd name="T3" fmla="*/ 16 h 16"/>
                  <a:gd name="T4" fmla="*/ 8 w 8"/>
                  <a:gd name="T5" fmla="*/ 8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0" y="0"/>
                    </a:moveTo>
                    <a:lnTo>
                      <a:pt x="0" y="16"/>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7" name="Freeform 306"/>
              <p:cNvSpPr>
                <a:spLocks/>
              </p:cNvSpPr>
              <p:nvPr/>
            </p:nvSpPr>
            <p:spPr bwMode="auto">
              <a:xfrm>
                <a:off x="1768" y="2641"/>
                <a:ext cx="14" cy="16"/>
              </a:xfrm>
              <a:custGeom>
                <a:avLst/>
                <a:gdLst>
                  <a:gd name="T0" fmla="*/ 0 w 16"/>
                  <a:gd name="T1" fmla="*/ 0 h 16"/>
                  <a:gd name="T2" fmla="*/ 4 w 16"/>
                  <a:gd name="T3" fmla="*/ 16 h 16"/>
                  <a:gd name="T4" fmla="*/ 4 w 16"/>
                  <a:gd name="T5" fmla="*/ 16 h 16"/>
                  <a:gd name="T6" fmla="*/ 0 60000 65536"/>
                  <a:gd name="T7" fmla="*/ 0 60000 65536"/>
                  <a:gd name="T8" fmla="*/ 0 60000 65536"/>
                  <a:gd name="T9" fmla="*/ 0 w 16"/>
                  <a:gd name="T10" fmla="*/ 0 h 16"/>
                  <a:gd name="T11" fmla="*/ 16 w 16"/>
                  <a:gd name="T12" fmla="*/ 16 h 16"/>
                </a:gdLst>
                <a:ahLst/>
                <a:cxnLst>
                  <a:cxn ang="T6">
                    <a:pos x="T0" y="T1"/>
                  </a:cxn>
                  <a:cxn ang="T7">
                    <a:pos x="T2" y="T3"/>
                  </a:cxn>
                  <a:cxn ang="T8">
                    <a:pos x="T4" y="T5"/>
                  </a:cxn>
                </a:cxnLst>
                <a:rect l="T9" t="T10" r="T11" b="T12"/>
                <a:pathLst>
                  <a:path w="16" h="16">
                    <a:moveTo>
                      <a:pt x="0" y="0"/>
                    </a:moveTo>
                    <a:lnTo>
                      <a:pt x="8" y="16"/>
                    </a:lnTo>
                    <a:lnTo>
                      <a:pt x="16"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18" name="Line 307"/>
              <p:cNvSpPr>
                <a:spLocks noChangeShapeType="1"/>
              </p:cNvSpPr>
              <p:nvPr/>
            </p:nvSpPr>
            <p:spPr bwMode="auto">
              <a:xfrm flipH="1">
                <a:off x="1753" y="2672"/>
                <a:ext cx="7"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9" name="Freeform 308"/>
              <p:cNvSpPr>
                <a:spLocks/>
              </p:cNvSpPr>
              <p:nvPr/>
            </p:nvSpPr>
            <p:spPr bwMode="auto">
              <a:xfrm>
                <a:off x="1738" y="2672"/>
                <a:ext cx="1" cy="8"/>
              </a:xfrm>
              <a:custGeom>
                <a:avLst/>
                <a:gdLst>
                  <a:gd name="T0" fmla="*/ 0 w 1"/>
                  <a:gd name="T1" fmla="*/ 0 h 8"/>
                  <a:gd name="T2" fmla="*/ 0 w 1"/>
                  <a:gd name="T3" fmla="*/ 8 h 8"/>
                  <a:gd name="T4" fmla="*/ 0 w 1"/>
                  <a:gd name="T5" fmla="*/ 8 h 8"/>
                  <a:gd name="T6" fmla="*/ 0 w 1"/>
                  <a:gd name="T7" fmla="*/ 8 h 8"/>
                  <a:gd name="T8" fmla="*/ 0 w 1"/>
                  <a:gd name="T9" fmla="*/ 0 h 8"/>
                  <a:gd name="T10" fmla="*/ 0 60000 65536"/>
                  <a:gd name="T11" fmla="*/ 0 60000 65536"/>
                  <a:gd name="T12" fmla="*/ 0 60000 65536"/>
                  <a:gd name="T13" fmla="*/ 0 60000 65536"/>
                  <a:gd name="T14" fmla="*/ 0 60000 65536"/>
                  <a:gd name="T15" fmla="*/ 0 w 1"/>
                  <a:gd name="T16" fmla="*/ 0 h 8"/>
                  <a:gd name="T17" fmla="*/ 1 w 1"/>
                  <a:gd name="T18" fmla="*/ 8 h 8"/>
                </a:gdLst>
                <a:ahLst/>
                <a:cxnLst>
                  <a:cxn ang="T10">
                    <a:pos x="T0" y="T1"/>
                  </a:cxn>
                  <a:cxn ang="T11">
                    <a:pos x="T2" y="T3"/>
                  </a:cxn>
                  <a:cxn ang="T12">
                    <a:pos x="T4" y="T5"/>
                  </a:cxn>
                  <a:cxn ang="T13">
                    <a:pos x="T6" y="T7"/>
                  </a:cxn>
                  <a:cxn ang="T14">
                    <a:pos x="T8" y="T9"/>
                  </a:cxn>
                </a:cxnLst>
                <a:rect l="T15" t="T16" r="T17" b="T18"/>
                <a:pathLst>
                  <a:path w="1" h="8">
                    <a:moveTo>
                      <a:pt x="0" y="0"/>
                    </a:moveTo>
                    <a:lnTo>
                      <a:pt x="0" y="8"/>
                    </a:lnTo>
                    <a:lnTo>
                      <a:pt x="0" y="0"/>
                    </a:lnTo>
                    <a:close/>
                  </a:path>
                </a:pathLst>
              </a:custGeom>
              <a:solidFill>
                <a:srgbClr val="FAA8A2"/>
              </a:solidFill>
              <a:ln w="12700">
                <a:solidFill>
                  <a:srgbClr val="FF3B44"/>
                </a:solidFill>
                <a:round/>
                <a:headEnd/>
                <a:tailEnd/>
              </a:ln>
            </p:spPr>
            <p:txBody>
              <a:bodyPr/>
              <a:lstStyle/>
              <a:p>
                <a:endParaRPr lang="en-GB"/>
              </a:p>
            </p:txBody>
          </p:sp>
          <p:sp>
            <p:nvSpPr>
              <p:cNvPr id="220" name="Rectangle 309"/>
              <p:cNvSpPr>
                <a:spLocks noChangeArrowheads="1"/>
              </p:cNvSpPr>
              <p:nvPr/>
            </p:nvSpPr>
            <p:spPr bwMode="auto">
              <a:xfrm>
                <a:off x="1731" y="2665"/>
                <a:ext cx="0" cy="7"/>
              </a:xfrm>
              <a:prstGeom prst="rect">
                <a:avLst/>
              </a:prstGeom>
              <a:noFill/>
              <a:ln w="12700">
                <a:solidFill>
                  <a:srgbClr val="FF3B44"/>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1" name="Freeform 310"/>
              <p:cNvSpPr>
                <a:spLocks/>
              </p:cNvSpPr>
              <p:nvPr/>
            </p:nvSpPr>
            <p:spPr bwMode="auto">
              <a:xfrm>
                <a:off x="1716" y="2665"/>
                <a:ext cx="15" cy="1"/>
              </a:xfrm>
              <a:custGeom>
                <a:avLst/>
                <a:gdLst>
                  <a:gd name="T0" fmla="*/ 0 w 16"/>
                  <a:gd name="T1" fmla="*/ 0 h 1"/>
                  <a:gd name="T2" fmla="*/ 8 w 16"/>
                  <a:gd name="T3" fmla="*/ 0 h 1"/>
                  <a:gd name="T4" fmla="*/ 0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0" y="0"/>
                    </a:moveTo>
                    <a:lnTo>
                      <a:pt x="16" y="0"/>
                    </a:lnTo>
                    <a:lnTo>
                      <a:pt x="0" y="0"/>
                    </a:lnTo>
                    <a:close/>
                  </a:path>
                </a:pathLst>
              </a:custGeom>
              <a:solidFill>
                <a:srgbClr val="FAA8A2"/>
              </a:solidFill>
              <a:ln w="12700">
                <a:solidFill>
                  <a:srgbClr val="FF3B44"/>
                </a:solidFill>
                <a:round/>
                <a:headEnd/>
                <a:tailEnd/>
              </a:ln>
            </p:spPr>
            <p:txBody>
              <a:bodyPr/>
              <a:lstStyle/>
              <a:p>
                <a:endParaRPr lang="en-GB"/>
              </a:p>
            </p:txBody>
          </p:sp>
          <p:sp>
            <p:nvSpPr>
              <p:cNvPr id="222" name="Freeform 311"/>
              <p:cNvSpPr>
                <a:spLocks/>
              </p:cNvSpPr>
              <p:nvPr/>
            </p:nvSpPr>
            <p:spPr bwMode="auto">
              <a:xfrm>
                <a:off x="1709" y="2657"/>
                <a:ext cx="14" cy="1"/>
              </a:xfrm>
              <a:custGeom>
                <a:avLst/>
                <a:gdLst>
                  <a:gd name="T0" fmla="*/ 0 w 16"/>
                  <a:gd name="T1" fmla="*/ 0 h 1"/>
                  <a:gd name="T2" fmla="*/ 4 w 16"/>
                  <a:gd name="T3" fmla="*/ 0 h 1"/>
                  <a:gd name="T4" fmla="*/ 0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0" y="0"/>
                    </a:moveTo>
                    <a:lnTo>
                      <a:pt x="16"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3" name="Line 312"/>
              <p:cNvSpPr>
                <a:spLocks noChangeShapeType="1"/>
              </p:cNvSpPr>
              <p:nvPr/>
            </p:nvSpPr>
            <p:spPr bwMode="auto">
              <a:xfrm flipH="1">
                <a:off x="1701" y="263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4" name="Freeform 313"/>
              <p:cNvSpPr>
                <a:spLocks/>
              </p:cNvSpPr>
              <p:nvPr/>
            </p:nvSpPr>
            <p:spPr bwMode="auto">
              <a:xfrm>
                <a:off x="1701" y="2626"/>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225" name="Line 314"/>
              <p:cNvSpPr>
                <a:spLocks noChangeShapeType="1"/>
              </p:cNvSpPr>
              <p:nvPr/>
            </p:nvSpPr>
            <p:spPr bwMode="auto">
              <a:xfrm>
                <a:off x="1694" y="261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26" name="Freeform 315"/>
              <p:cNvSpPr>
                <a:spLocks/>
              </p:cNvSpPr>
              <p:nvPr/>
            </p:nvSpPr>
            <p:spPr bwMode="auto">
              <a:xfrm>
                <a:off x="1731" y="2641"/>
                <a:ext cx="1" cy="8"/>
              </a:xfrm>
              <a:custGeom>
                <a:avLst/>
                <a:gdLst>
                  <a:gd name="T0" fmla="*/ 0 w 1"/>
                  <a:gd name="T1" fmla="*/ 0 h 8"/>
                  <a:gd name="T2" fmla="*/ 0 w 1"/>
                  <a:gd name="T3" fmla="*/ 8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7" name="Freeform 316"/>
              <p:cNvSpPr>
                <a:spLocks/>
              </p:cNvSpPr>
              <p:nvPr/>
            </p:nvSpPr>
            <p:spPr bwMode="auto">
              <a:xfrm>
                <a:off x="1731" y="2595"/>
                <a:ext cx="7" cy="15"/>
              </a:xfrm>
              <a:custGeom>
                <a:avLst/>
                <a:gdLst>
                  <a:gd name="T0" fmla="*/ 0 w 8"/>
                  <a:gd name="T1" fmla="*/ 0 h 16"/>
                  <a:gd name="T2" fmla="*/ 0 w 8"/>
                  <a:gd name="T3" fmla="*/ 8 h 16"/>
                  <a:gd name="T4" fmla="*/ 4 w 8"/>
                  <a:gd name="T5" fmla="*/ 8 h 16"/>
                  <a:gd name="T6" fmla="*/ 0 w 8"/>
                  <a:gd name="T7" fmla="*/ 8 h 16"/>
                  <a:gd name="T8" fmla="*/ 0 w 8"/>
                  <a:gd name="T9" fmla="*/ 8 h 16"/>
                  <a:gd name="T10" fmla="*/ 0 60000 65536"/>
                  <a:gd name="T11" fmla="*/ 0 60000 65536"/>
                  <a:gd name="T12" fmla="*/ 0 60000 65536"/>
                  <a:gd name="T13" fmla="*/ 0 60000 65536"/>
                  <a:gd name="T14" fmla="*/ 0 60000 65536"/>
                  <a:gd name="T15" fmla="*/ 0 w 8"/>
                  <a:gd name="T16" fmla="*/ 0 h 16"/>
                  <a:gd name="T17" fmla="*/ 8 w 8"/>
                  <a:gd name="T18" fmla="*/ 16 h 16"/>
                </a:gdLst>
                <a:ahLst/>
                <a:cxnLst>
                  <a:cxn ang="T10">
                    <a:pos x="T0" y="T1"/>
                  </a:cxn>
                  <a:cxn ang="T11">
                    <a:pos x="T2" y="T3"/>
                  </a:cxn>
                  <a:cxn ang="T12">
                    <a:pos x="T4" y="T5"/>
                  </a:cxn>
                  <a:cxn ang="T13">
                    <a:pos x="T6" y="T7"/>
                  </a:cxn>
                  <a:cxn ang="T14">
                    <a:pos x="T8" y="T9"/>
                  </a:cxn>
                </a:cxnLst>
                <a:rect l="T15" t="T16" r="T17" b="T18"/>
                <a:pathLst>
                  <a:path w="8" h="16">
                    <a:moveTo>
                      <a:pt x="0" y="0"/>
                    </a:moveTo>
                    <a:lnTo>
                      <a:pt x="0" y="8"/>
                    </a:lnTo>
                    <a:lnTo>
                      <a:pt x="8" y="16"/>
                    </a:lnTo>
                    <a:lnTo>
                      <a:pt x="0" y="8"/>
                    </a:lnTo>
                    <a:lnTo>
                      <a:pt x="0" y="16"/>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8" name="Freeform 317"/>
              <p:cNvSpPr>
                <a:spLocks/>
              </p:cNvSpPr>
              <p:nvPr/>
            </p:nvSpPr>
            <p:spPr bwMode="auto">
              <a:xfrm>
                <a:off x="1760" y="2587"/>
                <a:ext cx="15" cy="8"/>
              </a:xfrm>
              <a:custGeom>
                <a:avLst/>
                <a:gdLst>
                  <a:gd name="T0" fmla="*/ 0 w 16"/>
                  <a:gd name="T1" fmla="*/ 0 h 8"/>
                  <a:gd name="T2" fmla="*/ 0 w 16"/>
                  <a:gd name="T3" fmla="*/ 0 h 8"/>
                  <a:gd name="T4" fmla="*/ 8 w 16"/>
                  <a:gd name="T5" fmla="*/ 8 h 8"/>
                  <a:gd name="T6" fmla="*/ 8 w 16"/>
                  <a:gd name="T7" fmla="*/ 8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0" y="0"/>
                    </a:moveTo>
                    <a:lnTo>
                      <a:pt x="0" y="0"/>
                    </a:lnTo>
                    <a:lnTo>
                      <a:pt x="16"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29" name="Freeform 318"/>
              <p:cNvSpPr>
                <a:spLocks/>
              </p:cNvSpPr>
              <p:nvPr/>
            </p:nvSpPr>
            <p:spPr bwMode="auto">
              <a:xfrm>
                <a:off x="1775" y="2603"/>
                <a:ext cx="7" cy="7"/>
              </a:xfrm>
              <a:custGeom>
                <a:avLst/>
                <a:gdLst>
                  <a:gd name="T0" fmla="*/ 0 w 8"/>
                  <a:gd name="T1" fmla="*/ 0 h 8"/>
                  <a:gd name="T2" fmla="*/ 0 w 8"/>
                  <a:gd name="T3" fmla="*/ 4 h 8"/>
                  <a:gd name="T4" fmla="*/ 4 w 8"/>
                  <a:gd name="T5" fmla="*/ 4 h 8"/>
                  <a:gd name="T6" fmla="*/ 0 w 8"/>
                  <a:gd name="T7" fmla="*/ 4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0" y="0"/>
                    </a:moveTo>
                    <a:lnTo>
                      <a:pt x="0" y="8"/>
                    </a:lnTo>
                    <a:lnTo>
                      <a:pt x="8" y="8"/>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0" name="Line 319"/>
              <p:cNvSpPr>
                <a:spLocks noChangeShapeType="1"/>
              </p:cNvSpPr>
              <p:nvPr/>
            </p:nvSpPr>
            <p:spPr bwMode="auto">
              <a:xfrm>
                <a:off x="1790" y="2641"/>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1" name="Line 320"/>
              <p:cNvSpPr>
                <a:spLocks noChangeShapeType="1"/>
              </p:cNvSpPr>
              <p:nvPr/>
            </p:nvSpPr>
            <p:spPr bwMode="auto">
              <a:xfrm flipH="1" flipV="1">
                <a:off x="1790" y="2618"/>
                <a:ext cx="7"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2" name="Line 321"/>
              <p:cNvSpPr>
                <a:spLocks noChangeShapeType="1"/>
              </p:cNvSpPr>
              <p:nvPr/>
            </p:nvSpPr>
            <p:spPr bwMode="auto">
              <a:xfrm>
                <a:off x="1723" y="2579"/>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3" name="Freeform 322"/>
              <p:cNvSpPr>
                <a:spLocks/>
              </p:cNvSpPr>
              <p:nvPr/>
            </p:nvSpPr>
            <p:spPr bwMode="auto">
              <a:xfrm>
                <a:off x="1760" y="2657"/>
                <a:ext cx="8" cy="8"/>
              </a:xfrm>
              <a:custGeom>
                <a:avLst/>
                <a:gdLst>
                  <a:gd name="T0" fmla="*/ 0 w 8"/>
                  <a:gd name="T1" fmla="*/ 0 h 8"/>
                  <a:gd name="T2" fmla="*/ 8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4" name="Freeform 323"/>
              <p:cNvSpPr>
                <a:spLocks/>
              </p:cNvSpPr>
              <p:nvPr/>
            </p:nvSpPr>
            <p:spPr bwMode="auto">
              <a:xfrm>
                <a:off x="1701" y="261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5" name="Freeform 324"/>
              <p:cNvSpPr>
                <a:spLocks/>
              </p:cNvSpPr>
              <p:nvPr/>
            </p:nvSpPr>
            <p:spPr bwMode="auto">
              <a:xfrm>
                <a:off x="1738" y="2572"/>
                <a:ext cx="7" cy="7"/>
              </a:xfrm>
              <a:custGeom>
                <a:avLst/>
                <a:gdLst>
                  <a:gd name="T0" fmla="*/ 0 w 8"/>
                  <a:gd name="T1" fmla="*/ 0 h 8"/>
                  <a:gd name="T2" fmla="*/ 4 w 8"/>
                  <a:gd name="T3" fmla="*/ 4 h 8"/>
                  <a:gd name="T4" fmla="*/ 4 w 8"/>
                  <a:gd name="T5" fmla="*/ 4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36" name="Line 325"/>
              <p:cNvSpPr>
                <a:spLocks noChangeShapeType="1"/>
              </p:cNvSpPr>
              <p:nvPr/>
            </p:nvSpPr>
            <p:spPr bwMode="auto">
              <a:xfrm>
                <a:off x="1738" y="2665"/>
                <a:ext cx="7"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7" name="Line 326"/>
              <p:cNvSpPr>
                <a:spLocks noChangeShapeType="1"/>
              </p:cNvSpPr>
              <p:nvPr/>
            </p:nvSpPr>
            <p:spPr bwMode="auto">
              <a:xfrm>
                <a:off x="1716" y="2587"/>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8" name="Line 327"/>
              <p:cNvSpPr>
                <a:spLocks noChangeShapeType="1"/>
              </p:cNvSpPr>
              <p:nvPr/>
            </p:nvSpPr>
            <p:spPr bwMode="auto">
              <a:xfrm>
                <a:off x="1716" y="262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39" name="Line 328"/>
              <p:cNvSpPr>
                <a:spLocks noChangeShapeType="1"/>
              </p:cNvSpPr>
              <p:nvPr/>
            </p:nvSpPr>
            <p:spPr bwMode="auto">
              <a:xfrm>
                <a:off x="1753" y="261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40" name="Line 329"/>
              <p:cNvSpPr>
                <a:spLocks noChangeShapeType="1"/>
              </p:cNvSpPr>
              <p:nvPr/>
            </p:nvSpPr>
            <p:spPr bwMode="auto">
              <a:xfrm>
                <a:off x="1768" y="2634"/>
                <a:ext cx="0"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5" name="Group 330"/>
            <p:cNvGrpSpPr>
              <a:grpSpLocks/>
            </p:cNvGrpSpPr>
            <p:nvPr/>
          </p:nvGrpSpPr>
          <p:grpSpPr bwMode="auto">
            <a:xfrm>
              <a:off x="1665" y="2908"/>
              <a:ext cx="152" cy="104"/>
              <a:chOff x="1128" y="3076"/>
              <a:chExt cx="168" cy="104"/>
            </a:xfrm>
          </p:grpSpPr>
          <p:sp>
            <p:nvSpPr>
              <p:cNvPr id="188" name="Line 331"/>
              <p:cNvSpPr>
                <a:spLocks noChangeShapeType="1"/>
              </p:cNvSpPr>
              <p:nvPr/>
            </p:nvSpPr>
            <p:spPr bwMode="auto">
              <a:xfrm>
                <a:off x="1128" y="3132"/>
                <a:ext cx="120"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89" name="Freeform 332"/>
              <p:cNvSpPr>
                <a:spLocks/>
              </p:cNvSpPr>
              <p:nvPr/>
            </p:nvSpPr>
            <p:spPr bwMode="auto">
              <a:xfrm>
                <a:off x="1224" y="3100"/>
                <a:ext cx="1" cy="8"/>
              </a:xfrm>
              <a:custGeom>
                <a:avLst/>
                <a:gdLst>
                  <a:gd name="T0" fmla="*/ 0 w 1"/>
                  <a:gd name="T1" fmla="*/ 8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8"/>
                    </a:moveTo>
                    <a:lnTo>
                      <a:pt x="0"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0" name="Freeform 333"/>
              <p:cNvSpPr>
                <a:spLocks/>
              </p:cNvSpPr>
              <p:nvPr/>
            </p:nvSpPr>
            <p:spPr bwMode="auto">
              <a:xfrm>
                <a:off x="1248" y="3108"/>
                <a:ext cx="8" cy="8"/>
              </a:xfrm>
              <a:custGeom>
                <a:avLst/>
                <a:gdLst>
                  <a:gd name="T0" fmla="*/ 0 w 8"/>
                  <a:gd name="T1" fmla="*/ 0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1" name="Freeform 334"/>
              <p:cNvSpPr>
                <a:spLocks/>
              </p:cNvSpPr>
              <p:nvPr/>
            </p:nvSpPr>
            <p:spPr bwMode="auto">
              <a:xfrm>
                <a:off x="1272" y="3124"/>
                <a:ext cx="16" cy="8"/>
              </a:xfrm>
              <a:custGeom>
                <a:avLst/>
                <a:gdLst>
                  <a:gd name="T0" fmla="*/ 0 w 16"/>
                  <a:gd name="T1" fmla="*/ 0 h 8"/>
                  <a:gd name="T2" fmla="*/ 16 w 16"/>
                  <a:gd name="T3" fmla="*/ 8 h 8"/>
                  <a:gd name="T4" fmla="*/ 16 w 16"/>
                  <a:gd name="T5" fmla="*/ 8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0"/>
                    </a:moveTo>
                    <a:lnTo>
                      <a:pt x="16"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2" name="Line 335"/>
              <p:cNvSpPr>
                <a:spLocks noChangeShapeType="1"/>
              </p:cNvSpPr>
              <p:nvPr/>
            </p:nvSpPr>
            <p:spPr bwMode="auto">
              <a:xfrm flipH="1">
                <a:off x="1272" y="3156"/>
                <a:ext cx="16"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93" name="Freeform 336"/>
              <p:cNvSpPr>
                <a:spLocks/>
              </p:cNvSpPr>
              <p:nvPr/>
            </p:nvSpPr>
            <p:spPr bwMode="auto">
              <a:xfrm>
                <a:off x="1256" y="317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4" name="Freeform 337"/>
              <p:cNvSpPr>
                <a:spLocks/>
              </p:cNvSpPr>
              <p:nvPr/>
            </p:nvSpPr>
            <p:spPr bwMode="auto">
              <a:xfrm>
                <a:off x="1240" y="3172"/>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solidFill>
                <a:srgbClr val="FAA8A2"/>
              </a:solidFill>
              <a:ln w="12700">
                <a:solidFill>
                  <a:srgbClr val="FF3B44"/>
                </a:solidFill>
                <a:round/>
                <a:headEnd/>
                <a:tailEnd/>
              </a:ln>
            </p:spPr>
            <p:txBody>
              <a:bodyPr/>
              <a:lstStyle/>
              <a:p>
                <a:endParaRPr lang="en-GB"/>
              </a:p>
            </p:txBody>
          </p:sp>
          <p:sp>
            <p:nvSpPr>
              <p:cNvPr id="195" name="Freeform 338"/>
              <p:cNvSpPr>
                <a:spLocks/>
              </p:cNvSpPr>
              <p:nvPr/>
            </p:nvSpPr>
            <p:spPr bwMode="auto">
              <a:xfrm>
                <a:off x="1232" y="3164"/>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6" name="Freeform 339"/>
              <p:cNvSpPr>
                <a:spLocks/>
              </p:cNvSpPr>
              <p:nvPr/>
            </p:nvSpPr>
            <p:spPr bwMode="auto">
              <a:xfrm>
                <a:off x="1208" y="3156"/>
                <a:ext cx="1" cy="8"/>
              </a:xfrm>
              <a:custGeom>
                <a:avLst/>
                <a:gdLst>
                  <a:gd name="T0" fmla="*/ 0 w 1"/>
                  <a:gd name="T1" fmla="*/ 0 h 8"/>
                  <a:gd name="T2" fmla="*/ 0 w 1"/>
                  <a:gd name="T3" fmla="*/ 8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8"/>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97" name="Freeform 340"/>
              <p:cNvSpPr>
                <a:spLocks/>
              </p:cNvSpPr>
              <p:nvPr/>
            </p:nvSpPr>
            <p:spPr bwMode="auto">
              <a:xfrm>
                <a:off x="1200" y="3156"/>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198" name="Line 341"/>
              <p:cNvSpPr>
                <a:spLocks noChangeShapeType="1"/>
              </p:cNvSpPr>
              <p:nvPr/>
            </p:nvSpPr>
            <p:spPr bwMode="auto">
              <a:xfrm>
                <a:off x="1192" y="314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99" name="Freeform 342"/>
              <p:cNvSpPr>
                <a:spLocks/>
              </p:cNvSpPr>
              <p:nvPr/>
            </p:nvSpPr>
            <p:spPr bwMode="auto">
              <a:xfrm>
                <a:off x="1240" y="3148"/>
                <a:ext cx="1" cy="8"/>
              </a:xfrm>
              <a:custGeom>
                <a:avLst/>
                <a:gdLst>
                  <a:gd name="T0" fmla="*/ 0 w 1"/>
                  <a:gd name="T1" fmla="*/ 0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0" name="Freeform 343"/>
              <p:cNvSpPr>
                <a:spLocks/>
              </p:cNvSpPr>
              <p:nvPr/>
            </p:nvSpPr>
            <p:spPr bwMode="auto">
              <a:xfrm>
                <a:off x="1208" y="3116"/>
                <a:ext cx="16" cy="1"/>
              </a:xfrm>
              <a:custGeom>
                <a:avLst/>
                <a:gdLst>
                  <a:gd name="T0" fmla="*/ 0 w 16"/>
                  <a:gd name="T1" fmla="*/ 0 h 1"/>
                  <a:gd name="T2" fmla="*/ 8 w 16"/>
                  <a:gd name="T3" fmla="*/ 0 h 1"/>
                  <a:gd name="T4" fmla="*/ 16 w 16"/>
                  <a:gd name="T5" fmla="*/ 0 h 1"/>
                  <a:gd name="T6" fmla="*/ 8 w 16"/>
                  <a:gd name="T7" fmla="*/ 0 h 1"/>
                  <a:gd name="T8" fmla="*/ 0 60000 65536"/>
                  <a:gd name="T9" fmla="*/ 0 60000 65536"/>
                  <a:gd name="T10" fmla="*/ 0 60000 65536"/>
                  <a:gd name="T11" fmla="*/ 0 60000 65536"/>
                  <a:gd name="T12" fmla="*/ 0 w 16"/>
                  <a:gd name="T13" fmla="*/ 0 h 1"/>
                  <a:gd name="T14" fmla="*/ 16 w 16"/>
                  <a:gd name="T15" fmla="*/ 1 h 1"/>
                </a:gdLst>
                <a:ahLst/>
                <a:cxnLst>
                  <a:cxn ang="T8">
                    <a:pos x="T0" y="T1"/>
                  </a:cxn>
                  <a:cxn ang="T9">
                    <a:pos x="T2" y="T3"/>
                  </a:cxn>
                  <a:cxn ang="T10">
                    <a:pos x="T4" y="T5"/>
                  </a:cxn>
                  <a:cxn ang="T11">
                    <a:pos x="T6" y="T7"/>
                  </a:cxn>
                </a:cxnLst>
                <a:rect l="T12" t="T13" r="T14" b="T15"/>
                <a:pathLst>
                  <a:path w="16" h="1">
                    <a:moveTo>
                      <a:pt x="0" y="0"/>
                    </a:moveTo>
                    <a:lnTo>
                      <a:pt x="8" y="0"/>
                    </a:lnTo>
                    <a:lnTo>
                      <a:pt x="16"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1" name="Freeform 344"/>
              <p:cNvSpPr>
                <a:spLocks/>
              </p:cNvSpPr>
              <p:nvPr/>
            </p:nvSpPr>
            <p:spPr bwMode="auto">
              <a:xfrm>
                <a:off x="1224" y="3076"/>
                <a:ext cx="24" cy="8"/>
              </a:xfrm>
              <a:custGeom>
                <a:avLst/>
                <a:gdLst>
                  <a:gd name="T0" fmla="*/ 8 w 24"/>
                  <a:gd name="T1" fmla="*/ 8 h 8"/>
                  <a:gd name="T2" fmla="*/ 0 w 24"/>
                  <a:gd name="T3" fmla="*/ 8 h 8"/>
                  <a:gd name="T4" fmla="*/ 24 w 24"/>
                  <a:gd name="T5" fmla="*/ 0 h 8"/>
                  <a:gd name="T6" fmla="*/ 16 w 24"/>
                  <a:gd name="T7" fmla="*/ 8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8" y="8"/>
                    </a:moveTo>
                    <a:lnTo>
                      <a:pt x="0" y="8"/>
                    </a:lnTo>
                    <a:lnTo>
                      <a:pt x="24" y="0"/>
                    </a:lnTo>
                    <a:lnTo>
                      <a:pt x="16"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2" name="Freeform 345"/>
              <p:cNvSpPr>
                <a:spLocks/>
              </p:cNvSpPr>
              <p:nvPr/>
            </p:nvSpPr>
            <p:spPr bwMode="auto">
              <a:xfrm>
                <a:off x="1256" y="3092"/>
                <a:ext cx="8" cy="1"/>
              </a:xfrm>
              <a:custGeom>
                <a:avLst/>
                <a:gdLst>
                  <a:gd name="T0" fmla="*/ 0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0"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3" name="Freeform 346"/>
              <p:cNvSpPr>
                <a:spLocks/>
              </p:cNvSpPr>
              <p:nvPr/>
            </p:nvSpPr>
            <p:spPr bwMode="auto">
              <a:xfrm>
                <a:off x="1288" y="3108"/>
                <a:ext cx="8" cy="1"/>
              </a:xfrm>
              <a:custGeom>
                <a:avLst/>
                <a:gdLst>
                  <a:gd name="T0" fmla="*/ 0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0" y="0"/>
                    </a:moveTo>
                    <a:lnTo>
                      <a:pt x="0" y="0"/>
                    </a:ln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4" name="Line 347"/>
              <p:cNvSpPr>
                <a:spLocks noChangeShapeType="1"/>
              </p:cNvSpPr>
              <p:nvPr/>
            </p:nvSpPr>
            <p:spPr bwMode="auto">
              <a:xfrm flipH="1">
                <a:off x="1280" y="309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05" name="Line 348"/>
              <p:cNvSpPr>
                <a:spLocks noChangeShapeType="1"/>
              </p:cNvSpPr>
              <p:nvPr/>
            </p:nvSpPr>
            <p:spPr bwMode="auto">
              <a:xfrm>
                <a:off x="1200" y="310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06" name="Freeform 349"/>
              <p:cNvSpPr>
                <a:spLocks/>
              </p:cNvSpPr>
              <p:nvPr/>
            </p:nvSpPr>
            <p:spPr bwMode="auto">
              <a:xfrm>
                <a:off x="1272" y="3140"/>
                <a:ext cx="8" cy="8"/>
              </a:xfrm>
              <a:custGeom>
                <a:avLst/>
                <a:gdLst>
                  <a:gd name="T0" fmla="*/ 0 w 8"/>
                  <a:gd name="T1" fmla="*/ 8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7" name="Freeform 350"/>
              <p:cNvSpPr>
                <a:spLocks/>
              </p:cNvSpPr>
              <p:nvPr/>
            </p:nvSpPr>
            <p:spPr bwMode="auto">
              <a:xfrm>
                <a:off x="1192" y="3148"/>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8" name="Freeform 351"/>
              <p:cNvSpPr>
                <a:spLocks/>
              </p:cNvSpPr>
              <p:nvPr/>
            </p:nvSpPr>
            <p:spPr bwMode="auto">
              <a:xfrm>
                <a:off x="1208" y="3084"/>
                <a:ext cx="8" cy="8"/>
              </a:xfrm>
              <a:custGeom>
                <a:avLst/>
                <a:gdLst>
                  <a:gd name="T0" fmla="*/ 0 w 8"/>
                  <a:gd name="T1" fmla="*/ 0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209" name="Line 352"/>
              <p:cNvSpPr>
                <a:spLocks noChangeShapeType="1"/>
              </p:cNvSpPr>
              <p:nvPr/>
            </p:nvSpPr>
            <p:spPr bwMode="auto">
              <a:xfrm>
                <a:off x="1256" y="315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0" name="Line 353"/>
              <p:cNvSpPr>
                <a:spLocks noChangeShapeType="1"/>
              </p:cNvSpPr>
              <p:nvPr/>
            </p:nvSpPr>
            <p:spPr bwMode="auto">
              <a:xfrm>
                <a:off x="1192" y="311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1" name="Line 354"/>
              <p:cNvSpPr>
                <a:spLocks noChangeShapeType="1"/>
              </p:cNvSpPr>
              <p:nvPr/>
            </p:nvSpPr>
            <p:spPr bwMode="auto">
              <a:xfrm>
                <a:off x="1224" y="314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2" name="Line 355"/>
              <p:cNvSpPr>
                <a:spLocks noChangeShapeType="1"/>
              </p:cNvSpPr>
              <p:nvPr/>
            </p:nvSpPr>
            <p:spPr bwMode="auto">
              <a:xfrm>
                <a:off x="1240" y="311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13" name="Line 356"/>
              <p:cNvSpPr>
                <a:spLocks noChangeShapeType="1"/>
              </p:cNvSpPr>
              <p:nvPr/>
            </p:nvSpPr>
            <p:spPr bwMode="auto">
              <a:xfrm>
                <a:off x="1264" y="311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6" name="Group 357"/>
            <p:cNvGrpSpPr>
              <a:grpSpLocks/>
            </p:cNvGrpSpPr>
            <p:nvPr/>
          </p:nvGrpSpPr>
          <p:grpSpPr bwMode="auto">
            <a:xfrm>
              <a:off x="3021" y="2128"/>
              <a:ext cx="148" cy="105"/>
              <a:chOff x="2488" y="2332"/>
              <a:chExt cx="168" cy="105"/>
            </a:xfrm>
          </p:grpSpPr>
          <p:sp>
            <p:nvSpPr>
              <p:cNvPr id="161" name="Line 358"/>
              <p:cNvSpPr>
                <a:spLocks noChangeShapeType="1"/>
              </p:cNvSpPr>
              <p:nvPr/>
            </p:nvSpPr>
            <p:spPr bwMode="auto">
              <a:xfrm>
                <a:off x="2488" y="2388"/>
                <a:ext cx="120"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2" name="Line 359"/>
              <p:cNvSpPr>
                <a:spLocks noChangeShapeType="1"/>
              </p:cNvSpPr>
              <p:nvPr/>
            </p:nvSpPr>
            <p:spPr bwMode="auto">
              <a:xfrm>
                <a:off x="2584" y="235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3" name="Line 360"/>
              <p:cNvSpPr>
                <a:spLocks noChangeShapeType="1"/>
              </p:cNvSpPr>
              <p:nvPr/>
            </p:nvSpPr>
            <p:spPr bwMode="auto">
              <a:xfrm>
                <a:off x="2608" y="2356"/>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4" name="Freeform 361"/>
              <p:cNvSpPr>
                <a:spLocks/>
              </p:cNvSpPr>
              <p:nvPr/>
            </p:nvSpPr>
            <p:spPr bwMode="auto">
              <a:xfrm>
                <a:off x="2632" y="2380"/>
                <a:ext cx="24" cy="8"/>
              </a:xfrm>
              <a:custGeom>
                <a:avLst/>
                <a:gdLst>
                  <a:gd name="T0" fmla="*/ 0 w 24"/>
                  <a:gd name="T1" fmla="*/ 0 h 8"/>
                  <a:gd name="T2" fmla="*/ 16 w 24"/>
                  <a:gd name="T3" fmla="*/ 8 h 8"/>
                  <a:gd name="T4" fmla="*/ 24 w 24"/>
                  <a:gd name="T5" fmla="*/ 0 h 8"/>
                  <a:gd name="T6" fmla="*/ 0 60000 65536"/>
                  <a:gd name="T7" fmla="*/ 0 60000 65536"/>
                  <a:gd name="T8" fmla="*/ 0 60000 65536"/>
                  <a:gd name="T9" fmla="*/ 0 w 24"/>
                  <a:gd name="T10" fmla="*/ 0 h 8"/>
                  <a:gd name="T11" fmla="*/ 24 w 24"/>
                  <a:gd name="T12" fmla="*/ 8 h 8"/>
                </a:gdLst>
                <a:ahLst/>
                <a:cxnLst>
                  <a:cxn ang="T6">
                    <a:pos x="T0" y="T1"/>
                  </a:cxn>
                  <a:cxn ang="T7">
                    <a:pos x="T2" y="T3"/>
                  </a:cxn>
                  <a:cxn ang="T8">
                    <a:pos x="T4" y="T5"/>
                  </a:cxn>
                </a:cxnLst>
                <a:rect l="T9" t="T10" r="T11" b="T12"/>
                <a:pathLst>
                  <a:path w="24" h="8">
                    <a:moveTo>
                      <a:pt x="0" y="0"/>
                    </a:moveTo>
                    <a:lnTo>
                      <a:pt x="16" y="8"/>
                    </a:lnTo>
                    <a:lnTo>
                      <a:pt x="24"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65" name="Line 362"/>
              <p:cNvSpPr>
                <a:spLocks noChangeShapeType="1"/>
              </p:cNvSpPr>
              <p:nvPr/>
            </p:nvSpPr>
            <p:spPr bwMode="auto">
              <a:xfrm flipH="1">
                <a:off x="2632" y="2412"/>
                <a:ext cx="16"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66" name="Freeform 363"/>
              <p:cNvSpPr>
                <a:spLocks/>
              </p:cNvSpPr>
              <p:nvPr/>
            </p:nvSpPr>
            <p:spPr bwMode="auto">
              <a:xfrm>
                <a:off x="2624" y="2436"/>
                <a:ext cx="8" cy="1"/>
              </a:xfrm>
              <a:custGeom>
                <a:avLst/>
                <a:gdLst>
                  <a:gd name="T0" fmla="*/ 0 w 8"/>
                  <a:gd name="T1" fmla="*/ 0 h 1"/>
                  <a:gd name="T2" fmla="*/ 0 w 8"/>
                  <a:gd name="T3" fmla="*/ 0 h 1"/>
                  <a:gd name="T4" fmla="*/ 8 w 8"/>
                  <a:gd name="T5" fmla="*/ 0 h 1"/>
                  <a:gd name="T6" fmla="*/ 0 w 8"/>
                  <a:gd name="T7" fmla="*/ 0 h 1"/>
                  <a:gd name="T8" fmla="*/ 0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0" y="0"/>
                    </a:moveTo>
                    <a:lnTo>
                      <a:pt x="0" y="0"/>
                    </a:lnTo>
                    <a:lnTo>
                      <a:pt x="8" y="0"/>
                    </a:lnTo>
                    <a:lnTo>
                      <a:pt x="0" y="0"/>
                    </a:lnTo>
                    <a:close/>
                  </a:path>
                </a:pathLst>
              </a:custGeom>
              <a:solidFill>
                <a:srgbClr val="FAA8A2"/>
              </a:solidFill>
              <a:ln w="12700">
                <a:solidFill>
                  <a:srgbClr val="FF3B44"/>
                </a:solidFill>
                <a:round/>
                <a:headEnd/>
                <a:tailEnd/>
              </a:ln>
            </p:spPr>
            <p:txBody>
              <a:bodyPr/>
              <a:lstStyle/>
              <a:p>
                <a:endParaRPr lang="en-GB"/>
              </a:p>
            </p:txBody>
          </p:sp>
          <p:sp>
            <p:nvSpPr>
              <p:cNvPr id="167" name="Freeform 364"/>
              <p:cNvSpPr>
                <a:spLocks/>
              </p:cNvSpPr>
              <p:nvPr/>
            </p:nvSpPr>
            <p:spPr bwMode="auto">
              <a:xfrm>
                <a:off x="2616" y="2428"/>
                <a:ext cx="8" cy="1"/>
              </a:xfrm>
              <a:custGeom>
                <a:avLst/>
                <a:gdLst>
                  <a:gd name="T0" fmla="*/ 0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0" y="0"/>
                    </a:moveTo>
                    <a:lnTo>
                      <a:pt x="0" y="0"/>
                    </a:ln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68" name="Freeform 365"/>
              <p:cNvSpPr>
                <a:spLocks/>
              </p:cNvSpPr>
              <p:nvPr/>
            </p:nvSpPr>
            <p:spPr bwMode="auto">
              <a:xfrm>
                <a:off x="2600" y="2428"/>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solidFill>
                <a:srgbClr val="FAA8A2"/>
              </a:solidFill>
              <a:ln w="12700">
                <a:solidFill>
                  <a:srgbClr val="FF3B44"/>
                </a:solidFill>
                <a:round/>
                <a:headEnd/>
                <a:tailEnd/>
              </a:ln>
            </p:spPr>
            <p:txBody>
              <a:bodyPr/>
              <a:lstStyle/>
              <a:p>
                <a:endParaRPr lang="en-GB"/>
              </a:p>
            </p:txBody>
          </p:sp>
          <p:sp>
            <p:nvSpPr>
              <p:cNvPr id="169" name="Freeform 366"/>
              <p:cNvSpPr>
                <a:spLocks/>
              </p:cNvSpPr>
              <p:nvPr/>
            </p:nvSpPr>
            <p:spPr bwMode="auto">
              <a:xfrm>
                <a:off x="2592" y="2420"/>
                <a:ext cx="8" cy="8"/>
              </a:xfrm>
              <a:custGeom>
                <a:avLst/>
                <a:gdLst>
                  <a:gd name="T0" fmla="*/ 0 w 8"/>
                  <a:gd name="T1" fmla="*/ 8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0" name="Line 367"/>
              <p:cNvSpPr>
                <a:spLocks noChangeShapeType="1"/>
              </p:cNvSpPr>
              <p:nvPr/>
            </p:nvSpPr>
            <p:spPr bwMode="auto">
              <a:xfrm flipH="1">
                <a:off x="2568" y="241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71" name="Freeform 368"/>
              <p:cNvSpPr>
                <a:spLocks/>
              </p:cNvSpPr>
              <p:nvPr/>
            </p:nvSpPr>
            <p:spPr bwMode="auto">
              <a:xfrm>
                <a:off x="2560" y="241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172" name="Line 369"/>
              <p:cNvSpPr>
                <a:spLocks noChangeShapeType="1"/>
              </p:cNvSpPr>
              <p:nvPr/>
            </p:nvSpPr>
            <p:spPr bwMode="auto">
              <a:xfrm>
                <a:off x="2552" y="2404"/>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73" name="Freeform 370"/>
              <p:cNvSpPr>
                <a:spLocks/>
              </p:cNvSpPr>
              <p:nvPr/>
            </p:nvSpPr>
            <p:spPr bwMode="auto">
              <a:xfrm>
                <a:off x="2600" y="2404"/>
                <a:ext cx="8" cy="8"/>
              </a:xfrm>
              <a:custGeom>
                <a:avLst/>
                <a:gdLst>
                  <a:gd name="T0" fmla="*/ 0 w 8"/>
                  <a:gd name="T1" fmla="*/ 0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4" name="Freeform 371"/>
              <p:cNvSpPr>
                <a:spLocks/>
              </p:cNvSpPr>
              <p:nvPr/>
            </p:nvSpPr>
            <p:spPr bwMode="auto">
              <a:xfrm>
                <a:off x="2568" y="2364"/>
                <a:ext cx="24" cy="8"/>
              </a:xfrm>
              <a:custGeom>
                <a:avLst/>
                <a:gdLst>
                  <a:gd name="T0" fmla="*/ 0 w 24"/>
                  <a:gd name="T1" fmla="*/ 0 h 8"/>
                  <a:gd name="T2" fmla="*/ 8 w 24"/>
                  <a:gd name="T3" fmla="*/ 0 h 8"/>
                  <a:gd name="T4" fmla="*/ 24 w 24"/>
                  <a:gd name="T5" fmla="*/ 0 h 8"/>
                  <a:gd name="T6" fmla="*/ 16 w 24"/>
                  <a:gd name="T7" fmla="*/ 8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0" y="0"/>
                    </a:moveTo>
                    <a:lnTo>
                      <a:pt x="8" y="0"/>
                    </a:lnTo>
                    <a:lnTo>
                      <a:pt x="24" y="0"/>
                    </a:lnTo>
                    <a:lnTo>
                      <a:pt x="16"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5" name="Freeform 372"/>
              <p:cNvSpPr>
                <a:spLocks/>
              </p:cNvSpPr>
              <p:nvPr/>
            </p:nvSpPr>
            <p:spPr bwMode="auto">
              <a:xfrm>
                <a:off x="2584" y="2332"/>
                <a:ext cx="24" cy="8"/>
              </a:xfrm>
              <a:custGeom>
                <a:avLst/>
                <a:gdLst>
                  <a:gd name="T0" fmla="*/ 8 w 24"/>
                  <a:gd name="T1" fmla="*/ 0 h 8"/>
                  <a:gd name="T2" fmla="*/ 0 w 24"/>
                  <a:gd name="T3" fmla="*/ 8 h 8"/>
                  <a:gd name="T4" fmla="*/ 24 w 24"/>
                  <a:gd name="T5" fmla="*/ 0 h 8"/>
                  <a:gd name="T6" fmla="*/ 24 w 24"/>
                  <a:gd name="T7" fmla="*/ 0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8" y="0"/>
                    </a:moveTo>
                    <a:lnTo>
                      <a:pt x="0" y="8"/>
                    </a:lnTo>
                    <a:lnTo>
                      <a:pt x="24"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6" name="Freeform 373"/>
              <p:cNvSpPr>
                <a:spLocks/>
              </p:cNvSpPr>
              <p:nvPr/>
            </p:nvSpPr>
            <p:spPr bwMode="auto">
              <a:xfrm>
                <a:off x="2616" y="2340"/>
                <a:ext cx="8" cy="8"/>
              </a:xfrm>
              <a:custGeom>
                <a:avLst/>
                <a:gdLst>
                  <a:gd name="T0" fmla="*/ 0 w 8"/>
                  <a:gd name="T1" fmla="*/ 0 h 8"/>
                  <a:gd name="T2" fmla="*/ 0 w 8"/>
                  <a:gd name="T3" fmla="*/ 8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0"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7" name="Freeform 374"/>
              <p:cNvSpPr>
                <a:spLocks/>
              </p:cNvSpPr>
              <p:nvPr/>
            </p:nvSpPr>
            <p:spPr bwMode="auto">
              <a:xfrm>
                <a:off x="2648" y="2364"/>
                <a:ext cx="8" cy="1"/>
              </a:xfrm>
              <a:custGeom>
                <a:avLst/>
                <a:gdLst>
                  <a:gd name="T0" fmla="*/ 8 w 8"/>
                  <a:gd name="T1" fmla="*/ 0 h 1"/>
                  <a:gd name="T2" fmla="*/ 0 w 8"/>
                  <a:gd name="T3" fmla="*/ 0 h 1"/>
                  <a:gd name="T4" fmla="*/ 8 w 8"/>
                  <a:gd name="T5" fmla="*/ 0 h 1"/>
                  <a:gd name="T6" fmla="*/ 0 w 8"/>
                  <a:gd name="T7" fmla="*/ 0 h 1"/>
                  <a:gd name="T8" fmla="*/ 0 60000 65536"/>
                  <a:gd name="T9" fmla="*/ 0 60000 65536"/>
                  <a:gd name="T10" fmla="*/ 0 60000 65536"/>
                  <a:gd name="T11" fmla="*/ 0 60000 65536"/>
                  <a:gd name="T12" fmla="*/ 0 w 8"/>
                  <a:gd name="T13" fmla="*/ 0 h 1"/>
                  <a:gd name="T14" fmla="*/ 8 w 8"/>
                  <a:gd name="T15" fmla="*/ 1 h 1"/>
                </a:gdLst>
                <a:ahLst/>
                <a:cxnLst>
                  <a:cxn ang="T8">
                    <a:pos x="T0" y="T1"/>
                  </a:cxn>
                  <a:cxn ang="T9">
                    <a:pos x="T2" y="T3"/>
                  </a:cxn>
                  <a:cxn ang="T10">
                    <a:pos x="T4" y="T5"/>
                  </a:cxn>
                  <a:cxn ang="T11">
                    <a:pos x="T6" y="T7"/>
                  </a:cxn>
                </a:cxnLst>
                <a:rect l="T12" t="T13" r="T14" b="T15"/>
                <a:pathLst>
                  <a:path w="8" h="1">
                    <a:moveTo>
                      <a:pt x="8" y="0"/>
                    </a:moveTo>
                    <a:lnTo>
                      <a:pt x="0" y="0"/>
                    </a:lnTo>
                    <a:lnTo>
                      <a:pt x="8" y="0"/>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78" name="Line 375"/>
              <p:cNvSpPr>
                <a:spLocks noChangeShapeType="1"/>
              </p:cNvSpPr>
              <p:nvPr/>
            </p:nvSpPr>
            <p:spPr bwMode="auto">
              <a:xfrm flipH="1">
                <a:off x="2640" y="2348"/>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79" name="Line 376"/>
              <p:cNvSpPr>
                <a:spLocks noChangeShapeType="1"/>
              </p:cNvSpPr>
              <p:nvPr/>
            </p:nvSpPr>
            <p:spPr bwMode="auto">
              <a:xfrm flipV="1">
                <a:off x="2560" y="234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80" name="Freeform 377"/>
              <p:cNvSpPr>
                <a:spLocks/>
              </p:cNvSpPr>
              <p:nvPr/>
            </p:nvSpPr>
            <p:spPr bwMode="auto">
              <a:xfrm>
                <a:off x="2632" y="2396"/>
                <a:ext cx="8" cy="1"/>
              </a:xfrm>
              <a:custGeom>
                <a:avLst/>
                <a:gdLst>
                  <a:gd name="T0" fmla="*/ 0 w 8"/>
                  <a:gd name="T1" fmla="*/ 0 h 1"/>
                  <a:gd name="T2" fmla="*/ 8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81" name="Freeform 378"/>
              <p:cNvSpPr>
                <a:spLocks/>
              </p:cNvSpPr>
              <p:nvPr/>
            </p:nvSpPr>
            <p:spPr bwMode="auto">
              <a:xfrm>
                <a:off x="2552" y="2396"/>
                <a:ext cx="8" cy="8"/>
              </a:xfrm>
              <a:custGeom>
                <a:avLst/>
                <a:gdLst>
                  <a:gd name="T0" fmla="*/ 0 w 8"/>
                  <a:gd name="T1" fmla="*/ 8 h 8"/>
                  <a:gd name="T2" fmla="*/ 8 w 8"/>
                  <a:gd name="T3" fmla="*/ 0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82" name="Freeform 379"/>
              <p:cNvSpPr>
                <a:spLocks/>
              </p:cNvSpPr>
              <p:nvPr/>
            </p:nvSpPr>
            <p:spPr bwMode="auto">
              <a:xfrm>
                <a:off x="2568" y="2340"/>
                <a:ext cx="8" cy="8"/>
              </a:xfrm>
              <a:custGeom>
                <a:avLst/>
                <a:gdLst>
                  <a:gd name="T0" fmla="*/ 0 w 8"/>
                  <a:gd name="T1" fmla="*/ 0 h 8"/>
                  <a:gd name="T2" fmla="*/ 8 w 8"/>
                  <a:gd name="T3" fmla="*/ 8 h 8"/>
                  <a:gd name="T4" fmla="*/ 8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83" name="Line 380"/>
              <p:cNvSpPr>
                <a:spLocks noChangeShapeType="1"/>
              </p:cNvSpPr>
              <p:nvPr/>
            </p:nvSpPr>
            <p:spPr bwMode="auto">
              <a:xfrm>
                <a:off x="2624" y="241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84" name="Line 381"/>
              <p:cNvSpPr>
                <a:spLocks noChangeShapeType="1"/>
              </p:cNvSpPr>
              <p:nvPr/>
            </p:nvSpPr>
            <p:spPr bwMode="auto">
              <a:xfrm>
                <a:off x="2552" y="237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85" name="Line 382"/>
              <p:cNvSpPr>
                <a:spLocks noChangeShapeType="1"/>
              </p:cNvSpPr>
              <p:nvPr/>
            </p:nvSpPr>
            <p:spPr bwMode="auto">
              <a:xfrm>
                <a:off x="2584" y="239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86" name="Line 383"/>
              <p:cNvSpPr>
                <a:spLocks noChangeShapeType="1"/>
              </p:cNvSpPr>
              <p:nvPr/>
            </p:nvSpPr>
            <p:spPr bwMode="auto">
              <a:xfrm>
                <a:off x="2600" y="2364"/>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87" name="Line 384"/>
              <p:cNvSpPr>
                <a:spLocks noChangeShapeType="1"/>
              </p:cNvSpPr>
              <p:nvPr/>
            </p:nvSpPr>
            <p:spPr bwMode="auto">
              <a:xfrm>
                <a:off x="2624" y="237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grpSp>
          <p:nvGrpSpPr>
            <p:cNvPr id="47" name="Group 385"/>
            <p:cNvGrpSpPr>
              <a:grpSpLocks/>
            </p:cNvGrpSpPr>
            <p:nvPr/>
          </p:nvGrpSpPr>
          <p:grpSpPr bwMode="auto">
            <a:xfrm>
              <a:off x="1968" y="2448"/>
              <a:ext cx="240" cy="152"/>
              <a:chOff x="1464" y="2684"/>
              <a:chExt cx="216" cy="120"/>
            </a:xfrm>
          </p:grpSpPr>
          <p:sp>
            <p:nvSpPr>
              <p:cNvPr id="134" name="Freeform 386"/>
              <p:cNvSpPr>
                <a:spLocks/>
              </p:cNvSpPr>
              <p:nvPr/>
            </p:nvSpPr>
            <p:spPr bwMode="auto">
              <a:xfrm>
                <a:off x="1592" y="2684"/>
                <a:ext cx="88" cy="112"/>
              </a:xfrm>
              <a:custGeom>
                <a:avLst/>
                <a:gdLst>
                  <a:gd name="T0" fmla="*/ 88 w 88"/>
                  <a:gd name="T1" fmla="*/ 8 h 112"/>
                  <a:gd name="T2" fmla="*/ 56 w 88"/>
                  <a:gd name="T3" fmla="*/ 0 h 112"/>
                  <a:gd name="T4" fmla="*/ 0 w 88"/>
                  <a:gd name="T5" fmla="*/ 104 h 112"/>
                  <a:gd name="T6" fmla="*/ 32 w 88"/>
                  <a:gd name="T7" fmla="*/ 112 h 112"/>
                  <a:gd name="T8" fmla="*/ 88 w 88"/>
                  <a:gd name="T9" fmla="*/ 8 h 112"/>
                  <a:gd name="T10" fmla="*/ 0 60000 65536"/>
                  <a:gd name="T11" fmla="*/ 0 60000 65536"/>
                  <a:gd name="T12" fmla="*/ 0 60000 65536"/>
                  <a:gd name="T13" fmla="*/ 0 60000 65536"/>
                  <a:gd name="T14" fmla="*/ 0 60000 65536"/>
                  <a:gd name="T15" fmla="*/ 0 w 88"/>
                  <a:gd name="T16" fmla="*/ 0 h 112"/>
                  <a:gd name="T17" fmla="*/ 88 w 88"/>
                  <a:gd name="T18" fmla="*/ 112 h 112"/>
                </a:gdLst>
                <a:ahLst/>
                <a:cxnLst>
                  <a:cxn ang="T10">
                    <a:pos x="T0" y="T1"/>
                  </a:cxn>
                  <a:cxn ang="T11">
                    <a:pos x="T2" y="T3"/>
                  </a:cxn>
                  <a:cxn ang="T12">
                    <a:pos x="T4" y="T5"/>
                  </a:cxn>
                  <a:cxn ang="T13">
                    <a:pos x="T6" y="T7"/>
                  </a:cxn>
                  <a:cxn ang="T14">
                    <a:pos x="T8" y="T9"/>
                  </a:cxn>
                </a:cxnLst>
                <a:rect l="T15" t="T16" r="T17" b="T18"/>
                <a:pathLst>
                  <a:path w="88" h="112">
                    <a:moveTo>
                      <a:pt x="88" y="8"/>
                    </a:moveTo>
                    <a:lnTo>
                      <a:pt x="56" y="0"/>
                    </a:lnTo>
                    <a:lnTo>
                      <a:pt x="0" y="104"/>
                    </a:lnTo>
                    <a:lnTo>
                      <a:pt x="32" y="112"/>
                    </a:lnTo>
                    <a:lnTo>
                      <a:pt x="88" y="8"/>
                    </a:lnTo>
                    <a:close/>
                  </a:path>
                </a:pathLst>
              </a:custGeom>
              <a:solidFill>
                <a:srgbClr val="FAA8A2"/>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35" name="Line 387"/>
              <p:cNvSpPr>
                <a:spLocks noChangeShapeType="1"/>
              </p:cNvSpPr>
              <p:nvPr/>
            </p:nvSpPr>
            <p:spPr bwMode="auto">
              <a:xfrm flipH="1" flipV="1">
                <a:off x="1520" y="2732"/>
                <a:ext cx="96" cy="7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36" name="Line 388"/>
              <p:cNvSpPr>
                <a:spLocks noChangeShapeType="1"/>
              </p:cNvSpPr>
              <p:nvPr/>
            </p:nvSpPr>
            <p:spPr bwMode="auto">
              <a:xfrm flipH="1">
                <a:off x="1520" y="2764"/>
                <a:ext cx="8"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37" name="Line 389"/>
              <p:cNvSpPr>
                <a:spLocks noChangeShapeType="1"/>
              </p:cNvSpPr>
              <p:nvPr/>
            </p:nvSpPr>
            <p:spPr bwMode="auto">
              <a:xfrm flipV="1">
                <a:off x="1504" y="2740"/>
                <a:ext cx="1" cy="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38" name="Freeform 390"/>
              <p:cNvSpPr>
                <a:spLocks/>
              </p:cNvSpPr>
              <p:nvPr/>
            </p:nvSpPr>
            <p:spPr bwMode="auto">
              <a:xfrm>
                <a:off x="1480" y="2700"/>
                <a:ext cx="16" cy="16"/>
              </a:xfrm>
              <a:custGeom>
                <a:avLst/>
                <a:gdLst>
                  <a:gd name="T0" fmla="*/ 16 w 16"/>
                  <a:gd name="T1" fmla="*/ 16 h 16"/>
                  <a:gd name="T2" fmla="*/ 8 w 16"/>
                  <a:gd name="T3" fmla="*/ 0 h 16"/>
                  <a:gd name="T4" fmla="*/ 0 w 16"/>
                  <a:gd name="T5" fmla="*/ 0 h 16"/>
                  <a:gd name="T6" fmla="*/ 0 60000 65536"/>
                  <a:gd name="T7" fmla="*/ 0 60000 65536"/>
                  <a:gd name="T8" fmla="*/ 0 60000 65536"/>
                  <a:gd name="T9" fmla="*/ 0 w 16"/>
                  <a:gd name="T10" fmla="*/ 0 h 16"/>
                  <a:gd name="T11" fmla="*/ 16 w 16"/>
                  <a:gd name="T12" fmla="*/ 16 h 16"/>
                </a:gdLst>
                <a:ahLst/>
                <a:cxnLst>
                  <a:cxn ang="T6">
                    <a:pos x="T0" y="T1"/>
                  </a:cxn>
                  <a:cxn ang="T7">
                    <a:pos x="T2" y="T3"/>
                  </a:cxn>
                  <a:cxn ang="T8">
                    <a:pos x="T4" y="T5"/>
                  </a:cxn>
                </a:cxnLst>
                <a:rect l="T9" t="T10" r="T11" b="T12"/>
                <a:pathLst>
                  <a:path w="16" h="16">
                    <a:moveTo>
                      <a:pt x="16" y="16"/>
                    </a:moveTo>
                    <a:lnTo>
                      <a:pt x="8"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39" name="Line 391"/>
              <p:cNvSpPr>
                <a:spLocks noChangeShapeType="1"/>
              </p:cNvSpPr>
              <p:nvPr/>
            </p:nvSpPr>
            <p:spPr bwMode="auto">
              <a:xfrm>
                <a:off x="1504" y="2684"/>
                <a:ext cx="8" cy="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0" name="Freeform 392"/>
              <p:cNvSpPr>
                <a:spLocks/>
              </p:cNvSpPr>
              <p:nvPr/>
            </p:nvSpPr>
            <p:spPr bwMode="auto">
              <a:xfrm>
                <a:off x="1544" y="2700"/>
                <a:ext cx="8" cy="1"/>
              </a:xfrm>
              <a:custGeom>
                <a:avLst/>
                <a:gdLst>
                  <a:gd name="T0" fmla="*/ 0 w 8"/>
                  <a:gd name="T1" fmla="*/ 0 h 1"/>
                  <a:gd name="T2" fmla="*/ 8 w 8"/>
                  <a:gd name="T3" fmla="*/ 0 h 1"/>
                  <a:gd name="T4" fmla="*/ 0 w 8"/>
                  <a:gd name="T5" fmla="*/ 0 h 1"/>
                  <a:gd name="T6" fmla="*/ 8 w 8"/>
                  <a:gd name="T7" fmla="*/ 0 h 1"/>
                  <a:gd name="T8" fmla="*/ 0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0" y="0"/>
                    </a:moveTo>
                    <a:lnTo>
                      <a:pt x="8" y="0"/>
                    </a:lnTo>
                    <a:lnTo>
                      <a:pt x="0" y="0"/>
                    </a:lnTo>
                    <a:lnTo>
                      <a:pt x="8" y="0"/>
                    </a:lnTo>
                    <a:lnTo>
                      <a:pt x="0" y="0"/>
                    </a:lnTo>
                    <a:close/>
                  </a:path>
                </a:pathLst>
              </a:custGeom>
              <a:solidFill>
                <a:srgbClr val="FAA8A2"/>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1" name="Freeform 393"/>
              <p:cNvSpPr>
                <a:spLocks/>
              </p:cNvSpPr>
              <p:nvPr/>
            </p:nvSpPr>
            <p:spPr bwMode="auto">
              <a:xfrm>
                <a:off x="1536" y="2692"/>
                <a:ext cx="8" cy="1"/>
              </a:xfrm>
              <a:custGeom>
                <a:avLst/>
                <a:gdLst>
                  <a:gd name="T0" fmla="*/ 0 w 8"/>
                  <a:gd name="T1" fmla="*/ 0 h 1"/>
                  <a:gd name="T2" fmla="*/ 8 w 8"/>
                  <a:gd name="T3" fmla="*/ 0 h 1"/>
                  <a:gd name="T4" fmla="*/ 0 w 8"/>
                  <a:gd name="T5" fmla="*/ 0 h 1"/>
                  <a:gd name="T6" fmla="*/ 8 w 8"/>
                  <a:gd name="T7" fmla="*/ 0 h 1"/>
                  <a:gd name="T8" fmla="*/ 0 w 8"/>
                  <a:gd name="T9" fmla="*/ 0 h 1"/>
                  <a:gd name="T10" fmla="*/ 0 60000 65536"/>
                  <a:gd name="T11" fmla="*/ 0 60000 65536"/>
                  <a:gd name="T12" fmla="*/ 0 60000 65536"/>
                  <a:gd name="T13" fmla="*/ 0 60000 65536"/>
                  <a:gd name="T14" fmla="*/ 0 60000 65536"/>
                  <a:gd name="T15" fmla="*/ 0 w 8"/>
                  <a:gd name="T16" fmla="*/ 0 h 1"/>
                  <a:gd name="T17" fmla="*/ 8 w 8"/>
                  <a:gd name="T18" fmla="*/ 1 h 1"/>
                </a:gdLst>
                <a:ahLst/>
                <a:cxnLst>
                  <a:cxn ang="T10">
                    <a:pos x="T0" y="T1"/>
                  </a:cxn>
                  <a:cxn ang="T11">
                    <a:pos x="T2" y="T3"/>
                  </a:cxn>
                  <a:cxn ang="T12">
                    <a:pos x="T4" y="T5"/>
                  </a:cxn>
                  <a:cxn ang="T13">
                    <a:pos x="T6" y="T7"/>
                  </a:cxn>
                  <a:cxn ang="T14">
                    <a:pos x="T8" y="T9"/>
                  </a:cxn>
                </a:cxnLst>
                <a:rect l="T15" t="T16" r="T17" b="T18"/>
                <a:pathLst>
                  <a:path w="8" h="1">
                    <a:moveTo>
                      <a:pt x="0" y="0"/>
                    </a:moveTo>
                    <a:lnTo>
                      <a:pt x="8" y="0"/>
                    </a:lnTo>
                    <a:lnTo>
                      <a:pt x="0" y="0"/>
                    </a:lnTo>
                    <a:lnTo>
                      <a:pt x="8"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2" name="Freeform 394"/>
              <p:cNvSpPr>
                <a:spLocks/>
              </p:cNvSpPr>
              <p:nvPr/>
            </p:nvSpPr>
            <p:spPr bwMode="auto">
              <a:xfrm>
                <a:off x="1552" y="2716"/>
                <a:ext cx="16" cy="1"/>
              </a:xfrm>
              <a:custGeom>
                <a:avLst/>
                <a:gdLst>
                  <a:gd name="T0" fmla="*/ 16 w 16"/>
                  <a:gd name="T1" fmla="*/ 0 h 1"/>
                  <a:gd name="T2" fmla="*/ 0 w 16"/>
                  <a:gd name="T3" fmla="*/ 0 h 1"/>
                  <a:gd name="T4" fmla="*/ 16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16" y="0"/>
                    </a:moveTo>
                    <a:lnTo>
                      <a:pt x="0" y="0"/>
                    </a:lnTo>
                    <a:lnTo>
                      <a:pt x="16" y="0"/>
                    </a:lnTo>
                    <a:close/>
                  </a:path>
                </a:pathLst>
              </a:custGeom>
              <a:solidFill>
                <a:srgbClr val="FAA8A2"/>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3" name="Freeform 395"/>
              <p:cNvSpPr>
                <a:spLocks/>
              </p:cNvSpPr>
              <p:nvPr/>
            </p:nvSpPr>
            <p:spPr bwMode="auto">
              <a:xfrm>
                <a:off x="1544" y="2708"/>
                <a:ext cx="16" cy="1"/>
              </a:xfrm>
              <a:custGeom>
                <a:avLst/>
                <a:gdLst>
                  <a:gd name="T0" fmla="*/ 16 w 16"/>
                  <a:gd name="T1" fmla="*/ 0 h 1"/>
                  <a:gd name="T2" fmla="*/ 0 w 16"/>
                  <a:gd name="T3" fmla="*/ 0 h 1"/>
                  <a:gd name="T4" fmla="*/ 16 w 16"/>
                  <a:gd name="T5" fmla="*/ 0 h 1"/>
                  <a:gd name="T6" fmla="*/ 0 60000 65536"/>
                  <a:gd name="T7" fmla="*/ 0 60000 65536"/>
                  <a:gd name="T8" fmla="*/ 0 60000 65536"/>
                  <a:gd name="T9" fmla="*/ 0 w 16"/>
                  <a:gd name="T10" fmla="*/ 0 h 1"/>
                  <a:gd name="T11" fmla="*/ 16 w 16"/>
                  <a:gd name="T12" fmla="*/ 1 h 1"/>
                </a:gdLst>
                <a:ahLst/>
                <a:cxnLst>
                  <a:cxn ang="T6">
                    <a:pos x="T0" y="T1"/>
                  </a:cxn>
                  <a:cxn ang="T7">
                    <a:pos x="T2" y="T3"/>
                  </a:cxn>
                  <a:cxn ang="T8">
                    <a:pos x="T4" y="T5"/>
                  </a:cxn>
                </a:cxnLst>
                <a:rect l="T9" t="T10" r="T11" b="T12"/>
                <a:pathLst>
                  <a:path w="16" h="1">
                    <a:moveTo>
                      <a:pt x="16" y="0"/>
                    </a:moveTo>
                    <a:lnTo>
                      <a:pt x="0" y="0"/>
                    </a:lnTo>
                    <a:lnTo>
                      <a:pt x="16"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4" name="Line 396"/>
              <p:cNvSpPr>
                <a:spLocks noChangeShapeType="1"/>
              </p:cNvSpPr>
              <p:nvPr/>
            </p:nvSpPr>
            <p:spPr bwMode="auto">
              <a:xfrm>
                <a:off x="1560" y="2732"/>
                <a:ext cx="8"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5" name="Freeform 397"/>
              <p:cNvSpPr>
                <a:spLocks/>
              </p:cNvSpPr>
              <p:nvPr/>
            </p:nvSpPr>
            <p:spPr bwMode="auto">
              <a:xfrm>
                <a:off x="1584" y="2756"/>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a:noFill/>
              </a:ln>
              <a:extLs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6" name="Line 398"/>
              <p:cNvSpPr>
                <a:spLocks noChangeShapeType="1"/>
              </p:cNvSpPr>
              <p:nvPr/>
            </p:nvSpPr>
            <p:spPr bwMode="auto">
              <a:xfrm>
                <a:off x="1576" y="2748"/>
                <a:ext cx="1"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7" name="Freeform 399"/>
              <p:cNvSpPr>
                <a:spLocks/>
              </p:cNvSpPr>
              <p:nvPr/>
            </p:nvSpPr>
            <p:spPr bwMode="auto">
              <a:xfrm>
                <a:off x="1536" y="2716"/>
                <a:ext cx="8" cy="1"/>
              </a:xfrm>
              <a:custGeom>
                <a:avLst/>
                <a:gdLst>
                  <a:gd name="T0" fmla="*/ 0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0"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8" name="Freeform 400"/>
              <p:cNvSpPr>
                <a:spLocks/>
              </p:cNvSpPr>
              <p:nvPr/>
            </p:nvSpPr>
            <p:spPr bwMode="auto">
              <a:xfrm>
                <a:off x="1528" y="2756"/>
                <a:ext cx="8" cy="8"/>
              </a:xfrm>
              <a:custGeom>
                <a:avLst/>
                <a:gdLst>
                  <a:gd name="T0" fmla="*/ 8 w 8"/>
                  <a:gd name="T1" fmla="*/ 8 h 8"/>
                  <a:gd name="T2" fmla="*/ 8 w 8"/>
                  <a:gd name="T3" fmla="*/ 8 h 8"/>
                  <a:gd name="T4" fmla="*/ 0 w 8"/>
                  <a:gd name="T5" fmla="*/ 0 h 8"/>
                  <a:gd name="T6" fmla="*/ 8 w 8"/>
                  <a:gd name="T7" fmla="*/ 0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8"/>
                    </a:moveTo>
                    <a:lnTo>
                      <a:pt x="8" y="8"/>
                    </a:lnTo>
                    <a:lnTo>
                      <a:pt x="0"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49" name="Freeform 401"/>
              <p:cNvSpPr>
                <a:spLocks/>
              </p:cNvSpPr>
              <p:nvPr/>
            </p:nvSpPr>
            <p:spPr bwMode="auto">
              <a:xfrm>
                <a:off x="1488" y="2764"/>
                <a:ext cx="16" cy="16"/>
              </a:xfrm>
              <a:custGeom>
                <a:avLst/>
                <a:gdLst>
                  <a:gd name="T0" fmla="*/ 16 w 16"/>
                  <a:gd name="T1" fmla="*/ 16 h 16"/>
                  <a:gd name="T2" fmla="*/ 16 w 16"/>
                  <a:gd name="T3" fmla="*/ 16 h 16"/>
                  <a:gd name="T4" fmla="*/ 0 w 16"/>
                  <a:gd name="T5" fmla="*/ 0 h 16"/>
                  <a:gd name="T6" fmla="*/ 0 w 16"/>
                  <a:gd name="T7" fmla="*/ 8 h 16"/>
                  <a:gd name="T8" fmla="*/ 0 60000 65536"/>
                  <a:gd name="T9" fmla="*/ 0 60000 65536"/>
                  <a:gd name="T10" fmla="*/ 0 60000 65536"/>
                  <a:gd name="T11" fmla="*/ 0 60000 65536"/>
                  <a:gd name="T12" fmla="*/ 0 w 16"/>
                  <a:gd name="T13" fmla="*/ 0 h 16"/>
                  <a:gd name="T14" fmla="*/ 16 w 16"/>
                  <a:gd name="T15" fmla="*/ 16 h 16"/>
                </a:gdLst>
                <a:ahLst/>
                <a:cxnLst>
                  <a:cxn ang="T8">
                    <a:pos x="T0" y="T1"/>
                  </a:cxn>
                  <a:cxn ang="T9">
                    <a:pos x="T2" y="T3"/>
                  </a:cxn>
                  <a:cxn ang="T10">
                    <a:pos x="T4" y="T5"/>
                  </a:cxn>
                  <a:cxn ang="T11">
                    <a:pos x="T6" y="T7"/>
                  </a:cxn>
                </a:cxnLst>
                <a:rect l="T12" t="T13" r="T14" b="T15"/>
                <a:pathLst>
                  <a:path w="16" h="16">
                    <a:moveTo>
                      <a:pt x="16" y="16"/>
                    </a:moveTo>
                    <a:lnTo>
                      <a:pt x="16" y="16"/>
                    </a:lnTo>
                    <a:lnTo>
                      <a:pt x="0" y="0"/>
                    </a:lnTo>
                    <a:lnTo>
                      <a:pt x="0" y="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0" name="Freeform 402"/>
              <p:cNvSpPr>
                <a:spLocks/>
              </p:cNvSpPr>
              <p:nvPr/>
            </p:nvSpPr>
            <p:spPr bwMode="auto">
              <a:xfrm>
                <a:off x="1480" y="2748"/>
                <a:ext cx="8" cy="8"/>
              </a:xfrm>
              <a:custGeom>
                <a:avLst/>
                <a:gdLst>
                  <a:gd name="T0" fmla="*/ 8 w 8"/>
                  <a:gd name="T1" fmla="*/ 8 h 8"/>
                  <a:gd name="T2" fmla="*/ 8 w 8"/>
                  <a:gd name="T3" fmla="*/ 0 h 8"/>
                  <a:gd name="T4" fmla="*/ 0 w 8"/>
                  <a:gd name="T5" fmla="*/ 0 h 8"/>
                  <a:gd name="T6" fmla="*/ 8 w 8"/>
                  <a:gd name="T7" fmla="*/ 0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8"/>
                    </a:moveTo>
                    <a:lnTo>
                      <a:pt x="8" y="0"/>
                    </a:lnTo>
                    <a:lnTo>
                      <a:pt x="0"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1" name="Freeform 403"/>
              <p:cNvSpPr>
                <a:spLocks/>
              </p:cNvSpPr>
              <p:nvPr/>
            </p:nvSpPr>
            <p:spPr bwMode="auto">
              <a:xfrm>
                <a:off x="1472" y="2716"/>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2" name="Line 404"/>
              <p:cNvSpPr>
                <a:spLocks noChangeShapeType="1"/>
              </p:cNvSpPr>
              <p:nvPr/>
            </p:nvSpPr>
            <p:spPr bwMode="auto">
              <a:xfrm>
                <a:off x="1464" y="2732"/>
                <a:ext cx="8" cy="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3" name="Line 405"/>
              <p:cNvSpPr>
                <a:spLocks noChangeShapeType="1"/>
              </p:cNvSpPr>
              <p:nvPr/>
            </p:nvSpPr>
            <p:spPr bwMode="auto">
              <a:xfrm>
                <a:off x="1536" y="2780"/>
                <a:ext cx="1"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4" name="Freeform 406"/>
              <p:cNvSpPr>
                <a:spLocks/>
              </p:cNvSpPr>
              <p:nvPr/>
            </p:nvSpPr>
            <p:spPr bwMode="auto">
              <a:xfrm>
                <a:off x="1504" y="2700"/>
                <a:ext cx="8" cy="1"/>
              </a:xfrm>
              <a:custGeom>
                <a:avLst/>
                <a:gdLst>
                  <a:gd name="T0" fmla="*/ 8 w 8"/>
                  <a:gd name="T1" fmla="*/ 0 h 1"/>
                  <a:gd name="T2" fmla="*/ 0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5" name="Freeform 407"/>
              <p:cNvSpPr>
                <a:spLocks/>
              </p:cNvSpPr>
              <p:nvPr/>
            </p:nvSpPr>
            <p:spPr bwMode="auto">
              <a:xfrm>
                <a:off x="1568" y="2748"/>
                <a:ext cx="8" cy="1"/>
              </a:xfrm>
              <a:custGeom>
                <a:avLst/>
                <a:gdLst>
                  <a:gd name="T0" fmla="*/ 0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0" y="0"/>
                    </a:lnTo>
                    <a:lnTo>
                      <a:pt x="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6" name="Freeform 408"/>
              <p:cNvSpPr>
                <a:spLocks/>
              </p:cNvSpPr>
              <p:nvPr/>
            </p:nvSpPr>
            <p:spPr bwMode="auto">
              <a:xfrm>
                <a:off x="1520" y="2780"/>
                <a:ext cx="1" cy="8"/>
              </a:xfrm>
              <a:custGeom>
                <a:avLst/>
                <a:gdLst>
                  <a:gd name="T0" fmla="*/ 0 w 1"/>
                  <a:gd name="T1" fmla="*/ 8 h 8"/>
                  <a:gd name="T2" fmla="*/ 0 w 1"/>
                  <a:gd name="T3" fmla="*/ 0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8"/>
                    </a:move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7" name="Line 409"/>
              <p:cNvSpPr>
                <a:spLocks noChangeShapeType="1"/>
              </p:cNvSpPr>
              <p:nvPr/>
            </p:nvSpPr>
            <p:spPr bwMode="auto">
              <a:xfrm flipV="1">
                <a:off x="1528" y="2692"/>
                <a:ext cx="1" cy="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8" name="Line 410"/>
              <p:cNvSpPr>
                <a:spLocks noChangeShapeType="1"/>
              </p:cNvSpPr>
              <p:nvPr/>
            </p:nvSpPr>
            <p:spPr bwMode="auto">
              <a:xfrm>
                <a:off x="1552" y="2772"/>
                <a:ext cx="1"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59" name="Line 411"/>
              <p:cNvSpPr>
                <a:spLocks noChangeShapeType="1"/>
              </p:cNvSpPr>
              <p:nvPr/>
            </p:nvSpPr>
            <p:spPr bwMode="auto">
              <a:xfrm flipV="1">
                <a:off x="1512" y="2740"/>
                <a:ext cx="1" cy="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sp>
            <p:nvSpPr>
              <p:cNvPr id="160" name="Line 412"/>
              <p:cNvSpPr>
                <a:spLocks noChangeShapeType="1"/>
              </p:cNvSpPr>
              <p:nvPr/>
            </p:nvSpPr>
            <p:spPr bwMode="auto">
              <a:xfrm>
                <a:off x="1496" y="2724"/>
                <a:ext cx="1" cy="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a14:hiddenLine>
                </a:ext>
              </a:extLst>
            </p:spPr>
            <p:txBody>
              <a:bodyPr/>
              <a:lstStyle/>
              <a:p>
                <a:endParaRPr lang="en-GB"/>
              </a:p>
            </p:txBody>
          </p:sp>
        </p:grpSp>
        <p:sp>
          <p:nvSpPr>
            <p:cNvPr id="48" name="Line 413"/>
            <p:cNvSpPr>
              <a:spLocks noChangeShapeType="1"/>
            </p:cNvSpPr>
            <p:nvPr/>
          </p:nvSpPr>
          <p:spPr bwMode="auto">
            <a:xfrm flipH="1" flipV="1">
              <a:off x="1917" y="2588"/>
              <a:ext cx="52" cy="60"/>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49" name="Group 414"/>
            <p:cNvGrpSpPr>
              <a:grpSpLocks/>
            </p:cNvGrpSpPr>
            <p:nvPr/>
          </p:nvGrpSpPr>
          <p:grpSpPr bwMode="auto">
            <a:xfrm>
              <a:off x="1841" y="2536"/>
              <a:ext cx="113" cy="104"/>
              <a:chOff x="1328" y="2740"/>
              <a:chExt cx="113" cy="104"/>
            </a:xfrm>
          </p:grpSpPr>
          <p:sp>
            <p:nvSpPr>
              <p:cNvPr id="109" name="Line 415"/>
              <p:cNvSpPr>
                <a:spLocks noChangeShapeType="1"/>
              </p:cNvSpPr>
              <p:nvPr/>
            </p:nvSpPr>
            <p:spPr bwMode="auto">
              <a:xfrm flipH="1">
                <a:off x="1376" y="282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0" name="Freeform 416"/>
              <p:cNvSpPr>
                <a:spLocks/>
              </p:cNvSpPr>
              <p:nvPr/>
            </p:nvSpPr>
            <p:spPr bwMode="auto">
              <a:xfrm>
                <a:off x="1360" y="2788"/>
                <a:ext cx="1" cy="16"/>
              </a:xfrm>
              <a:custGeom>
                <a:avLst/>
                <a:gdLst>
                  <a:gd name="T0" fmla="*/ 0 w 1"/>
                  <a:gd name="T1" fmla="*/ 16 h 16"/>
                  <a:gd name="T2" fmla="*/ 0 w 1"/>
                  <a:gd name="T3" fmla="*/ 0 h 16"/>
                  <a:gd name="T4" fmla="*/ 0 w 1"/>
                  <a:gd name="T5" fmla="*/ 8 h 16"/>
                  <a:gd name="T6" fmla="*/ 0 60000 65536"/>
                  <a:gd name="T7" fmla="*/ 0 60000 65536"/>
                  <a:gd name="T8" fmla="*/ 0 60000 65536"/>
                  <a:gd name="T9" fmla="*/ 0 w 1"/>
                  <a:gd name="T10" fmla="*/ 0 h 16"/>
                  <a:gd name="T11" fmla="*/ 1 w 1"/>
                  <a:gd name="T12" fmla="*/ 16 h 16"/>
                </a:gdLst>
                <a:ahLst/>
                <a:cxnLst>
                  <a:cxn ang="T6">
                    <a:pos x="T0" y="T1"/>
                  </a:cxn>
                  <a:cxn ang="T7">
                    <a:pos x="T2" y="T3"/>
                  </a:cxn>
                  <a:cxn ang="T8">
                    <a:pos x="T4" y="T5"/>
                  </a:cxn>
                </a:cxnLst>
                <a:rect l="T9" t="T10" r="T11" b="T12"/>
                <a:pathLst>
                  <a:path w="1" h="16">
                    <a:moveTo>
                      <a:pt x="0" y="16"/>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1" name="Freeform 417"/>
              <p:cNvSpPr>
                <a:spLocks/>
              </p:cNvSpPr>
              <p:nvPr/>
            </p:nvSpPr>
            <p:spPr bwMode="auto">
              <a:xfrm>
                <a:off x="1344" y="2756"/>
                <a:ext cx="8" cy="16"/>
              </a:xfrm>
              <a:custGeom>
                <a:avLst/>
                <a:gdLst>
                  <a:gd name="T0" fmla="*/ 8 w 8"/>
                  <a:gd name="T1" fmla="*/ 16 h 16"/>
                  <a:gd name="T2" fmla="*/ 0 w 8"/>
                  <a:gd name="T3" fmla="*/ 0 h 16"/>
                  <a:gd name="T4" fmla="*/ 0 w 8"/>
                  <a:gd name="T5" fmla="*/ 0 h 16"/>
                  <a:gd name="T6" fmla="*/ 0 60000 65536"/>
                  <a:gd name="T7" fmla="*/ 0 60000 65536"/>
                  <a:gd name="T8" fmla="*/ 0 60000 65536"/>
                  <a:gd name="T9" fmla="*/ 0 w 8"/>
                  <a:gd name="T10" fmla="*/ 0 h 16"/>
                  <a:gd name="T11" fmla="*/ 8 w 8"/>
                  <a:gd name="T12" fmla="*/ 16 h 16"/>
                </a:gdLst>
                <a:ahLst/>
                <a:cxnLst>
                  <a:cxn ang="T6">
                    <a:pos x="T0" y="T1"/>
                  </a:cxn>
                  <a:cxn ang="T7">
                    <a:pos x="T2" y="T3"/>
                  </a:cxn>
                  <a:cxn ang="T8">
                    <a:pos x="T4" y="T5"/>
                  </a:cxn>
                </a:cxnLst>
                <a:rect l="T9" t="T10" r="T11" b="T12"/>
                <a:pathLst>
                  <a:path w="8" h="16">
                    <a:moveTo>
                      <a:pt x="8" y="16"/>
                    </a:move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2" name="Line 418"/>
              <p:cNvSpPr>
                <a:spLocks noChangeShapeType="1"/>
              </p:cNvSpPr>
              <p:nvPr/>
            </p:nvSpPr>
            <p:spPr bwMode="auto">
              <a:xfrm>
                <a:off x="1368" y="2740"/>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3" name="Freeform 419"/>
              <p:cNvSpPr>
                <a:spLocks/>
              </p:cNvSpPr>
              <p:nvPr/>
            </p:nvSpPr>
            <p:spPr bwMode="auto">
              <a:xfrm>
                <a:off x="1400" y="274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4" name="Freeform 420"/>
              <p:cNvSpPr>
                <a:spLocks/>
              </p:cNvSpPr>
              <p:nvPr/>
            </p:nvSpPr>
            <p:spPr bwMode="auto">
              <a:xfrm>
                <a:off x="1416" y="2772"/>
                <a:ext cx="8" cy="1"/>
              </a:xfrm>
              <a:custGeom>
                <a:avLst/>
                <a:gdLst>
                  <a:gd name="T0" fmla="*/ 8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0" y="0"/>
                    </a:lnTo>
                    <a:lnTo>
                      <a:pt x="8" y="0"/>
                    </a:lnTo>
                    <a:close/>
                  </a:path>
                </a:pathLst>
              </a:custGeom>
              <a:solidFill>
                <a:srgbClr val="FAA8A2"/>
              </a:solidFill>
              <a:ln w="12700">
                <a:solidFill>
                  <a:srgbClr val="FF3B44"/>
                </a:solidFill>
                <a:round/>
                <a:headEnd/>
                <a:tailEnd/>
              </a:ln>
            </p:spPr>
            <p:txBody>
              <a:bodyPr/>
              <a:lstStyle/>
              <a:p>
                <a:endParaRPr lang="en-GB"/>
              </a:p>
            </p:txBody>
          </p:sp>
          <p:sp>
            <p:nvSpPr>
              <p:cNvPr id="115" name="Freeform 421"/>
              <p:cNvSpPr>
                <a:spLocks/>
              </p:cNvSpPr>
              <p:nvPr/>
            </p:nvSpPr>
            <p:spPr bwMode="auto">
              <a:xfrm>
                <a:off x="1408" y="2764"/>
                <a:ext cx="8" cy="1"/>
              </a:xfrm>
              <a:custGeom>
                <a:avLst/>
                <a:gdLst>
                  <a:gd name="T0" fmla="*/ 8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0" y="0"/>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6" name="Freeform 422"/>
              <p:cNvSpPr>
                <a:spLocks/>
              </p:cNvSpPr>
              <p:nvPr/>
            </p:nvSpPr>
            <p:spPr bwMode="auto">
              <a:xfrm>
                <a:off x="1424" y="2788"/>
                <a:ext cx="8" cy="1"/>
              </a:xfrm>
              <a:custGeom>
                <a:avLst/>
                <a:gdLst>
                  <a:gd name="T0" fmla="*/ 0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17" name="Freeform 423"/>
              <p:cNvSpPr>
                <a:spLocks/>
              </p:cNvSpPr>
              <p:nvPr/>
            </p:nvSpPr>
            <p:spPr bwMode="auto">
              <a:xfrm>
                <a:off x="1440" y="2812"/>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118" name="Line 424"/>
              <p:cNvSpPr>
                <a:spLocks noChangeShapeType="1"/>
              </p:cNvSpPr>
              <p:nvPr/>
            </p:nvSpPr>
            <p:spPr bwMode="auto">
              <a:xfrm>
                <a:off x="1432" y="2804"/>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9" name="Freeform 425"/>
              <p:cNvSpPr>
                <a:spLocks/>
              </p:cNvSpPr>
              <p:nvPr/>
            </p:nvSpPr>
            <p:spPr bwMode="auto">
              <a:xfrm>
                <a:off x="1392" y="2772"/>
                <a:ext cx="8" cy="1"/>
              </a:xfrm>
              <a:custGeom>
                <a:avLst/>
                <a:gdLst>
                  <a:gd name="T0" fmla="*/ 8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0" y="0"/>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20" name="Freeform 426"/>
              <p:cNvSpPr>
                <a:spLocks/>
              </p:cNvSpPr>
              <p:nvPr/>
            </p:nvSpPr>
            <p:spPr bwMode="auto">
              <a:xfrm>
                <a:off x="1384" y="2812"/>
                <a:ext cx="8" cy="8"/>
              </a:xfrm>
              <a:custGeom>
                <a:avLst/>
                <a:gdLst>
                  <a:gd name="T0" fmla="*/ 8 w 8"/>
                  <a:gd name="T1" fmla="*/ 8 h 8"/>
                  <a:gd name="T2" fmla="*/ 8 w 8"/>
                  <a:gd name="T3" fmla="*/ 8 h 8"/>
                  <a:gd name="T4" fmla="*/ 0 w 8"/>
                  <a:gd name="T5" fmla="*/ 0 h 8"/>
                  <a:gd name="T6" fmla="*/ 8 w 8"/>
                  <a:gd name="T7" fmla="*/ 0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8" y="8"/>
                    </a:moveTo>
                    <a:lnTo>
                      <a:pt x="8" y="8"/>
                    </a:lnTo>
                    <a:lnTo>
                      <a:pt x="0"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21" name="Freeform 427"/>
              <p:cNvSpPr>
                <a:spLocks/>
              </p:cNvSpPr>
              <p:nvPr/>
            </p:nvSpPr>
            <p:spPr bwMode="auto">
              <a:xfrm>
                <a:off x="1344" y="2820"/>
                <a:ext cx="16" cy="8"/>
              </a:xfrm>
              <a:custGeom>
                <a:avLst/>
                <a:gdLst>
                  <a:gd name="T0" fmla="*/ 16 w 16"/>
                  <a:gd name="T1" fmla="*/ 8 h 8"/>
                  <a:gd name="T2" fmla="*/ 16 w 16"/>
                  <a:gd name="T3" fmla="*/ 8 h 8"/>
                  <a:gd name="T4" fmla="*/ 0 w 16"/>
                  <a:gd name="T5" fmla="*/ 0 h 8"/>
                  <a:gd name="T6" fmla="*/ 0 w 16"/>
                  <a:gd name="T7" fmla="*/ 0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16" y="8"/>
                    </a:moveTo>
                    <a:lnTo>
                      <a:pt x="16"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22" name="Line 428"/>
              <p:cNvSpPr>
                <a:spLocks noChangeShapeType="1"/>
              </p:cNvSpPr>
              <p:nvPr/>
            </p:nvSpPr>
            <p:spPr bwMode="auto">
              <a:xfrm>
                <a:off x="1344" y="2804"/>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23" name="Freeform 429"/>
              <p:cNvSpPr>
                <a:spLocks/>
              </p:cNvSpPr>
              <p:nvPr/>
            </p:nvSpPr>
            <p:spPr bwMode="auto">
              <a:xfrm>
                <a:off x="1328" y="2764"/>
                <a:ext cx="8" cy="8"/>
              </a:xfrm>
              <a:custGeom>
                <a:avLst/>
                <a:gdLst>
                  <a:gd name="T0" fmla="*/ 0 w 8"/>
                  <a:gd name="T1" fmla="*/ 8 h 8"/>
                  <a:gd name="T2" fmla="*/ 8 w 8"/>
                  <a:gd name="T3" fmla="*/ 8 h 8"/>
                  <a:gd name="T4" fmla="*/ 0 w 8"/>
                  <a:gd name="T5" fmla="*/ 0 h 8"/>
                  <a:gd name="T6" fmla="*/ 8 w 8"/>
                  <a:gd name="T7" fmla="*/ 8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0" y="8"/>
                    </a:moveTo>
                    <a:lnTo>
                      <a:pt x="8" y="8"/>
                    </a:lnTo>
                    <a:lnTo>
                      <a:pt x="0"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24" name="Line 430"/>
              <p:cNvSpPr>
                <a:spLocks noChangeShapeType="1"/>
              </p:cNvSpPr>
              <p:nvPr/>
            </p:nvSpPr>
            <p:spPr bwMode="auto">
              <a:xfrm>
                <a:off x="1328" y="278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25" name="Line 431"/>
              <p:cNvSpPr>
                <a:spLocks noChangeShapeType="1"/>
              </p:cNvSpPr>
              <p:nvPr/>
            </p:nvSpPr>
            <p:spPr bwMode="auto">
              <a:xfrm>
                <a:off x="1392" y="283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26" name="Freeform 432"/>
              <p:cNvSpPr>
                <a:spLocks/>
              </p:cNvSpPr>
              <p:nvPr/>
            </p:nvSpPr>
            <p:spPr bwMode="auto">
              <a:xfrm>
                <a:off x="1360" y="2748"/>
                <a:ext cx="8" cy="8"/>
              </a:xfrm>
              <a:custGeom>
                <a:avLst/>
                <a:gdLst>
                  <a:gd name="T0" fmla="*/ 8 w 8"/>
                  <a:gd name="T1" fmla="*/ 8 h 8"/>
                  <a:gd name="T2" fmla="*/ 0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8"/>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27" name="Freeform 433"/>
              <p:cNvSpPr>
                <a:spLocks/>
              </p:cNvSpPr>
              <p:nvPr/>
            </p:nvSpPr>
            <p:spPr bwMode="auto">
              <a:xfrm>
                <a:off x="1424" y="2804"/>
                <a:ext cx="8" cy="1"/>
              </a:xfrm>
              <a:custGeom>
                <a:avLst/>
                <a:gdLst>
                  <a:gd name="T0" fmla="*/ 0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0" y="0"/>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28" name="Freeform 434"/>
              <p:cNvSpPr>
                <a:spLocks/>
              </p:cNvSpPr>
              <p:nvPr/>
            </p:nvSpPr>
            <p:spPr bwMode="auto">
              <a:xfrm>
                <a:off x="1376" y="2836"/>
                <a:ext cx="1" cy="8"/>
              </a:xfrm>
              <a:custGeom>
                <a:avLst/>
                <a:gdLst>
                  <a:gd name="T0" fmla="*/ 0 w 1"/>
                  <a:gd name="T1" fmla="*/ 8 h 8"/>
                  <a:gd name="T2" fmla="*/ 0 w 1"/>
                  <a:gd name="T3" fmla="*/ 0 h 8"/>
                  <a:gd name="T4" fmla="*/ 0 w 1"/>
                  <a:gd name="T5" fmla="*/ 0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8"/>
                    </a:move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29" name="Line 435"/>
              <p:cNvSpPr>
                <a:spLocks noChangeShapeType="1"/>
              </p:cNvSpPr>
              <p:nvPr/>
            </p:nvSpPr>
            <p:spPr bwMode="auto">
              <a:xfrm flipV="1">
                <a:off x="1384" y="2748"/>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0" name="Line 436"/>
              <p:cNvSpPr>
                <a:spLocks noChangeShapeType="1"/>
              </p:cNvSpPr>
              <p:nvPr/>
            </p:nvSpPr>
            <p:spPr bwMode="auto">
              <a:xfrm>
                <a:off x="1408" y="282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1" name="Line 437"/>
              <p:cNvSpPr>
                <a:spLocks noChangeShapeType="1"/>
              </p:cNvSpPr>
              <p:nvPr/>
            </p:nvSpPr>
            <p:spPr bwMode="auto">
              <a:xfrm>
                <a:off x="1408" y="278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2" name="Line 438"/>
              <p:cNvSpPr>
                <a:spLocks noChangeShapeType="1"/>
              </p:cNvSpPr>
              <p:nvPr/>
            </p:nvSpPr>
            <p:spPr bwMode="auto">
              <a:xfrm flipV="1">
                <a:off x="1376" y="279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33" name="Line 439"/>
              <p:cNvSpPr>
                <a:spLocks noChangeShapeType="1"/>
              </p:cNvSpPr>
              <p:nvPr/>
            </p:nvSpPr>
            <p:spPr bwMode="auto">
              <a:xfrm flipH="1">
                <a:off x="1352" y="278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50" name="Freeform 440"/>
            <p:cNvSpPr>
              <a:spLocks/>
            </p:cNvSpPr>
            <p:nvPr/>
          </p:nvSpPr>
          <p:spPr bwMode="auto">
            <a:xfrm>
              <a:off x="1793" y="2720"/>
              <a:ext cx="16" cy="8"/>
            </a:xfrm>
            <a:custGeom>
              <a:avLst/>
              <a:gdLst>
                <a:gd name="T0" fmla="*/ 16 w 16"/>
                <a:gd name="T1" fmla="*/ 8 h 8"/>
                <a:gd name="T2" fmla="*/ 0 w 16"/>
                <a:gd name="T3" fmla="*/ 0 h 8"/>
                <a:gd name="T4" fmla="*/ 0 w 16"/>
                <a:gd name="T5" fmla="*/ 0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16" y="8"/>
                  </a:move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51" name="Line 441"/>
            <p:cNvSpPr>
              <a:spLocks noChangeShapeType="1"/>
            </p:cNvSpPr>
            <p:nvPr/>
          </p:nvSpPr>
          <p:spPr bwMode="auto">
            <a:xfrm>
              <a:off x="1801" y="269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nvGrpSpPr>
            <p:cNvPr id="52" name="Group 442"/>
            <p:cNvGrpSpPr>
              <a:grpSpLocks/>
            </p:cNvGrpSpPr>
            <p:nvPr/>
          </p:nvGrpSpPr>
          <p:grpSpPr bwMode="auto">
            <a:xfrm>
              <a:off x="1644" y="2744"/>
              <a:ext cx="157" cy="120"/>
              <a:chOff x="1112" y="2948"/>
              <a:chExt cx="169" cy="120"/>
            </a:xfrm>
          </p:grpSpPr>
          <p:sp>
            <p:nvSpPr>
              <p:cNvPr id="81" name="Line 443"/>
              <p:cNvSpPr>
                <a:spLocks noChangeShapeType="1"/>
              </p:cNvSpPr>
              <p:nvPr/>
            </p:nvSpPr>
            <p:spPr bwMode="auto">
              <a:xfrm>
                <a:off x="1112" y="2996"/>
                <a:ext cx="112" cy="16"/>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 name="Line 444"/>
              <p:cNvSpPr>
                <a:spLocks noChangeShapeType="1"/>
              </p:cNvSpPr>
              <p:nvPr/>
            </p:nvSpPr>
            <p:spPr bwMode="auto">
              <a:xfrm>
                <a:off x="1208" y="298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3" name="Line 445"/>
              <p:cNvSpPr>
                <a:spLocks noChangeShapeType="1"/>
              </p:cNvSpPr>
              <p:nvPr/>
            </p:nvSpPr>
            <p:spPr bwMode="auto">
              <a:xfrm>
                <a:off x="1232" y="298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4" name="Freeform 446"/>
              <p:cNvSpPr>
                <a:spLocks/>
              </p:cNvSpPr>
              <p:nvPr/>
            </p:nvSpPr>
            <p:spPr bwMode="auto">
              <a:xfrm>
                <a:off x="1256" y="3012"/>
                <a:ext cx="16" cy="8"/>
              </a:xfrm>
              <a:custGeom>
                <a:avLst/>
                <a:gdLst>
                  <a:gd name="T0" fmla="*/ 0 w 16"/>
                  <a:gd name="T1" fmla="*/ 0 h 8"/>
                  <a:gd name="T2" fmla="*/ 16 w 16"/>
                  <a:gd name="T3" fmla="*/ 8 h 8"/>
                  <a:gd name="T4" fmla="*/ 16 w 16"/>
                  <a:gd name="T5" fmla="*/ 8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0"/>
                    </a:moveTo>
                    <a:lnTo>
                      <a:pt x="16"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85" name="Line 447"/>
              <p:cNvSpPr>
                <a:spLocks noChangeShapeType="1"/>
              </p:cNvSpPr>
              <p:nvPr/>
            </p:nvSpPr>
            <p:spPr bwMode="auto">
              <a:xfrm flipH="1">
                <a:off x="1248" y="3044"/>
                <a:ext cx="16"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6" name="Freeform 448"/>
              <p:cNvSpPr>
                <a:spLocks/>
              </p:cNvSpPr>
              <p:nvPr/>
            </p:nvSpPr>
            <p:spPr bwMode="auto">
              <a:xfrm>
                <a:off x="1232" y="3060"/>
                <a:ext cx="8" cy="8"/>
              </a:xfrm>
              <a:custGeom>
                <a:avLst/>
                <a:gdLst>
                  <a:gd name="T0" fmla="*/ 8 w 8"/>
                  <a:gd name="T1" fmla="*/ 0 h 8"/>
                  <a:gd name="T2" fmla="*/ 0 w 8"/>
                  <a:gd name="T3" fmla="*/ 0 h 8"/>
                  <a:gd name="T4" fmla="*/ 8 w 8"/>
                  <a:gd name="T5" fmla="*/ 0 h 8"/>
                  <a:gd name="T6" fmla="*/ 0 w 8"/>
                  <a:gd name="T7" fmla="*/ 8 h 8"/>
                  <a:gd name="T8" fmla="*/ 8 w 8"/>
                  <a:gd name="T9" fmla="*/ 0 h 8"/>
                  <a:gd name="T10" fmla="*/ 0 60000 65536"/>
                  <a:gd name="T11" fmla="*/ 0 60000 65536"/>
                  <a:gd name="T12" fmla="*/ 0 60000 65536"/>
                  <a:gd name="T13" fmla="*/ 0 60000 65536"/>
                  <a:gd name="T14" fmla="*/ 0 60000 65536"/>
                  <a:gd name="T15" fmla="*/ 0 w 8"/>
                  <a:gd name="T16" fmla="*/ 0 h 8"/>
                  <a:gd name="T17" fmla="*/ 8 w 8"/>
                  <a:gd name="T18" fmla="*/ 8 h 8"/>
                </a:gdLst>
                <a:ahLst/>
                <a:cxnLst>
                  <a:cxn ang="T10">
                    <a:pos x="T0" y="T1"/>
                  </a:cxn>
                  <a:cxn ang="T11">
                    <a:pos x="T2" y="T3"/>
                  </a:cxn>
                  <a:cxn ang="T12">
                    <a:pos x="T4" y="T5"/>
                  </a:cxn>
                  <a:cxn ang="T13">
                    <a:pos x="T6" y="T7"/>
                  </a:cxn>
                  <a:cxn ang="T14">
                    <a:pos x="T8" y="T9"/>
                  </a:cxn>
                </a:cxnLst>
                <a:rect l="T15" t="T16" r="T17" b="T18"/>
                <a:pathLst>
                  <a:path w="8" h="8">
                    <a:moveTo>
                      <a:pt x="8" y="0"/>
                    </a:moveTo>
                    <a:lnTo>
                      <a:pt x="0" y="0"/>
                    </a:lnTo>
                    <a:lnTo>
                      <a:pt x="8" y="0"/>
                    </a:lnTo>
                    <a:lnTo>
                      <a:pt x="0" y="8"/>
                    </a:lnTo>
                    <a:lnTo>
                      <a:pt x="8" y="0"/>
                    </a:lnTo>
                    <a:close/>
                  </a:path>
                </a:pathLst>
              </a:custGeom>
              <a:solidFill>
                <a:srgbClr val="FAA8A2"/>
              </a:solidFill>
              <a:ln w="12700">
                <a:solidFill>
                  <a:srgbClr val="FF3B44"/>
                </a:solidFill>
                <a:round/>
                <a:headEnd/>
                <a:tailEnd/>
              </a:ln>
            </p:spPr>
            <p:txBody>
              <a:bodyPr/>
              <a:lstStyle/>
              <a:p>
                <a:endParaRPr lang="en-GB"/>
              </a:p>
            </p:txBody>
          </p:sp>
          <p:sp>
            <p:nvSpPr>
              <p:cNvPr id="87" name="Freeform 449"/>
              <p:cNvSpPr>
                <a:spLocks/>
              </p:cNvSpPr>
              <p:nvPr/>
            </p:nvSpPr>
            <p:spPr bwMode="auto">
              <a:xfrm>
                <a:off x="1224" y="3052"/>
                <a:ext cx="8" cy="8"/>
              </a:xfrm>
              <a:custGeom>
                <a:avLst/>
                <a:gdLst>
                  <a:gd name="T0" fmla="*/ 8 w 8"/>
                  <a:gd name="T1" fmla="*/ 0 h 8"/>
                  <a:gd name="T2" fmla="*/ 0 w 8"/>
                  <a:gd name="T3" fmla="*/ 0 h 8"/>
                  <a:gd name="T4" fmla="*/ 8 w 8"/>
                  <a:gd name="T5" fmla="*/ 0 h 8"/>
                  <a:gd name="T6" fmla="*/ 0 w 8"/>
                  <a:gd name="T7" fmla="*/ 8 h 8"/>
                  <a:gd name="T8" fmla="*/ 8 w 8"/>
                  <a:gd name="T9" fmla="*/ 0 h 8"/>
                  <a:gd name="T10" fmla="*/ 0 60000 65536"/>
                  <a:gd name="T11" fmla="*/ 0 60000 65536"/>
                  <a:gd name="T12" fmla="*/ 0 60000 65536"/>
                  <a:gd name="T13" fmla="*/ 0 60000 65536"/>
                  <a:gd name="T14" fmla="*/ 0 60000 65536"/>
                  <a:gd name="T15" fmla="*/ 0 w 8"/>
                  <a:gd name="T16" fmla="*/ 0 h 8"/>
                  <a:gd name="T17" fmla="*/ 8 w 8"/>
                  <a:gd name="T18" fmla="*/ 8 h 8"/>
                </a:gdLst>
                <a:ahLst/>
                <a:cxnLst>
                  <a:cxn ang="T10">
                    <a:pos x="T0" y="T1"/>
                  </a:cxn>
                  <a:cxn ang="T11">
                    <a:pos x="T2" y="T3"/>
                  </a:cxn>
                  <a:cxn ang="T12">
                    <a:pos x="T4" y="T5"/>
                  </a:cxn>
                  <a:cxn ang="T13">
                    <a:pos x="T6" y="T7"/>
                  </a:cxn>
                  <a:cxn ang="T14">
                    <a:pos x="T8" y="T9"/>
                  </a:cxn>
                </a:cxnLst>
                <a:rect l="T15" t="T16" r="T17" b="T18"/>
                <a:pathLst>
                  <a:path w="8" h="8">
                    <a:moveTo>
                      <a:pt x="8" y="0"/>
                    </a:moveTo>
                    <a:lnTo>
                      <a:pt x="0" y="0"/>
                    </a:lnTo>
                    <a:lnTo>
                      <a:pt x="8" y="0"/>
                    </a:lnTo>
                    <a:lnTo>
                      <a:pt x="0" y="8"/>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88" name="Freeform 450"/>
              <p:cNvSpPr>
                <a:spLocks/>
              </p:cNvSpPr>
              <p:nvPr/>
            </p:nvSpPr>
            <p:spPr bwMode="auto">
              <a:xfrm>
                <a:off x="1208" y="3052"/>
                <a:ext cx="16" cy="8"/>
              </a:xfrm>
              <a:custGeom>
                <a:avLst/>
                <a:gdLst>
                  <a:gd name="T0" fmla="*/ 0 w 16"/>
                  <a:gd name="T1" fmla="*/ 8 h 8"/>
                  <a:gd name="T2" fmla="*/ 16 w 16"/>
                  <a:gd name="T3" fmla="*/ 0 h 8"/>
                  <a:gd name="T4" fmla="*/ 0 w 16"/>
                  <a:gd name="T5" fmla="*/ 8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8"/>
                    </a:moveTo>
                    <a:lnTo>
                      <a:pt x="16" y="0"/>
                    </a:lnTo>
                    <a:lnTo>
                      <a:pt x="0" y="8"/>
                    </a:lnTo>
                    <a:close/>
                  </a:path>
                </a:pathLst>
              </a:custGeom>
              <a:solidFill>
                <a:srgbClr val="FAA8A2"/>
              </a:solidFill>
              <a:ln w="12700">
                <a:solidFill>
                  <a:srgbClr val="FF3B44"/>
                </a:solidFill>
                <a:round/>
                <a:headEnd/>
                <a:tailEnd/>
              </a:ln>
            </p:spPr>
            <p:txBody>
              <a:bodyPr/>
              <a:lstStyle/>
              <a:p>
                <a:endParaRPr lang="en-GB"/>
              </a:p>
            </p:txBody>
          </p:sp>
          <p:sp>
            <p:nvSpPr>
              <p:cNvPr id="89" name="Freeform 451"/>
              <p:cNvSpPr>
                <a:spLocks/>
              </p:cNvSpPr>
              <p:nvPr/>
            </p:nvSpPr>
            <p:spPr bwMode="auto">
              <a:xfrm>
                <a:off x="1200" y="3044"/>
                <a:ext cx="16" cy="8"/>
              </a:xfrm>
              <a:custGeom>
                <a:avLst/>
                <a:gdLst>
                  <a:gd name="T0" fmla="*/ 0 w 16"/>
                  <a:gd name="T1" fmla="*/ 8 h 8"/>
                  <a:gd name="T2" fmla="*/ 16 w 16"/>
                  <a:gd name="T3" fmla="*/ 0 h 8"/>
                  <a:gd name="T4" fmla="*/ 0 w 16"/>
                  <a:gd name="T5" fmla="*/ 8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0" y="8"/>
                    </a:moveTo>
                    <a:lnTo>
                      <a:pt x="16"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0" name="Line 452"/>
              <p:cNvSpPr>
                <a:spLocks noChangeShapeType="1"/>
              </p:cNvSpPr>
              <p:nvPr/>
            </p:nvSpPr>
            <p:spPr bwMode="auto">
              <a:xfrm flipH="1">
                <a:off x="1184" y="303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1" name="Freeform 453"/>
              <p:cNvSpPr>
                <a:spLocks/>
              </p:cNvSpPr>
              <p:nvPr/>
            </p:nvSpPr>
            <p:spPr bwMode="auto">
              <a:xfrm>
                <a:off x="1176" y="3028"/>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92" name="Line 454"/>
              <p:cNvSpPr>
                <a:spLocks noChangeShapeType="1"/>
              </p:cNvSpPr>
              <p:nvPr/>
            </p:nvSpPr>
            <p:spPr bwMode="auto">
              <a:xfrm>
                <a:off x="1168" y="302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3" name="Freeform 455"/>
              <p:cNvSpPr>
                <a:spLocks/>
              </p:cNvSpPr>
              <p:nvPr/>
            </p:nvSpPr>
            <p:spPr bwMode="auto">
              <a:xfrm>
                <a:off x="1216" y="3028"/>
                <a:ext cx="8" cy="8"/>
              </a:xfrm>
              <a:custGeom>
                <a:avLst/>
                <a:gdLst>
                  <a:gd name="T0" fmla="*/ 0 w 8"/>
                  <a:gd name="T1" fmla="*/ 0 h 8"/>
                  <a:gd name="T2" fmla="*/ 8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4" name="Freeform 456"/>
              <p:cNvSpPr>
                <a:spLocks/>
              </p:cNvSpPr>
              <p:nvPr/>
            </p:nvSpPr>
            <p:spPr bwMode="auto">
              <a:xfrm>
                <a:off x="1192" y="2988"/>
                <a:ext cx="16" cy="8"/>
              </a:xfrm>
              <a:custGeom>
                <a:avLst/>
                <a:gdLst>
                  <a:gd name="T0" fmla="*/ 0 w 16"/>
                  <a:gd name="T1" fmla="*/ 0 h 8"/>
                  <a:gd name="T2" fmla="*/ 8 w 16"/>
                  <a:gd name="T3" fmla="*/ 0 h 8"/>
                  <a:gd name="T4" fmla="*/ 16 w 16"/>
                  <a:gd name="T5" fmla="*/ 8 h 8"/>
                  <a:gd name="T6" fmla="*/ 8 w 16"/>
                  <a:gd name="T7" fmla="*/ 8 h 8"/>
                  <a:gd name="T8" fmla="*/ 0 60000 65536"/>
                  <a:gd name="T9" fmla="*/ 0 60000 65536"/>
                  <a:gd name="T10" fmla="*/ 0 60000 65536"/>
                  <a:gd name="T11" fmla="*/ 0 60000 65536"/>
                  <a:gd name="T12" fmla="*/ 0 w 16"/>
                  <a:gd name="T13" fmla="*/ 0 h 8"/>
                  <a:gd name="T14" fmla="*/ 16 w 16"/>
                  <a:gd name="T15" fmla="*/ 8 h 8"/>
                </a:gdLst>
                <a:ahLst/>
                <a:cxnLst>
                  <a:cxn ang="T8">
                    <a:pos x="T0" y="T1"/>
                  </a:cxn>
                  <a:cxn ang="T9">
                    <a:pos x="T2" y="T3"/>
                  </a:cxn>
                  <a:cxn ang="T10">
                    <a:pos x="T4" y="T5"/>
                  </a:cxn>
                  <a:cxn ang="T11">
                    <a:pos x="T6" y="T7"/>
                  </a:cxn>
                </a:cxnLst>
                <a:rect l="T12" t="T13" r="T14" b="T15"/>
                <a:pathLst>
                  <a:path w="16" h="8">
                    <a:moveTo>
                      <a:pt x="0" y="0"/>
                    </a:moveTo>
                    <a:lnTo>
                      <a:pt x="8" y="0"/>
                    </a:lnTo>
                    <a:lnTo>
                      <a:pt x="16" y="8"/>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5" name="Freeform 457"/>
              <p:cNvSpPr>
                <a:spLocks/>
              </p:cNvSpPr>
              <p:nvPr/>
            </p:nvSpPr>
            <p:spPr bwMode="auto">
              <a:xfrm>
                <a:off x="1216" y="2956"/>
                <a:ext cx="24" cy="8"/>
              </a:xfrm>
              <a:custGeom>
                <a:avLst/>
                <a:gdLst>
                  <a:gd name="T0" fmla="*/ 0 w 24"/>
                  <a:gd name="T1" fmla="*/ 0 h 8"/>
                  <a:gd name="T2" fmla="*/ 0 w 24"/>
                  <a:gd name="T3" fmla="*/ 8 h 8"/>
                  <a:gd name="T4" fmla="*/ 24 w 24"/>
                  <a:gd name="T5" fmla="*/ 8 h 8"/>
                  <a:gd name="T6" fmla="*/ 16 w 24"/>
                  <a:gd name="T7" fmla="*/ 8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0" y="0"/>
                    </a:moveTo>
                    <a:lnTo>
                      <a:pt x="0" y="8"/>
                    </a:lnTo>
                    <a:lnTo>
                      <a:pt x="24" y="8"/>
                    </a:lnTo>
                    <a:lnTo>
                      <a:pt x="16"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6" name="Freeform 458"/>
              <p:cNvSpPr>
                <a:spLocks/>
              </p:cNvSpPr>
              <p:nvPr/>
            </p:nvSpPr>
            <p:spPr bwMode="auto">
              <a:xfrm>
                <a:off x="1248" y="2972"/>
                <a:ext cx="1" cy="8"/>
              </a:xfrm>
              <a:custGeom>
                <a:avLst/>
                <a:gdLst>
                  <a:gd name="T0" fmla="*/ 0 w 1"/>
                  <a:gd name="T1" fmla="*/ 0 h 8"/>
                  <a:gd name="T2" fmla="*/ 0 w 1"/>
                  <a:gd name="T3" fmla="*/ 0 h 8"/>
                  <a:gd name="T4" fmla="*/ 0 w 1"/>
                  <a:gd name="T5" fmla="*/ 8 h 8"/>
                  <a:gd name="T6" fmla="*/ 0 60000 65536"/>
                  <a:gd name="T7" fmla="*/ 0 60000 65536"/>
                  <a:gd name="T8" fmla="*/ 0 60000 65536"/>
                  <a:gd name="T9" fmla="*/ 0 w 1"/>
                  <a:gd name="T10" fmla="*/ 0 h 8"/>
                  <a:gd name="T11" fmla="*/ 1 w 1"/>
                  <a:gd name="T12" fmla="*/ 8 h 8"/>
                </a:gdLst>
                <a:ahLst/>
                <a:cxnLst>
                  <a:cxn ang="T6">
                    <a:pos x="T0" y="T1"/>
                  </a:cxn>
                  <a:cxn ang="T7">
                    <a:pos x="T2" y="T3"/>
                  </a:cxn>
                  <a:cxn ang="T8">
                    <a:pos x="T4" y="T5"/>
                  </a:cxn>
                </a:cxnLst>
                <a:rect l="T9" t="T10" r="T11" b="T12"/>
                <a:pathLst>
                  <a:path w="1" h="8">
                    <a:moveTo>
                      <a:pt x="0" y="0"/>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97" name="Line 459"/>
              <p:cNvSpPr>
                <a:spLocks noChangeShapeType="1"/>
              </p:cNvSpPr>
              <p:nvPr/>
            </p:nvSpPr>
            <p:spPr bwMode="auto">
              <a:xfrm>
                <a:off x="1272" y="299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8" name="Line 460"/>
              <p:cNvSpPr>
                <a:spLocks noChangeShapeType="1"/>
              </p:cNvSpPr>
              <p:nvPr/>
            </p:nvSpPr>
            <p:spPr bwMode="auto">
              <a:xfrm flipH="1">
                <a:off x="1264" y="298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99" name="Line 461"/>
              <p:cNvSpPr>
                <a:spLocks noChangeShapeType="1"/>
              </p:cNvSpPr>
              <p:nvPr/>
            </p:nvSpPr>
            <p:spPr bwMode="auto">
              <a:xfrm>
                <a:off x="1184" y="2972"/>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0" name="Freeform 462"/>
              <p:cNvSpPr>
                <a:spLocks/>
              </p:cNvSpPr>
              <p:nvPr/>
            </p:nvSpPr>
            <p:spPr bwMode="auto">
              <a:xfrm>
                <a:off x="1248" y="3028"/>
                <a:ext cx="8" cy="1"/>
              </a:xfrm>
              <a:custGeom>
                <a:avLst/>
                <a:gdLst>
                  <a:gd name="T0" fmla="*/ 0 w 8"/>
                  <a:gd name="T1" fmla="*/ 0 h 1"/>
                  <a:gd name="T2" fmla="*/ 8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0" y="0"/>
                    </a:move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1" name="Freeform 463"/>
              <p:cNvSpPr>
                <a:spLocks/>
              </p:cNvSpPr>
              <p:nvPr/>
            </p:nvSpPr>
            <p:spPr bwMode="auto">
              <a:xfrm>
                <a:off x="1176" y="3020"/>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2" name="Freeform 464"/>
              <p:cNvSpPr>
                <a:spLocks/>
              </p:cNvSpPr>
              <p:nvPr/>
            </p:nvSpPr>
            <p:spPr bwMode="auto">
              <a:xfrm>
                <a:off x="1192" y="2956"/>
                <a:ext cx="8" cy="8"/>
              </a:xfrm>
              <a:custGeom>
                <a:avLst/>
                <a:gdLst>
                  <a:gd name="T0" fmla="*/ 0 w 8"/>
                  <a:gd name="T1" fmla="*/ 0 h 8"/>
                  <a:gd name="T2" fmla="*/ 8 w 8"/>
                  <a:gd name="T3" fmla="*/ 8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0"/>
                    </a:move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103" name="Line 465"/>
              <p:cNvSpPr>
                <a:spLocks noChangeShapeType="1"/>
              </p:cNvSpPr>
              <p:nvPr/>
            </p:nvSpPr>
            <p:spPr bwMode="auto">
              <a:xfrm>
                <a:off x="1232" y="3044"/>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4" name="Line 466"/>
              <p:cNvSpPr>
                <a:spLocks noChangeShapeType="1"/>
              </p:cNvSpPr>
              <p:nvPr/>
            </p:nvSpPr>
            <p:spPr bwMode="auto">
              <a:xfrm>
                <a:off x="1176" y="2988"/>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5" name="Line 467"/>
              <p:cNvSpPr>
                <a:spLocks noChangeShapeType="1"/>
              </p:cNvSpPr>
              <p:nvPr/>
            </p:nvSpPr>
            <p:spPr bwMode="auto">
              <a:xfrm>
                <a:off x="1200" y="3020"/>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6" name="Line 468"/>
              <p:cNvSpPr>
                <a:spLocks noChangeShapeType="1"/>
              </p:cNvSpPr>
              <p:nvPr/>
            </p:nvSpPr>
            <p:spPr bwMode="auto">
              <a:xfrm>
                <a:off x="1224" y="2996"/>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7" name="Line 469"/>
              <p:cNvSpPr>
                <a:spLocks noChangeShapeType="1"/>
              </p:cNvSpPr>
              <p:nvPr/>
            </p:nvSpPr>
            <p:spPr bwMode="auto">
              <a:xfrm flipV="1">
                <a:off x="1248" y="2996"/>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 name="Line 470"/>
              <p:cNvSpPr>
                <a:spLocks noChangeShapeType="1"/>
              </p:cNvSpPr>
              <p:nvPr/>
            </p:nvSpPr>
            <p:spPr bwMode="auto">
              <a:xfrm>
                <a:off x="1280" y="294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53" name="Line 471"/>
            <p:cNvSpPr>
              <a:spLocks noChangeShapeType="1"/>
            </p:cNvSpPr>
            <p:nvPr/>
          </p:nvSpPr>
          <p:spPr bwMode="auto">
            <a:xfrm>
              <a:off x="1801" y="2760"/>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54" name="Freeform 472"/>
            <p:cNvSpPr>
              <a:spLocks/>
            </p:cNvSpPr>
            <p:nvPr/>
          </p:nvSpPr>
          <p:spPr bwMode="auto">
            <a:xfrm>
              <a:off x="1801" y="2704"/>
              <a:ext cx="8" cy="8"/>
            </a:xfrm>
            <a:custGeom>
              <a:avLst/>
              <a:gdLst>
                <a:gd name="T0" fmla="*/ 8 w 8"/>
                <a:gd name="T1" fmla="*/ 0 h 8"/>
                <a:gd name="T2" fmla="*/ 0 w 8"/>
                <a:gd name="T3" fmla="*/ 0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grpSp>
          <p:nvGrpSpPr>
            <p:cNvPr id="55" name="Group 473"/>
            <p:cNvGrpSpPr>
              <a:grpSpLocks/>
            </p:cNvGrpSpPr>
            <p:nvPr/>
          </p:nvGrpSpPr>
          <p:grpSpPr bwMode="auto">
            <a:xfrm>
              <a:off x="1817" y="2672"/>
              <a:ext cx="96" cy="104"/>
              <a:chOff x="1304" y="2876"/>
              <a:chExt cx="96" cy="104"/>
            </a:xfrm>
          </p:grpSpPr>
          <p:sp>
            <p:nvSpPr>
              <p:cNvPr id="59" name="Line 474"/>
              <p:cNvSpPr>
                <a:spLocks noChangeShapeType="1"/>
              </p:cNvSpPr>
              <p:nvPr/>
            </p:nvSpPr>
            <p:spPr bwMode="auto">
              <a:xfrm flipH="1">
                <a:off x="1328" y="2924"/>
                <a:ext cx="72"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60" name="Freeform 475"/>
              <p:cNvSpPr>
                <a:spLocks/>
              </p:cNvSpPr>
              <p:nvPr/>
            </p:nvSpPr>
            <p:spPr bwMode="auto">
              <a:xfrm>
                <a:off x="1344" y="2948"/>
                <a:ext cx="8" cy="8"/>
              </a:xfrm>
              <a:custGeom>
                <a:avLst/>
                <a:gdLst>
                  <a:gd name="T0" fmla="*/ 8 w 8"/>
                  <a:gd name="T1" fmla="*/ 0 h 8"/>
                  <a:gd name="T2" fmla="*/ 0 w 8"/>
                  <a:gd name="T3" fmla="*/ 8 h 8"/>
                  <a:gd name="T4" fmla="*/ 0 w 8"/>
                  <a:gd name="T5" fmla="*/ 0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0"/>
                    </a:moveTo>
                    <a:lnTo>
                      <a:pt x="0" y="8"/>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61" name="Freeform 476"/>
              <p:cNvSpPr>
                <a:spLocks/>
              </p:cNvSpPr>
              <p:nvPr/>
            </p:nvSpPr>
            <p:spPr bwMode="auto">
              <a:xfrm>
                <a:off x="1312" y="2940"/>
                <a:ext cx="8" cy="8"/>
              </a:xfrm>
              <a:custGeom>
                <a:avLst/>
                <a:gdLst>
                  <a:gd name="T0" fmla="*/ 8 w 8"/>
                  <a:gd name="T1" fmla="*/ 8 h 8"/>
                  <a:gd name="T2" fmla="*/ 0 w 8"/>
                  <a:gd name="T3" fmla="*/ 0 h 8"/>
                  <a:gd name="T4" fmla="*/ 0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8" y="8"/>
                    </a:moveTo>
                    <a:lnTo>
                      <a:pt x="0"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62" name="Freeform 477"/>
              <p:cNvSpPr>
                <a:spLocks/>
              </p:cNvSpPr>
              <p:nvPr/>
            </p:nvSpPr>
            <p:spPr bwMode="auto">
              <a:xfrm>
                <a:off x="1320" y="2884"/>
                <a:ext cx="8" cy="8"/>
              </a:xfrm>
              <a:custGeom>
                <a:avLst/>
                <a:gdLst>
                  <a:gd name="T0" fmla="*/ 0 w 8"/>
                  <a:gd name="T1" fmla="*/ 8 h 8"/>
                  <a:gd name="T2" fmla="*/ 0 w 8"/>
                  <a:gd name="T3" fmla="*/ 8 h 8"/>
                  <a:gd name="T4" fmla="*/ 0 w 8"/>
                  <a:gd name="T5" fmla="*/ 8 h 8"/>
                  <a:gd name="T6" fmla="*/ 8 w 8"/>
                  <a:gd name="T7" fmla="*/ 0 h 8"/>
                  <a:gd name="T8" fmla="*/ 0 w 8"/>
                  <a:gd name="T9" fmla="*/ 8 h 8"/>
                  <a:gd name="T10" fmla="*/ 0 60000 65536"/>
                  <a:gd name="T11" fmla="*/ 0 60000 65536"/>
                  <a:gd name="T12" fmla="*/ 0 60000 65536"/>
                  <a:gd name="T13" fmla="*/ 0 60000 65536"/>
                  <a:gd name="T14" fmla="*/ 0 60000 65536"/>
                  <a:gd name="T15" fmla="*/ 0 w 8"/>
                  <a:gd name="T16" fmla="*/ 0 h 8"/>
                  <a:gd name="T17" fmla="*/ 8 w 8"/>
                  <a:gd name="T18" fmla="*/ 8 h 8"/>
                </a:gdLst>
                <a:ahLst/>
                <a:cxnLst>
                  <a:cxn ang="T10">
                    <a:pos x="T0" y="T1"/>
                  </a:cxn>
                  <a:cxn ang="T11">
                    <a:pos x="T2" y="T3"/>
                  </a:cxn>
                  <a:cxn ang="T12">
                    <a:pos x="T4" y="T5"/>
                  </a:cxn>
                  <a:cxn ang="T13">
                    <a:pos x="T6" y="T7"/>
                  </a:cxn>
                  <a:cxn ang="T14">
                    <a:pos x="T8" y="T9"/>
                  </a:cxn>
                </a:cxnLst>
                <a:rect l="T15" t="T16" r="T17" b="T18"/>
                <a:pathLst>
                  <a:path w="8" h="8">
                    <a:moveTo>
                      <a:pt x="0" y="8"/>
                    </a:moveTo>
                    <a:lnTo>
                      <a:pt x="0" y="8"/>
                    </a:lnTo>
                    <a:lnTo>
                      <a:pt x="8" y="0"/>
                    </a:lnTo>
                    <a:lnTo>
                      <a:pt x="0" y="8"/>
                    </a:lnTo>
                    <a:close/>
                  </a:path>
                </a:pathLst>
              </a:custGeom>
              <a:solidFill>
                <a:srgbClr val="FAA8A2"/>
              </a:solidFill>
              <a:ln w="12700">
                <a:solidFill>
                  <a:srgbClr val="FF3B44"/>
                </a:solidFill>
                <a:round/>
                <a:headEnd/>
                <a:tailEnd/>
              </a:ln>
            </p:spPr>
            <p:txBody>
              <a:bodyPr/>
              <a:lstStyle/>
              <a:p>
                <a:endParaRPr lang="en-GB"/>
              </a:p>
            </p:txBody>
          </p:sp>
          <p:sp>
            <p:nvSpPr>
              <p:cNvPr id="63" name="Freeform 478"/>
              <p:cNvSpPr>
                <a:spLocks/>
              </p:cNvSpPr>
              <p:nvPr/>
            </p:nvSpPr>
            <p:spPr bwMode="auto">
              <a:xfrm>
                <a:off x="1312" y="2876"/>
                <a:ext cx="8" cy="8"/>
              </a:xfrm>
              <a:custGeom>
                <a:avLst/>
                <a:gdLst>
                  <a:gd name="T0" fmla="*/ 0 w 8"/>
                  <a:gd name="T1" fmla="*/ 8 h 8"/>
                  <a:gd name="T2" fmla="*/ 0 w 8"/>
                  <a:gd name="T3" fmla="*/ 8 h 8"/>
                  <a:gd name="T4" fmla="*/ 8 w 8"/>
                  <a:gd name="T5" fmla="*/ 0 h 8"/>
                  <a:gd name="T6" fmla="*/ 0 w 8"/>
                  <a:gd name="T7" fmla="*/ 8 h 8"/>
                  <a:gd name="T8" fmla="*/ 0 60000 65536"/>
                  <a:gd name="T9" fmla="*/ 0 60000 65536"/>
                  <a:gd name="T10" fmla="*/ 0 60000 65536"/>
                  <a:gd name="T11" fmla="*/ 0 60000 65536"/>
                  <a:gd name="T12" fmla="*/ 0 w 8"/>
                  <a:gd name="T13" fmla="*/ 0 h 8"/>
                  <a:gd name="T14" fmla="*/ 8 w 8"/>
                  <a:gd name="T15" fmla="*/ 8 h 8"/>
                </a:gdLst>
                <a:ahLst/>
                <a:cxnLst>
                  <a:cxn ang="T8">
                    <a:pos x="T0" y="T1"/>
                  </a:cxn>
                  <a:cxn ang="T9">
                    <a:pos x="T2" y="T3"/>
                  </a:cxn>
                  <a:cxn ang="T10">
                    <a:pos x="T4" y="T5"/>
                  </a:cxn>
                  <a:cxn ang="T11">
                    <a:pos x="T6" y="T7"/>
                  </a:cxn>
                </a:cxnLst>
                <a:rect l="T12" t="T13" r="T14" b="T15"/>
                <a:pathLst>
                  <a:path w="8" h="8">
                    <a:moveTo>
                      <a:pt x="0" y="8"/>
                    </a:moveTo>
                    <a:lnTo>
                      <a:pt x="0" y="8"/>
                    </a:lnTo>
                    <a:lnTo>
                      <a:pt x="8" y="0"/>
                    </a:lnTo>
                    <a:lnTo>
                      <a:pt x="0" y="8"/>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64" name="Freeform 479"/>
              <p:cNvSpPr>
                <a:spLocks/>
              </p:cNvSpPr>
              <p:nvPr/>
            </p:nvSpPr>
            <p:spPr bwMode="auto">
              <a:xfrm>
                <a:off x="1336" y="2892"/>
                <a:ext cx="16" cy="8"/>
              </a:xfrm>
              <a:custGeom>
                <a:avLst/>
                <a:gdLst>
                  <a:gd name="T0" fmla="*/ 16 w 16"/>
                  <a:gd name="T1" fmla="*/ 0 h 8"/>
                  <a:gd name="T2" fmla="*/ 0 w 16"/>
                  <a:gd name="T3" fmla="*/ 8 h 8"/>
                  <a:gd name="T4" fmla="*/ 16 w 16"/>
                  <a:gd name="T5" fmla="*/ 0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16" y="0"/>
                    </a:moveTo>
                    <a:lnTo>
                      <a:pt x="0" y="8"/>
                    </a:lnTo>
                    <a:lnTo>
                      <a:pt x="16" y="0"/>
                    </a:lnTo>
                    <a:close/>
                  </a:path>
                </a:pathLst>
              </a:custGeom>
              <a:solidFill>
                <a:srgbClr val="FAA8A2"/>
              </a:solidFill>
              <a:ln w="12700">
                <a:solidFill>
                  <a:srgbClr val="FF3B44"/>
                </a:solidFill>
                <a:round/>
                <a:headEnd/>
                <a:tailEnd/>
              </a:ln>
            </p:spPr>
            <p:txBody>
              <a:bodyPr/>
              <a:lstStyle/>
              <a:p>
                <a:endParaRPr lang="en-GB"/>
              </a:p>
            </p:txBody>
          </p:sp>
          <p:sp>
            <p:nvSpPr>
              <p:cNvPr id="65" name="Freeform 480"/>
              <p:cNvSpPr>
                <a:spLocks/>
              </p:cNvSpPr>
              <p:nvPr/>
            </p:nvSpPr>
            <p:spPr bwMode="auto">
              <a:xfrm>
                <a:off x="1328" y="2884"/>
                <a:ext cx="16" cy="8"/>
              </a:xfrm>
              <a:custGeom>
                <a:avLst/>
                <a:gdLst>
                  <a:gd name="T0" fmla="*/ 16 w 16"/>
                  <a:gd name="T1" fmla="*/ 0 h 8"/>
                  <a:gd name="T2" fmla="*/ 0 w 16"/>
                  <a:gd name="T3" fmla="*/ 8 h 8"/>
                  <a:gd name="T4" fmla="*/ 16 w 16"/>
                  <a:gd name="T5" fmla="*/ 0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16" y="0"/>
                    </a:moveTo>
                    <a:lnTo>
                      <a:pt x="0" y="8"/>
                    </a:lnTo>
                    <a:lnTo>
                      <a:pt x="16"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66" name="Freeform 481"/>
              <p:cNvSpPr>
                <a:spLocks/>
              </p:cNvSpPr>
              <p:nvPr/>
            </p:nvSpPr>
            <p:spPr bwMode="auto">
              <a:xfrm>
                <a:off x="1360" y="2892"/>
                <a:ext cx="8" cy="8"/>
              </a:xfrm>
              <a:custGeom>
                <a:avLst/>
                <a:gdLst>
                  <a:gd name="T0" fmla="*/ 0 w 8"/>
                  <a:gd name="T1" fmla="*/ 8 h 8"/>
                  <a:gd name="T2" fmla="*/ 8 w 8"/>
                  <a:gd name="T3" fmla="*/ 0 h 8"/>
                  <a:gd name="T4" fmla="*/ 8 w 8"/>
                  <a:gd name="T5" fmla="*/ 8 h 8"/>
                  <a:gd name="T6" fmla="*/ 0 60000 65536"/>
                  <a:gd name="T7" fmla="*/ 0 60000 65536"/>
                  <a:gd name="T8" fmla="*/ 0 60000 65536"/>
                  <a:gd name="T9" fmla="*/ 0 w 8"/>
                  <a:gd name="T10" fmla="*/ 0 h 8"/>
                  <a:gd name="T11" fmla="*/ 8 w 8"/>
                  <a:gd name="T12" fmla="*/ 8 h 8"/>
                </a:gdLst>
                <a:ahLst/>
                <a:cxnLst>
                  <a:cxn ang="T6">
                    <a:pos x="T0" y="T1"/>
                  </a:cxn>
                  <a:cxn ang="T7">
                    <a:pos x="T2" y="T3"/>
                  </a:cxn>
                  <a:cxn ang="T8">
                    <a:pos x="T4" y="T5"/>
                  </a:cxn>
                </a:cxnLst>
                <a:rect l="T9" t="T10" r="T11" b="T12"/>
                <a:pathLst>
                  <a:path w="8" h="8">
                    <a:moveTo>
                      <a:pt x="0" y="8"/>
                    </a:moveTo>
                    <a:lnTo>
                      <a:pt x="8" y="0"/>
                    </a:lnTo>
                    <a:lnTo>
                      <a:pt x="8"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67" name="Freeform 482"/>
              <p:cNvSpPr>
                <a:spLocks/>
              </p:cNvSpPr>
              <p:nvPr/>
            </p:nvSpPr>
            <p:spPr bwMode="auto">
              <a:xfrm>
                <a:off x="1384" y="2916"/>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solidFill>
                <a:srgbClr val="FAA8A2"/>
              </a:solidFill>
              <a:ln w="12700">
                <a:solidFill>
                  <a:srgbClr val="FF3B44"/>
                </a:solidFill>
                <a:round/>
                <a:headEnd/>
                <a:tailEnd/>
              </a:ln>
            </p:spPr>
            <p:txBody>
              <a:bodyPr/>
              <a:lstStyle/>
              <a:p>
                <a:endParaRPr lang="en-GB"/>
              </a:p>
            </p:txBody>
          </p:sp>
          <p:sp>
            <p:nvSpPr>
              <p:cNvPr id="68" name="Line 483"/>
              <p:cNvSpPr>
                <a:spLocks noChangeShapeType="1"/>
              </p:cNvSpPr>
              <p:nvPr/>
            </p:nvSpPr>
            <p:spPr bwMode="auto">
              <a:xfrm>
                <a:off x="1376" y="2908"/>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69" name="Freeform 484"/>
              <p:cNvSpPr>
                <a:spLocks/>
              </p:cNvSpPr>
              <p:nvPr/>
            </p:nvSpPr>
            <p:spPr bwMode="auto">
              <a:xfrm>
                <a:off x="1328" y="2900"/>
                <a:ext cx="1" cy="1"/>
              </a:xfrm>
              <a:custGeom>
                <a:avLst/>
                <a:gdLst>
                  <a:gd name="T0" fmla="*/ 0 w 1"/>
                  <a:gd name="T1" fmla="*/ 0 h 1"/>
                  <a:gd name="T2" fmla="*/ 0 w 1"/>
                  <a:gd name="T3" fmla="*/ 0 h 1"/>
                  <a:gd name="T4" fmla="*/ 0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0"/>
                    </a:moveTo>
                    <a:lnTo>
                      <a:pt x="0"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70" name="Freeform 485"/>
              <p:cNvSpPr>
                <a:spLocks/>
              </p:cNvSpPr>
              <p:nvPr/>
            </p:nvSpPr>
            <p:spPr bwMode="auto">
              <a:xfrm>
                <a:off x="1344" y="2932"/>
                <a:ext cx="16" cy="8"/>
              </a:xfrm>
              <a:custGeom>
                <a:avLst/>
                <a:gdLst>
                  <a:gd name="T0" fmla="*/ 16 w 16"/>
                  <a:gd name="T1" fmla="*/ 8 h 8"/>
                  <a:gd name="T2" fmla="*/ 16 w 16"/>
                  <a:gd name="T3" fmla="*/ 8 h 8"/>
                  <a:gd name="T4" fmla="*/ 0 w 16"/>
                  <a:gd name="T5" fmla="*/ 8 h 8"/>
                  <a:gd name="T6" fmla="*/ 8 w 16"/>
                  <a:gd name="T7" fmla="*/ 8 h 8"/>
                  <a:gd name="T8" fmla="*/ 8 w 16"/>
                  <a:gd name="T9" fmla="*/ 0 h 8"/>
                  <a:gd name="T10" fmla="*/ 0 60000 65536"/>
                  <a:gd name="T11" fmla="*/ 0 60000 65536"/>
                  <a:gd name="T12" fmla="*/ 0 60000 65536"/>
                  <a:gd name="T13" fmla="*/ 0 60000 65536"/>
                  <a:gd name="T14" fmla="*/ 0 60000 65536"/>
                  <a:gd name="T15" fmla="*/ 0 w 16"/>
                  <a:gd name="T16" fmla="*/ 0 h 8"/>
                  <a:gd name="T17" fmla="*/ 16 w 16"/>
                  <a:gd name="T18" fmla="*/ 8 h 8"/>
                </a:gdLst>
                <a:ahLst/>
                <a:cxnLst>
                  <a:cxn ang="T10">
                    <a:pos x="T0" y="T1"/>
                  </a:cxn>
                  <a:cxn ang="T11">
                    <a:pos x="T2" y="T3"/>
                  </a:cxn>
                  <a:cxn ang="T12">
                    <a:pos x="T4" y="T5"/>
                  </a:cxn>
                  <a:cxn ang="T13">
                    <a:pos x="T6" y="T7"/>
                  </a:cxn>
                  <a:cxn ang="T14">
                    <a:pos x="T8" y="T9"/>
                  </a:cxn>
                </a:cxnLst>
                <a:rect l="T15" t="T16" r="T17" b="T18"/>
                <a:pathLst>
                  <a:path w="16" h="8">
                    <a:moveTo>
                      <a:pt x="16" y="8"/>
                    </a:moveTo>
                    <a:lnTo>
                      <a:pt x="16" y="8"/>
                    </a:lnTo>
                    <a:lnTo>
                      <a:pt x="0" y="8"/>
                    </a:lnTo>
                    <a:lnTo>
                      <a:pt x="8"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71" name="Freeform 486"/>
              <p:cNvSpPr>
                <a:spLocks/>
              </p:cNvSpPr>
              <p:nvPr/>
            </p:nvSpPr>
            <p:spPr bwMode="auto">
              <a:xfrm>
                <a:off x="1320" y="2972"/>
                <a:ext cx="24" cy="8"/>
              </a:xfrm>
              <a:custGeom>
                <a:avLst/>
                <a:gdLst>
                  <a:gd name="T0" fmla="*/ 24 w 24"/>
                  <a:gd name="T1" fmla="*/ 0 h 8"/>
                  <a:gd name="T2" fmla="*/ 24 w 24"/>
                  <a:gd name="T3" fmla="*/ 0 h 8"/>
                  <a:gd name="T4" fmla="*/ 0 w 24"/>
                  <a:gd name="T5" fmla="*/ 8 h 8"/>
                  <a:gd name="T6" fmla="*/ 8 w 24"/>
                  <a:gd name="T7" fmla="*/ 0 h 8"/>
                  <a:gd name="T8" fmla="*/ 0 60000 65536"/>
                  <a:gd name="T9" fmla="*/ 0 60000 65536"/>
                  <a:gd name="T10" fmla="*/ 0 60000 65536"/>
                  <a:gd name="T11" fmla="*/ 0 60000 65536"/>
                  <a:gd name="T12" fmla="*/ 0 w 24"/>
                  <a:gd name="T13" fmla="*/ 0 h 8"/>
                  <a:gd name="T14" fmla="*/ 24 w 24"/>
                  <a:gd name="T15" fmla="*/ 8 h 8"/>
                </a:gdLst>
                <a:ahLst/>
                <a:cxnLst>
                  <a:cxn ang="T8">
                    <a:pos x="T0" y="T1"/>
                  </a:cxn>
                  <a:cxn ang="T9">
                    <a:pos x="T2" y="T3"/>
                  </a:cxn>
                  <a:cxn ang="T10">
                    <a:pos x="T4" y="T5"/>
                  </a:cxn>
                  <a:cxn ang="T11">
                    <a:pos x="T6" y="T7"/>
                  </a:cxn>
                </a:cxnLst>
                <a:rect l="T12" t="T13" r="T14" b="T15"/>
                <a:pathLst>
                  <a:path w="24" h="8">
                    <a:moveTo>
                      <a:pt x="24" y="0"/>
                    </a:moveTo>
                    <a:lnTo>
                      <a:pt x="24" y="0"/>
                    </a:lnTo>
                    <a:lnTo>
                      <a:pt x="0" y="8"/>
                    </a:lnTo>
                    <a:lnTo>
                      <a:pt x="8"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72" name="Freeform 487"/>
              <p:cNvSpPr>
                <a:spLocks/>
              </p:cNvSpPr>
              <p:nvPr/>
            </p:nvSpPr>
            <p:spPr bwMode="auto">
              <a:xfrm>
                <a:off x="1304" y="2964"/>
                <a:ext cx="8" cy="1"/>
              </a:xfrm>
              <a:custGeom>
                <a:avLst/>
                <a:gdLst>
                  <a:gd name="T0" fmla="*/ 8 w 8"/>
                  <a:gd name="T1" fmla="*/ 0 h 1"/>
                  <a:gd name="T2" fmla="*/ 8 w 8"/>
                  <a:gd name="T3" fmla="*/ 0 h 1"/>
                  <a:gd name="T4" fmla="*/ 0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8" y="0"/>
                    </a:lnTo>
                    <a:lnTo>
                      <a:pt x="0" y="0"/>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73" name="Line 488"/>
              <p:cNvSpPr>
                <a:spLocks noChangeShapeType="1"/>
              </p:cNvSpPr>
              <p:nvPr/>
            </p:nvSpPr>
            <p:spPr bwMode="auto">
              <a:xfrm flipH="1">
                <a:off x="1368" y="2956"/>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4" name="Freeform 489"/>
              <p:cNvSpPr>
                <a:spLocks/>
              </p:cNvSpPr>
              <p:nvPr/>
            </p:nvSpPr>
            <p:spPr bwMode="auto">
              <a:xfrm>
                <a:off x="1368" y="2908"/>
                <a:ext cx="8" cy="1"/>
              </a:xfrm>
              <a:custGeom>
                <a:avLst/>
                <a:gdLst>
                  <a:gd name="T0" fmla="*/ 8 w 8"/>
                  <a:gd name="T1" fmla="*/ 0 h 1"/>
                  <a:gd name="T2" fmla="*/ 0 w 8"/>
                  <a:gd name="T3" fmla="*/ 0 h 1"/>
                  <a:gd name="T4" fmla="*/ 8 w 8"/>
                  <a:gd name="T5" fmla="*/ 0 h 1"/>
                  <a:gd name="T6" fmla="*/ 0 60000 65536"/>
                  <a:gd name="T7" fmla="*/ 0 60000 65536"/>
                  <a:gd name="T8" fmla="*/ 0 60000 65536"/>
                  <a:gd name="T9" fmla="*/ 0 w 8"/>
                  <a:gd name="T10" fmla="*/ 0 h 1"/>
                  <a:gd name="T11" fmla="*/ 8 w 8"/>
                  <a:gd name="T12" fmla="*/ 1 h 1"/>
                </a:gdLst>
                <a:ahLst/>
                <a:cxnLst>
                  <a:cxn ang="T6">
                    <a:pos x="T0" y="T1"/>
                  </a:cxn>
                  <a:cxn ang="T7">
                    <a:pos x="T2" y="T3"/>
                  </a:cxn>
                  <a:cxn ang="T8">
                    <a:pos x="T4" y="T5"/>
                  </a:cxn>
                </a:cxnLst>
                <a:rect l="T9" t="T10" r="T11" b="T12"/>
                <a:pathLst>
                  <a:path w="8" h="1">
                    <a:moveTo>
                      <a:pt x="8" y="0"/>
                    </a:moveTo>
                    <a:lnTo>
                      <a:pt x="0" y="0"/>
                    </a:lnTo>
                    <a:lnTo>
                      <a:pt x="8" y="0"/>
                    </a:lnTo>
                    <a:close/>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75" name="Freeform 490"/>
              <p:cNvSpPr>
                <a:spLocks/>
              </p:cNvSpPr>
              <p:nvPr/>
            </p:nvSpPr>
            <p:spPr bwMode="auto">
              <a:xfrm>
                <a:off x="1352" y="2964"/>
                <a:ext cx="16" cy="8"/>
              </a:xfrm>
              <a:custGeom>
                <a:avLst/>
                <a:gdLst>
                  <a:gd name="T0" fmla="*/ 16 w 16"/>
                  <a:gd name="T1" fmla="*/ 8 h 8"/>
                  <a:gd name="T2" fmla="*/ 8 w 16"/>
                  <a:gd name="T3" fmla="*/ 0 h 8"/>
                  <a:gd name="T4" fmla="*/ 0 w 16"/>
                  <a:gd name="T5" fmla="*/ 8 h 8"/>
                  <a:gd name="T6" fmla="*/ 0 60000 65536"/>
                  <a:gd name="T7" fmla="*/ 0 60000 65536"/>
                  <a:gd name="T8" fmla="*/ 0 60000 65536"/>
                  <a:gd name="T9" fmla="*/ 0 w 16"/>
                  <a:gd name="T10" fmla="*/ 0 h 8"/>
                  <a:gd name="T11" fmla="*/ 16 w 16"/>
                  <a:gd name="T12" fmla="*/ 8 h 8"/>
                </a:gdLst>
                <a:ahLst/>
                <a:cxnLst>
                  <a:cxn ang="T6">
                    <a:pos x="T0" y="T1"/>
                  </a:cxn>
                  <a:cxn ang="T7">
                    <a:pos x="T2" y="T3"/>
                  </a:cxn>
                  <a:cxn ang="T8">
                    <a:pos x="T4" y="T5"/>
                  </a:cxn>
                </a:cxnLst>
                <a:rect l="T9" t="T10" r="T11" b="T12"/>
                <a:pathLst>
                  <a:path w="16" h="8">
                    <a:moveTo>
                      <a:pt x="16" y="8"/>
                    </a:moveTo>
                    <a:lnTo>
                      <a:pt x="8" y="0"/>
                    </a:lnTo>
                    <a:lnTo>
                      <a:pt x="0" y="8"/>
                    </a:lnTo>
                  </a:path>
                </a:pathLst>
              </a:custGeom>
              <a:noFill/>
              <a:ln w="12700">
                <a:solidFill>
                  <a:srgbClr val="FF3B44"/>
                </a:solidFill>
                <a:round/>
                <a:headEnd/>
                <a:tailEnd/>
              </a:ln>
              <a:extLst>
                <a:ext uri="{909E8E84-426E-40DD-AFC4-6F175D3DCCD1}">
                  <a14:hiddenFill xmlns:a14="http://schemas.microsoft.com/office/drawing/2010/main">
                    <a:solidFill>
                      <a:srgbClr val="FFFFFF"/>
                    </a:solidFill>
                  </a14:hiddenFill>
                </a:ext>
              </a:extLst>
            </p:spPr>
            <p:txBody>
              <a:bodyPr/>
              <a:lstStyle/>
              <a:p>
                <a:endParaRPr lang="en-GB"/>
              </a:p>
            </p:txBody>
          </p:sp>
          <p:sp>
            <p:nvSpPr>
              <p:cNvPr id="76" name="Line 491"/>
              <p:cNvSpPr>
                <a:spLocks noChangeShapeType="1"/>
              </p:cNvSpPr>
              <p:nvPr/>
            </p:nvSpPr>
            <p:spPr bwMode="auto">
              <a:xfrm flipH="1" flipV="1">
                <a:off x="1304" y="2892"/>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7" name="Line 492"/>
              <p:cNvSpPr>
                <a:spLocks noChangeShapeType="1"/>
              </p:cNvSpPr>
              <p:nvPr/>
            </p:nvSpPr>
            <p:spPr bwMode="auto">
              <a:xfrm flipH="1" flipV="1">
                <a:off x="1368" y="2932"/>
                <a:ext cx="8"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8" name="Line 493"/>
              <p:cNvSpPr>
                <a:spLocks noChangeShapeType="1"/>
              </p:cNvSpPr>
              <p:nvPr/>
            </p:nvSpPr>
            <p:spPr bwMode="auto">
              <a:xfrm flipH="1">
                <a:off x="1344" y="2908"/>
                <a:ext cx="8"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79" name="Line 494"/>
              <p:cNvSpPr>
                <a:spLocks noChangeShapeType="1"/>
              </p:cNvSpPr>
              <p:nvPr/>
            </p:nvSpPr>
            <p:spPr bwMode="auto">
              <a:xfrm flipV="1">
                <a:off x="1328" y="2932"/>
                <a:ext cx="1" cy="8"/>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0" name="Line 495"/>
              <p:cNvSpPr>
                <a:spLocks noChangeShapeType="1"/>
              </p:cNvSpPr>
              <p:nvPr/>
            </p:nvSpPr>
            <p:spPr bwMode="auto">
              <a:xfrm>
                <a:off x="1304" y="2940"/>
                <a:ext cx="1" cy="1"/>
              </a:xfrm>
              <a:prstGeom prst="line">
                <a:avLst/>
              </a:prstGeom>
              <a:noFill/>
              <a:ln w="12700">
                <a:solidFill>
                  <a:srgbClr val="FF3B44"/>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56" name="Freeform 496"/>
            <p:cNvSpPr>
              <a:spLocks/>
            </p:cNvSpPr>
            <p:nvPr/>
          </p:nvSpPr>
          <p:spPr bwMode="auto">
            <a:xfrm>
              <a:off x="2728" y="928"/>
              <a:ext cx="367" cy="1073"/>
            </a:xfrm>
            <a:custGeom>
              <a:avLst/>
              <a:gdLst>
                <a:gd name="T0" fmla="*/ 20 w 375"/>
                <a:gd name="T1" fmla="*/ 0 h 1085"/>
                <a:gd name="T2" fmla="*/ 0 w 375"/>
                <a:gd name="T3" fmla="*/ 118 h 1085"/>
                <a:gd name="T4" fmla="*/ 20 w 375"/>
                <a:gd name="T5" fmla="*/ 209 h 1085"/>
                <a:gd name="T6" fmla="*/ 23 w 375"/>
                <a:gd name="T7" fmla="*/ 295 h 1085"/>
                <a:gd name="T8" fmla="*/ 48 w 375"/>
                <a:gd name="T9" fmla="*/ 371 h 1085"/>
                <a:gd name="T10" fmla="*/ 126 w 375"/>
                <a:gd name="T11" fmla="*/ 506 h 1085"/>
                <a:gd name="T12" fmla="*/ 165 w 375"/>
                <a:gd name="T13" fmla="*/ 563 h 1085"/>
                <a:gd name="T14" fmla="*/ 194 w 375"/>
                <a:gd name="T15" fmla="*/ 646 h 1085"/>
                <a:gd name="T16" fmla="*/ 205 w 375"/>
                <a:gd name="T17" fmla="*/ 743 h 1085"/>
                <a:gd name="T18" fmla="*/ 205 w 375"/>
                <a:gd name="T19" fmla="*/ 787 h 108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75"/>
                <a:gd name="T31" fmla="*/ 0 h 1085"/>
                <a:gd name="T32" fmla="*/ 375 w 375"/>
                <a:gd name="T33" fmla="*/ 1085 h 108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75" h="1085">
                  <a:moveTo>
                    <a:pt x="20" y="0"/>
                  </a:moveTo>
                  <a:cubicBezTo>
                    <a:pt x="10" y="53"/>
                    <a:pt x="0" y="106"/>
                    <a:pt x="0" y="152"/>
                  </a:cubicBezTo>
                  <a:cubicBezTo>
                    <a:pt x="0" y="198"/>
                    <a:pt x="14" y="236"/>
                    <a:pt x="20" y="276"/>
                  </a:cubicBezTo>
                  <a:cubicBezTo>
                    <a:pt x="26" y="315"/>
                    <a:pt x="26" y="352"/>
                    <a:pt x="36" y="388"/>
                  </a:cubicBezTo>
                  <a:cubicBezTo>
                    <a:pt x="45" y="423"/>
                    <a:pt x="45" y="441"/>
                    <a:pt x="76" y="488"/>
                  </a:cubicBezTo>
                  <a:cubicBezTo>
                    <a:pt x="106" y="534"/>
                    <a:pt x="181" y="625"/>
                    <a:pt x="216" y="668"/>
                  </a:cubicBezTo>
                  <a:cubicBezTo>
                    <a:pt x="250" y="710"/>
                    <a:pt x="264" y="713"/>
                    <a:pt x="284" y="744"/>
                  </a:cubicBezTo>
                  <a:cubicBezTo>
                    <a:pt x="303" y="774"/>
                    <a:pt x="320" y="812"/>
                    <a:pt x="332" y="852"/>
                  </a:cubicBezTo>
                  <a:cubicBezTo>
                    <a:pt x="343" y="891"/>
                    <a:pt x="348" y="948"/>
                    <a:pt x="352" y="980"/>
                  </a:cubicBezTo>
                  <a:cubicBezTo>
                    <a:pt x="355" y="1011"/>
                    <a:pt x="375" y="1085"/>
                    <a:pt x="352" y="1040"/>
                  </a:cubicBezTo>
                </a:path>
              </a:pathLst>
            </a:custGeom>
            <a:noFill/>
            <a:ln w="57150">
              <a:solidFill>
                <a:srgbClr val="FF3B44"/>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57" name="Freeform 497"/>
            <p:cNvSpPr>
              <a:spLocks/>
            </p:cNvSpPr>
            <p:nvPr/>
          </p:nvSpPr>
          <p:spPr bwMode="auto">
            <a:xfrm>
              <a:off x="2887" y="920"/>
              <a:ext cx="1301" cy="824"/>
            </a:xfrm>
            <a:custGeom>
              <a:avLst/>
              <a:gdLst>
                <a:gd name="T0" fmla="*/ 33 w 1301"/>
                <a:gd name="T1" fmla="*/ 0 h 824"/>
                <a:gd name="T2" fmla="*/ 5 w 1301"/>
                <a:gd name="T3" fmla="*/ 184 h 824"/>
                <a:gd name="T4" fmla="*/ 5 w 1301"/>
                <a:gd name="T5" fmla="*/ 260 h 824"/>
                <a:gd name="T6" fmla="*/ 25 w 1301"/>
                <a:gd name="T7" fmla="*/ 356 h 824"/>
                <a:gd name="T8" fmla="*/ 77 w 1301"/>
                <a:gd name="T9" fmla="*/ 476 h 824"/>
                <a:gd name="T10" fmla="*/ 185 w 1301"/>
                <a:gd name="T11" fmla="*/ 536 h 824"/>
                <a:gd name="T12" fmla="*/ 305 w 1301"/>
                <a:gd name="T13" fmla="*/ 556 h 824"/>
                <a:gd name="T14" fmla="*/ 449 w 1301"/>
                <a:gd name="T15" fmla="*/ 548 h 824"/>
                <a:gd name="T16" fmla="*/ 741 w 1301"/>
                <a:gd name="T17" fmla="*/ 452 h 824"/>
                <a:gd name="T18" fmla="*/ 889 w 1301"/>
                <a:gd name="T19" fmla="*/ 424 h 824"/>
                <a:gd name="T20" fmla="*/ 1065 w 1301"/>
                <a:gd name="T21" fmla="*/ 460 h 824"/>
                <a:gd name="T22" fmla="*/ 1185 w 1301"/>
                <a:gd name="T23" fmla="*/ 572 h 824"/>
                <a:gd name="T24" fmla="*/ 1269 w 1301"/>
                <a:gd name="T25" fmla="*/ 728 h 824"/>
                <a:gd name="T26" fmla="*/ 1301 w 1301"/>
                <a:gd name="T27" fmla="*/ 824 h 8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301"/>
                <a:gd name="T43" fmla="*/ 0 h 824"/>
                <a:gd name="T44" fmla="*/ 1301 w 1301"/>
                <a:gd name="T45" fmla="*/ 824 h 8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301" h="824">
                  <a:moveTo>
                    <a:pt x="33" y="0"/>
                  </a:moveTo>
                  <a:cubicBezTo>
                    <a:pt x="21" y="70"/>
                    <a:pt x="9" y="140"/>
                    <a:pt x="5" y="184"/>
                  </a:cubicBezTo>
                  <a:cubicBezTo>
                    <a:pt x="0" y="227"/>
                    <a:pt x="1" y="231"/>
                    <a:pt x="5" y="260"/>
                  </a:cubicBezTo>
                  <a:cubicBezTo>
                    <a:pt x="8" y="288"/>
                    <a:pt x="13" y="320"/>
                    <a:pt x="25" y="356"/>
                  </a:cubicBezTo>
                  <a:cubicBezTo>
                    <a:pt x="37" y="392"/>
                    <a:pt x="50" y="446"/>
                    <a:pt x="77" y="476"/>
                  </a:cubicBezTo>
                  <a:cubicBezTo>
                    <a:pt x="103" y="505"/>
                    <a:pt x="147" y="522"/>
                    <a:pt x="185" y="536"/>
                  </a:cubicBezTo>
                  <a:cubicBezTo>
                    <a:pt x="222" y="549"/>
                    <a:pt x="261" y="554"/>
                    <a:pt x="305" y="556"/>
                  </a:cubicBezTo>
                  <a:cubicBezTo>
                    <a:pt x="349" y="558"/>
                    <a:pt x="376" y="565"/>
                    <a:pt x="449" y="548"/>
                  </a:cubicBezTo>
                  <a:cubicBezTo>
                    <a:pt x="521" y="530"/>
                    <a:pt x="667" y="472"/>
                    <a:pt x="741" y="452"/>
                  </a:cubicBezTo>
                  <a:cubicBezTo>
                    <a:pt x="814" y="431"/>
                    <a:pt x="835" y="422"/>
                    <a:pt x="889" y="424"/>
                  </a:cubicBezTo>
                  <a:cubicBezTo>
                    <a:pt x="943" y="425"/>
                    <a:pt x="1015" y="435"/>
                    <a:pt x="1065" y="460"/>
                  </a:cubicBezTo>
                  <a:cubicBezTo>
                    <a:pt x="1114" y="484"/>
                    <a:pt x="1151" y="527"/>
                    <a:pt x="1185" y="572"/>
                  </a:cubicBezTo>
                  <a:cubicBezTo>
                    <a:pt x="1218" y="616"/>
                    <a:pt x="1249" y="686"/>
                    <a:pt x="1269" y="728"/>
                  </a:cubicBezTo>
                  <a:cubicBezTo>
                    <a:pt x="1288" y="770"/>
                    <a:pt x="1294" y="804"/>
                    <a:pt x="1301" y="824"/>
                  </a:cubicBezTo>
                </a:path>
              </a:pathLst>
            </a:custGeom>
            <a:noFill/>
            <a:ln w="57150">
              <a:solidFill>
                <a:srgbClr val="FF3B44"/>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58" name="Freeform 498"/>
            <p:cNvSpPr>
              <a:spLocks/>
            </p:cNvSpPr>
            <p:nvPr/>
          </p:nvSpPr>
          <p:spPr bwMode="auto">
            <a:xfrm>
              <a:off x="2158" y="1740"/>
              <a:ext cx="2079" cy="1540"/>
            </a:xfrm>
            <a:custGeom>
              <a:avLst/>
              <a:gdLst>
                <a:gd name="T0" fmla="*/ 2030 w 2079"/>
                <a:gd name="T1" fmla="*/ 0 h 1540"/>
                <a:gd name="T2" fmla="*/ 2064 w 2079"/>
                <a:gd name="T3" fmla="*/ 152 h 1540"/>
                <a:gd name="T4" fmla="*/ 2076 w 2079"/>
                <a:gd name="T5" fmla="*/ 312 h 1540"/>
                <a:gd name="T6" fmla="*/ 2072 w 2079"/>
                <a:gd name="T7" fmla="*/ 404 h 1540"/>
                <a:gd name="T8" fmla="*/ 2032 w 2079"/>
                <a:gd name="T9" fmla="*/ 540 h 1540"/>
                <a:gd name="T10" fmla="*/ 1924 w 2079"/>
                <a:gd name="T11" fmla="*/ 744 h 1540"/>
                <a:gd name="T12" fmla="*/ 1804 w 2079"/>
                <a:gd name="T13" fmla="*/ 964 h 1540"/>
                <a:gd name="T14" fmla="*/ 1640 w 2079"/>
                <a:gd name="T15" fmla="*/ 1176 h 1540"/>
                <a:gd name="T16" fmla="*/ 1432 w 2079"/>
                <a:gd name="T17" fmla="*/ 1388 h 1540"/>
                <a:gd name="T18" fmla="*/ 1192 w 2079"/>
                <a:gd name="T19" fmla="*/ 1504 h 1540"/>
                <a:gd name="T20" fmla="*/ 1004 w 2079"/>
                <a:gd name="T21" fmla="*/ 1536 h 1540"/>
                <a:gd name="T22" fmla="*/ 874 w 2079"/>
                <a:gd name="T23" fmla="*/ 1530 h 1540"/>
                <a:gd name="T24" fmla="*/ 718 w 2079"/>
                <a:gd name="T25" fmla="*/ 1486 h 1540"/>
                <a:gd name="T26" fmla="*/ 516 w 2079"/>
                <a:gd name="T27" fmla="*/ 1366 h 1540"/>
                <a:gd name="T28" fmla="*/ 320 w 2079"/>
                <a:gd name="T29" fmla="*/ 1204 h 1540"/>
                <a:gd name="T30" fmla="*/ 156 w 2079"/>
                <a:gd name="T31" fmla="*/ 1044 h 1540"/>
                <a:gd name="T32" fmla="*/ 0 w 2079"/>
                <a:gd name="T33" fmla="*/ 848 h 154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079"/>
                <a:gd name="T52" fmla="*/ 0 h 1540"/>
                <a:gd name="T53" fmla="*/ 2079 w 2079"/>
                <a:gd name="T54" fmla="*/ 1540 h 154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079" h="1540">
                  <a:moveTo>
                    <a:pt x="2030" y="0"/>
                  </a:moveTo>
                  <a:cubicBezTo>
                    <a:pt x="2035" y="25"/>
                    <a:pt x="2056" y="100"/>
                    <a:pt x="2064" y="152"/>
                  </a:cubicBezTo>
                  <a:cubicBezTo>
                    <a:pt x="2071" y="203"/>
                    <a:pt x="2074" y="270"/>
                    <a:pt x="2076" y="312"/>
                  </a:cubicBezTo>
                  <a:cubicBezTo>
                    <a:pt x="2077" y="354"/>
                    <a:pt x="2079" y="366"/>
                    <a:pt x="2072" y="404"/>
                  </a:cubicBezTo>
                  <a:cubicBezTo>
                    <a:pt x="2064" y="442"/>
                    <a:pt x="2056" y="483"/>
                    <a:pt x="2032" y="540"/>
                  </a:cubicBezTo>
                  <a:cubicBezTo>
                    <a:pt x="2007" y="596"/>
                    <a:pt x="1961" y="673"/>
                    <a:pt x="1924" y="744"/>
                  </a:cubicBezTo>
                  <a:cubicBezTo>
                    <a:pt x="1886" y="814"/>
                    <a:pt x="1851" y="892"/>
                    <a:pt x="1804" y="964"/>
                  </a:cubicBezTo>
                  <a:cubicBezTo>
                    <a:pt x="1756" y="1035"/>
                    <a:pt x="1702" y="1105"/>
                    <a:pt x="1640" y="1176"/>
                  </a:cubicBezTo>
                  <a:cubicBezTo>
                    <a:pt x="1578" y="1246"/>
                    <a:pt x="1506" y="1333"/>
                    <a:pt x="1432" y="1388"/>
                  </a:cubicBezTo>
                  <a:cubicBezTo>
                    <a:pt x="1357" y="1442"/>
                    <a:pt x="1263" y="1479"/>
                    <a:pt x="1192" y="1504"/>
                  </a:cubicBezTo>
                  <a:cubicBezTo>
                    <a:pt x="1120" y="1528"/>
                    <a:pt x="1056" y="1531"/>
                    <a:pt x="1004" y="1536"/>
                  </a:cubicBezTo>
                  <a:cubicBezTo>
                    <a:pt x="951" y="1540"/>
                    <a:pt x="921" y="1538"/>
                    <a:pt x="874" y="1530"/>
                  </a:cubicBezTo>
                  <a:cubicBezTo>
                    <a:pt x="826" y="1521"/>
                    <a:pt x="777" y="1513"/>
                    <a:pt x="718" y="1486"/>
                  </a:cubicBezTo>
                  <a:cubicBezTo>
                    <a:pt x="658" y="1458"/>
                    <a:pt x="582" y="1413"/>
                    <a:pt x="516" y="1366"/>
                  </a:cubicBezTo>
                  <a:cubicBezTo>
                    <a:pt x="449" y="1318"/>
                    <a:pt x="380" y="1257"/>
                    <a:pt x="320" y="1204"/>
                  </a:cubicBezTo>
                  <a:cubicBezTo>
                    <a:pt x="260" y="1150"/>
                    <a:pt x="209" y="1103"/>
                    <a:pt x="156" y="1044"/>
                  </a:cubicBezTo>
                  <a:cubicBezTo>
                    <a:pt x="102" y="984"/>
                    <a:pt x="23" y="881"/>
                    <a:pt x="0" y="848"/>
                  </a:cubicBezTo>
                </a:path>
              </a:pathLst>
            </a:custGeom>
            <a:noFill/>
            <a:ln w="57150">
              <a:solidFill>
                <a:srgbClr val="FF3B44"/>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grpSp>
      <p:sp>
        <p:nvSpPr>
          <p:cNvPr id="12" name="TextBox 11"/>
          <p:cNvSpPr txBox="1"/>
          <p:nvPr/>
        </p:nvSpPr>
        <p:spPr>
          <a:xfrm>
            <a:off x="1221735" y="3789040"/>
            <a:ext cx="3462807" cy="400110"/>
          </a:xfrm>
          <a:prstGeom prst="rect">
            <a:avLst/>
          </a:prstGeom>
          <a:noFill/>
        </p:spPr>
        <p:txBody>
          <a:bodyPr wrap="none" rtlCol="0">
            <a:spAutoFit/>
          </a:bodyPr>
          <a:lstStyle/>
          <a:p>
            <a:r>
              <a:rPr lang="en-GB" sz="2000" i="1" dirty="0"/>
              <a:t>H</a:t>
            </a:r>
            <a:r>
              <a:rPr lang="en-GB" sz="2000" i="1" dirty="0" smtClean="0"/>
              <a:t>. pylori</a:t>
            </a:r>
            <a:r>
              <a:rPr lang="en-GB" sz="2000" dirty="0" smtClean="0"/>
              <a:t> blocks the cell cycle</a:t>
            </a:r>
            <a:endParaRPr lang="en-GB" sz="20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5284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74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Text Box 3"/>
          <p:cNvSpPr txBox="1">
            <a:spLocks noChangeArrowheads="1"/>
          </p:cNvSpPr>
          <p:nvPr/>
        </p:nvSpPr>
        <p:spPr bwMode="auto">
          <a:xfrm>
            <a:off x="2166938" y="3816350"/>
            <a:ext cx="45370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endParaRPr lang="en-GB" sz="1800" b="1"/>
          </a:p>
          <a:p>
            <a:pPr algn="ctr" eaLnBrk="1" hangingPunct="1">
              <a:spcBef>
                <a:spcPct val="50000"/>
              </a:spcBef>
            </a:pPr>
            <a:r>
              <a:rPr lang="en-GB" sz="1800" b="1"/>
              <a:t> </a:t>
            </a:r>
            <a:endParaRPr lang="en-US" sz="1800" b="1"/>
          </a:p>
        </p:txBody>
      </p:sp>
      <p:sp>
        <p:nvSpPr>
          <p:cNvPr id="417808" name="Text Box 16"/>
          <p:cNvSpPr txBox="1">
            <a:spLocks noChangeArrowheads="1"/>
          </p:cNvSpPr>
          <p:nvPr/>
        </p:nvSpPr>
        <p:spPr bwMode="auto">
          <a:xfrm>
            <a:off x="1187450" y="115888"/>
            <a:ext cx="669766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GB" b="1" i="1" dirty="0">
                <a:solidFill>
                  <a:schemeClr val="tx2"/>
                </a:solidFill>
              </a:rPr>
              <a:t>The development of peptic ulcer: A model</a:t>
            </a:r>
            <a:endParaRPr lang="en-US" b="1" i="1" dirty="0">
              <a:solidFill>
                <a:schemeClr val="tx2"/>
              </a:solidFill>
            </a:endParaRPr>
          </a:p>
        </p:txBody>
      </p:sp>
      <p:pic>
        <p:nvPicPr>
          <p:cNvPr id="417810"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32240" y="2924944"/>
            <a:ext cx="2028236" cy="2232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20" name="Text Box 513"/>
          <p:cNvSpPr txBox="1">
            <a:spLocks noChangeArrowheads="1"/>
          </p:cNvSpPr>
          <p:nvPr/>
        </p:nvSpPr>
        <p:spPr bwMode="auto">
          <a:xfrm>
            <a:off x="106884" y="6505599"/>
            <a:ext cx="3529012" cy="307777"/>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400" dirty="0" err="1" smtClean="0"/>
              <a:t>Kalia</a:t>
            </a:r>
            <a:r>
              <a:rPr lang="en-GB" sz="1400" dirty="0" smtClean="0"/>
              <a:t> et al, series of papers 2001-2004</a:t>
            </a:r>
            <a:endParaRPr lang="en-US" sz="1400" dirty="0"/>
          </a:p>
        </p:txBody>
      </p:sp>
      <p:pic>
        <p:nvPicPr>
          <p:cNvPr id="5122" name="Picture 2" descr="http://userfiles.steadyhealth.com/userfiles/4540/articles/H.pylori.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96690" y="776766"/>
            <a:ext cx="2215115" cy="1373371"/>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323528" y="796642"/>
            <a:ext cx="8064896" cy="6051991"/>
            <a:chOff x="180604" y="796642"/>
            <a:chExt cx="8064896" cy="6051991"/>
          </a:xfrm>
        </p:grpSpPr>
        <p:sp>
          <p:nvSpPr>
            <p:cNvPr id="417794" name="Text Box 2"/>
            <p:cNvSpPr txBox="1">
              <a:spLocks noChangeArrowheads="1"/>
            </p:cNvSpPr>
            <p:nvPr/>
          </p:nvSpPr>
          <p:spPr bwMode="auto">
            <a:xfrm>
              <a:off x="2771800" y="5301208"/>
              <a:ext cx="54737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GB" sz="2000" i="1" dirty="0" err="1"/>
                <a:t>Hp</a:t>
              </a:r>
              <a:r>
                <a:rPr lang="en-GB" sz="2000" i="1" dirty="0"/>
                <a:t> </a:t>
              </a:r>
              <a:r>
                <a:rPr lang="en-GB" sz="2000" dirty="0"/>
                <a:t>persists: angiogenesis inhibited</a:t>
              </a:r>
              <a:endParaRPr lang="en-US" sz="2000" dirty="0"/>
            </a:p>
          </p:txBody>
        </p:sp>
        <p:sp>
          <p:nvSpPr>
            <p:cNvPr id="417796" name="AutoShape 4"/>
            <p:cNvSpPr>
              <a:spLocks noChangeArrowheads="1"/>
            </p:cNvSpPr>
            <p:nvPr/>
          </p:nvSpPr>
          <p:spPr bwMode="auto">
            <a:xfrm rot="18989393">
              <a:off x="1485146" y="1158875"/>
              <a:ext cx="485775" cy="848957"/>
            </a:xfrm>
            <a:prstGeom prst="downArrow">
              <a:avLst>
                <a:gd name="adj1" fmla="val 50000"/>
                <a:gd name="adj2" fmla="val 50245"/>
              </a:avLst>
            </a:prstGeom>
            <a:solidFill>
              <a:srgbClr val="FFFF00"/>
            </a:solidFill>
            <a:ln w="9525">
              <a:noFill/>
              <a:miter lim="800000"/>
              <a:headEnd/>
              <a:tailEnd/>
            </a:ln>
          </p:spPr>
          <p:txBody>
            <a:bodyPr vert="eaVert" wrap="none" anchor="ctr"/>
            <a:lstStyle/>
            <a:p>
              <a:endParaRPr lang="en-US"/>
            </a:p>
          </p:txBody>
        </p:sp>
        <p:sp>
          <p:nvSpPr>
            <p:cNvPr id="417797" name="Text Box 5"/>
            <p:cNvSpPr txBox="1">
              <a:spLocks noChangeArrowheads="1"/>
            </p:cNvSpPr>
            <p:nvPr/>
          </p:nvSpPr>
          <p:spPr bwMode="auto">
            <a:xfrm>
              <a:off x="180604" y="796642"/>
              <a:ext cx="33134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GB" sz="2000" i="1" dirty="0"/>
                <a:t>H.pylori </a:t>
              </a:r>
              <a:r>
                <a:rPr lang="en-GB" sz="2000" i="1" dirty="0" smtClean="0"/>
                <a:t> </a:t>
              </a:r>
              <a:r>
                <a:rPr lang="en-GB" sz="2000" dirty="0" smtClean="0"/>
                <a:t>infection </a:t>
              </a:r>
              <a:endParaRPr lang="en-US" sz="2000" i="1" dirty="0"/>
            </a:p>
          </p:txBody>
        </p:sp>
        <p:sp>
          <p:nvSpPr>
            <p:cNvPr id="417800" name="Text Box 8"/>
            <p:cNvSpPr txBox="1">
              <a:spLocks noChangeArrowheads="1"/>
            </p:cNvSpPr>
            <p:nvPr/>
          </p:nvSpPr>
          <p:spPr bwMode="auto">
            <a:xfrm>
              <a:off x="388565" y="1988840"/>
              <a:ext cx="35353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GB" sz="2000" dirty="0"/>
                <a:t>Microcirculation damage</a:t>
              </a:r>
              <a:endParaRPr lang="en-US" sz="2000" dirty="0"/>
            </a:p>
          </p:txBody>
        </p:sp>
        <p:sp>
          <p:nvSpPr>
            <p:cNvPr id="417802" name="Text Box 10"/>
            <p:cNvSpPr txBox="1">
              <a:spLocks noChangeArrowheads="1"/>
            </p:cNvSpPr>
            <p:nvPr/>
          </p:nvSpPr>
          <p:spPr bwMode="auto">
            <a:xfrm>
              <a:off x="2699792" y="4221088"/>
              <a:ext cx="37161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GB" i="1" dirty="0">
                  <a:solidFill>
                    <a:srgbClr val="FFFF00"/>
                  </a:solidFill>
                </a:rPr>
                <a:t>Mucosal</a:t>
              </a:r>
              <a:r>
                <a:rPr lang="en-GB" i="1" dirty="0">
                  <a:solidFill>
                    <a:schemeClr val="hlink"/>
                  </a:solidFill>
                </a:rPr>
                <a:t> </a:t>
              </a:r>
              <a:r>
                <a:rPr lang="en-GB" i="1" dirty="0" smtClean="0">
                  <a:solidFill>
                    <a:srgbClr val="FFFF00"/>
                  </a:solidFill>
                </a:rPr>
                <a:t>infarction: </a:t>
              </a:r>
              <a:r>
                <a:rPr lang="en-GB" i="1" dirty="0">
                  <a:solidFill>
                    <a:srgbClr val="FFFF00"/>
                  </a:solidFill>
                </a:rPr>
                <a:t>ulcer</a:t>
              </a:r>
              <a:endParaRPr lang="en-US" i="1" dirty="0">
                <a:solidFill>
                  <a:srgbClr val="FFFF00"/>
                </a:solidFill>
              </a:endParaRPr>
            </a:p>
          </p:txBody>
        </p:sp>
        <p:sp>
          <p:nvSpPr>
            <p:cNvPr id="417803" name="Text Box 11"/>
            <p:cNvSpPr txBox="1">
              <a:spLocks noChangeArrowheads="1"/>
            </p:cNvSpPr>
            <p:nvPr/>
          </p:nvSpPr>
          <p:spPr bwMode="auto">
            <a:xfrm>
              <a:off x="5076056" y="6386968"/>
              <a:ext cx="28803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spcBef>
                  <a:spcPct val="50000"/>
                </a:spcBef>
              </a:pPr>
              <a:r>
                <a:rPr lang="en-GB" i="1" dirty="0">
                  <a:solidFill>
                    <a:srgbClr val="FFFF00"/>
                  </a:solidFill>
                </a:rPr>
                <a:t>Ulcer perpetuated</a:t>
              </a:r>
              <a:endParaRPr lang="en-US" i="1" dirty="0">
                <a:solidFill>
                  <a:srgbClr val="FFFF00"/>
                </a:solidFill>
              </a:endParaRPr>
            </a:p>
          </p:txBody>
        </p:sp>
        <p:sp>
          <p:nvSpPr>
            <p:cNvPr id="18" name="AutoShape 4"/>
            <p:cNvSpPr>
              <a:spLocks noChangeArrowheads="1"/>
            </p:cNvSpPr>
            <p:nvPr/>
          </p:nvSpPr>
          <p:spPr bwMode="auto">
            <a:xfrm rot="19199172">
              <a:off x="2434815" y="2423515"/>
              <a:ext cx="485775" cy="696557"/>
            </a:xfrm>
            <a:prstGeom prst="downArrow">
              <a:avLst>
                <a:gd name="adj1" fmla="val 50000"/>
                <a:gd name="adj2" fmla="val 50245"/>
              </a:avLst>
            </a:prstGeom>
            <a:solidFill>
              <a:srgbClr val="FFFF00"/>
            </a:solidFill>
            <a:ln w="9525">
              <a:noFill/>
              <a:miter lim="800000"/>
              <a:headEnd/>
              <a:tailEnd/>
            </a:ln>
          </p:spPr>
          <p:txBody>
            <a:bodyPr vert="eaVert" wrap="none" anchor="ctr"/>
            <a:lstStyle/>
            <a:p>
              <a:endParaRPr lang="en-US"/>
            </a:p>
          </p:txBody>
        </p:sp>
        <p:sp>
          <p:nvSpPr>
            <p:cNvPr id="417801" name="Text Box 9"/>
            <p:cNvSpPr txBox="1">
              <a:spLocks noChangeArrowheads="1"/>
            </p:cNvSpPr>
            <p:nvPr/>
          </p:nvSpPr>
          <p:spPr bwMode="auto">
            <a:xfrm>
              <a:off x="827584" y="3068960"/>
              <a:ext cx="5616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GB" sz="2000" dirty="0"/>
                <a:t>End vessel </a:t>
              </a:r>
              <a:r>
                <a:rPr lang="en-GB" sz="2000" dirty="0" smtClean="0"/>
                <a:t>damage </a:t>
              </a:r>
              <a:r>
                <a:rPr lang="en-GB" sz="2000" dirty="0" smtClean="0">
                  <a:solidFill>
                    <a:srgbClr val="FFFF00"/>
                  </a:solidFill>
                </a:rPr>
                <a:t>+</a:t>
              </a:r>
              <a:r>
                <a:rPr lang="en-GB" sz="2000" dirty="0" smtClean="0"/>
                <a:t> Reduced  </a:t>
              </a:r>
              <a:r>
                <a:rPr lang="en-GB" sz="2000" dirty="0"/>
                <a:t>fibrinolysis</a:t>
              </a:r>
              <a:endParaRPr lang="en-US" sz="2000" dirty="0"/>
            </a:p>
          </p:txBody>
        </p:sp>
        <p:sp>
          <p:nvSpPr>
            <p:cNvPr id="20" name="AutoShape 4"/>
            <p:cNvSpPr>
              <a:spLocks noChangeArrowheads="1"/>
            </p:cNvSpPr>
            <p:nvPr/>
          </p:nvSpPr>
          <p:spPr bwMode="auto">
            <a:xfrm rot="19057093">
              <a:off x="3375138" y="3573715"/>
              <a:ext cx="485775" cy="696557"/>
            </a:xfrm>
            <a:prstGeom prst="downArrow">
              <a:avLst>
                <a:gd name="adj1" fmla="val 50000"/>
                <a:gd name="adj2" fmla="val 50245"/>
              </a:avLst>
            </a:prstGeom>
            <a:solidFill>
              <a:srgbClr val="FFFF00"/>
            </a:solidFill>
            <a:ln w="9525">
              <a:noFill/>
              <a:miter lim="800000"/>
              <a:headEnd/>
              <a:tailEnd/>
            </a:ln>
          </p:spPr>
          <p:txBody>
            <a:bodyPr vert="eaVert" wrap="none" anchor="ctr"/>
            <a:lstStyle/>
            <a:p>
              <a:endParaRPr lang="en-US"/>
            </a:p>
          </p:txBody>
        </p:sp>
        <p:sp>
          <p:nvSpPr>
            <p:cNvPr id="25" name="AutoShape 4"/>
            <p:cNvSpPr>
              <a:spLocks noChangeArrowheads="1"/>
            </p:cNvSpPr>
            <p:nvPr/>
          </p:nvSpPr>
          <p:spPr bwMode="auto">
            <a:xfrm rot="19057093">
              <a:off x="4239234" y="4675960"/>
              <a:ext cx="485775" cy="696557"/>
            </a:xfrm>
            <a:prstGeom prst="downArrow">
              <a:avLst>
                <a:gd name="adj1" fmla="val 50000"/>
                <a:gd name="adj2" fmla="val 50245"/>
              </a:avLst>
            </a:prstGeom>
            <a:solidFill>
              <a:srgbClr val="FFFF00"/>
            </a:solidFill>
            <a:ln w="9525">
              <a:noFill/>
              <a:miter lim="800000"/>
              <a:headEnd/>
              <a:tailEnd/>
            </a:ln>
          </p:spPr>
          <p:txBody>
            <a:bodyPr vert="eaVert" wrap="none" anchor="ctr"/>
            <a:lstStyle/>
            <a:p>
              <a:endParaRPr lang="en-US"/>
            </a:p>
          </p:txBody>
        </p:sp>
        <p:sp>
          <p:nvSpPr>
            <p:cNvPr id="26" name="AutoShape 4"/>
            <p:cNvSpPr>
              <a:spLocks noChangeArrowheads="1"/>
            </p:cNvSpPr>
            <p:nvPr/>
          </p:nvSpPr>
          <p:spPr bwMode="auto">
            <a:xfrm rot="19057093">
              <a:off x="5175338" y="5661947"/>
              <a:ext cx="485775" cy="696557"/>
            </a:xfrm>
            <a:prstGeom prst="downArrow">
              <a:avLst>
                <a:gd name="adj1" fmla="val 50000"/>
                <a:gd name="adj2" fmla="val 50245"/>
              </a:avLst>
            </a:prstGeom>
            <a:solidFill>
              <a:srgbClr val="FFFF00"/>
            </a:solidFill>
            <a:ln w="9525">
              <a:noFill/>
              <a:miter lim="800000"/>
              <a:headEnd/>
              <a:tailEnd/>
            </a:ln>
          </p:spPr>
          <p:txBody>
            <a:bodyPr vert="eaVert" wrap="none" anchor="ctr"/>
            <a:lstStyle/>
            <a:p>
              <a:endParaRPr lang="en-US"/>
            </a:p>
          </p:txBody>
        </p:sp>
      </p:grpSp>
      <p:sp>
        <p:nvSpPr>
          <p:cNvPr id="6" name="AutoShape 2" descr="Image result for helicobacter pylori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7" name="AutoShape 4" descr="Image result for helicobacter pylori imag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99796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36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idx="4294967295"/>
          </p:nvPr>
        </p:nvSpPr>
        <p:spPr>
          <a:xfrm>
            <a:off x="427038" y="44450"/>
            <a:ext cx="8289925" cy="685800"/>
          </a:xfrm>
        </p:spPr>
        <p:txBody>
          <a:bodyPr/>
          <a:lstStyle/>
          <a:p>
            <a:r>
              <a:rPr lang="en-GB" dirty="0" smtClean="0"/>
              <a:t>Mini-dose H. </a:t>
            </a:r>
            <a:r>
              <a:rPr lang="en-GB" dirty="0"/>
              <a:t>p</a:t>
            </a:r>
            <a:r>
              <a:rPr lang="en-GB" dirty="0" smtClean="0"/>
              <a:t>ylori: </a:t>
            </a:r>
            <a:r>
              <a:rPr lang="en-GB" baseline="30000" dirty="0" smtClean="0"/>
              <a:t>14</a:t>
            </a:r>
            <a:r>
              <a:rPr lang="en-GB" dirty="0" smtClean="0"/>
              <a:t>C Urea Breath Test (UBT) </a:t>
            </a:r>
            <a:endParaRPr lang="en-US" dirty="0" smtClean="0"/>
          </a:p>
        </p:txBody>
      </p:sp>
      <p:grpSp>
        <p:nvGrpSpPr>
          <p:cNvPr id="4" name="Group 3"/>
          <p:cNvGrpSpPr/>
          <p:nvPr/>
        </p:nvGrpSpPr>
        <p:grpSpPr>
          <a:xfrm>
            <a:off x="1691680" y="764704"/>
            <a:ext cx="5472608" cy="3891033"/>
            <a:chOff x="2051720" y="764704"/>
            <a:chExt cx="5112568" cy="3456384"/>
          </a:xfrm>
        </p:grpSpPr>
        <p:pic>
          <p:nvPicPr>
            <p:cNvPr id="102409" name="Picture 1" descr="Fig3a AJG1994Vol89_7.jpg"/>
            <p:cNvPicPr>
              <a:picLocks noChangeAspect="1"/>
            </p:cNvPicPr>
            <p:nvPr/>
          </p:nvPicPr>
          <p:blipFill>
            <a:blip r:embed="rId5" cstate="print">
              <a:extLst>
                <a:ext uri="{28A0092B-C50C-407E-A947-70E740481C1C}">
                  <a14:useLocalDpi xmlns:a14="http://schemas.microsoft.com/office/drawing/2010/main" val="0"/>
                </a:ext>
              </a:extLst>
            </a:blip>
            <a:srcRect l="928" r="1994"/>
            <a:stretch>
              <a:fillRect/>
            </a:stretch>
          </p:blipFill>
          <p:spPr bwMode="auto">
            <a:xfrm>
              <a:off x="2051720" y="764704"/>
              <a:ext cx="5112568" cy="3456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11" name="TextBox 27"/>
            <p:cNvSpPr txBox="1">
              <a:spLocks noChangeArrowheads="1"/>
            </p:cNvSpPr>
            <p:nvPr/>
          </p:nvSpPr>
          <p:spPr bwMode="auto">
            <a:xfrm>
              <a:off x="5724128" y="1196752"/>
              <a:ext cx="1152128"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600" dirty="0" smtClean="0">
                  <a:solidFill>
                    <a:schemeClr val="bg2"/>
                  </a:solidFill>
                </a:rPr>
                <a:t>Culture positive</a:t>
              </a:r>
              <a:endParaRPr lang="en-GB" sz="1600" dirty="0">
                <a:solidFill>
                  <a:schemeClr val="bg2"/>
                </a:solidFill>
              </a:endParaRPr>
            </a:p>
          </p:txBody>
        </p:sp>
        <p:sp>
          <p:nvSpPr>
            <p:cNvPr id="102412" name="TextBox 28"/>
            <p:cNvSpPr txBox="1">
              <a:spLocks noChangeArrowheads="1"/>
            </p:cNvSpPr>
            <p:nvPr/>
          </p:nvSpPr>
          <p:spPr bwMode="auto">
            <a:xfrm>
              <a:off x="3131840" y="2276872"/>
              <a:ext cx="1152128"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600" dirty="0" smtClean="0">
                  <a:solidFill>
                    <a:schemeClr val="bg2"/>
                  </a:solidFill>
                </a:rPr>
                <a:t>Culture negative</a:t>
              </a:r>
              <a:endParaRPr lang="en-GB" sz="1600" dirty="0">
                <a:solidFill>
                  <a:schemeClr val="bg2"/>
                </a:solidFill>
              </a:endParaRPr>
            </a:p>
          </p:txBody>
        </p:sp>
      </p:grpSp>
      <p:sp>
        <p:nvSpPr>
          <p:cNvPr id="3" name="TextBox 2"/>
          <p:cNvSpPr txBox="1"/>
          <p:nvPr/>
        </p:nvSpPr>
        <p:spPr>
          <a:xfrm>
            <a:off x="107504" y="1837273"/>
            <a:ext cx="1656184" cy="1015663"/>
          </a:xfrm>
          <a:prstGeom prst="rect">
            <a:avLst/>
          </a:prstGeom>
          <a:noFill/>
        </p:spPr>
        <p:txBody>
          <a:bodyPr wrap="square" rtlCol="0">
            <a:spAutoFit/>
          </a:bodyPr>
          <a:lstStyle/>
          <a:p>
            <a:pPr algn="ctr"/>
            <a:r>
              <a:rPr lang="en-GB" baseline="30000" dirty="0" smtClean="0"/>
              <a:t>13</a:t>
            </a:r>
            <a:r>
              <a:rPr lang="en-GB" dirty="0" smtClean="0"/>
              <a:t>C-UBT</a:t>
            </a:r>
          </a:p>
          <a:p>
            <a:pPr algn="ctr"/>
            <a:r>
              <a:rPr lang="en-GB" sz="1800" dirty="0" smtClean="0"/>
              <a:t>European</a:t>
            </a:r>
          </a:p>
          <a:p>
            <a:pPr algn="ctr"/>
            <a:r>
              <a:rPr lang="en-GB" sz="1800" dirty="0" smtClean="0"/>
              <a:t>Standard Test</a:t>
            </a:r>
            <a:endParaRPr lang="en-GB" sz="1800" dirty="0"/>
          </a:p>
        </p:txBody>
      </p:sp>
      <p:sp>
        <p:nvSpPr>
          <p:cNvPr id="12" name="TextBox 11"/>
          <p:cNvSpPr txBox="1"/>
          <p:nvPr/>
        </p:nvSpPr>
        <p:spPr>
          <a:xfrm>
            <a:off x="2996208" y="4623519"/>
            <a:ext cx="3231976" cy="461665"/>
          </a:xfrm>
          <a:prstGeom prst="rect">
            <a:avLst/>
          </a:prstGeom>
          <a:noFill/>
        </p:spPr>
        <p:txBody>
          <a:bodyPr wrap="square" rtlCol="0">
            <a:spAutoFit/>
          </a:bodyPr>
          <a:lstStyle/>
          <a:p>
            <a:r>
              <a:rPr lang="en-GB" baseline="30000" dirty="0" smtClean="0"/>
              <a:t>14</a:t>
            </a:r>
            <a:r>
              <a:rPr lang="en-GB" dirty="0" smtClean="0"/>
              <a:t>C-UBT </a:t>
            </a:r>
            <a:r>
              <a:rPr lang="en-GB" sz="1800" dirty="0" smtClean="0"/>
              <a:t>Mini-dose test </a:t>
            </a:r>
            <a:endParaRPr lang="en-GB" sz="1800" dirty="0"/>
          </a:p>
        </p:txBody>
      </p:sp>
      <p:sp>
        <p:nvSpPr>
          <p:cNvPr id="13" name="TextBox 2"/>
          <p:cNvSpPr txBox="1">
            <a:spLocks noChangeArrowheads="1"/>
          </p:cNvSpPr>
          <p:nvPr/>
        </p:nvSpPr>
        <p:spPr bwMode="auto">
          <a:xfrm>
            <a:off x="4859337" y="6515497"/>
            <a:ext cx="4321175" cy="36988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a:r>
              <a:rPr lang="en-GB" sz="1800" dirty="0"/>
              <a:t>Raju et al Am JGE 1994; 89: 1027-31 </a:t>
            </a:r>
          </a:p>
        </p:txBody>
      </p:sp>
      <p:sp>
        <p:nvSpPr>
          <p:cNvPr id="10" name="Content Placeholder 10"/>
          <p:cNvSpPr txBox="1">
            <a:spLocks/>
          </p:cNvSpPr>
          <p:nvPr/>
        </p:nvSpPr>
        <p:spPr>
          <a:xfrm>
            <a:off x="81233" y="4799753"/>
            <a:ext cx="6002935" cy="1869607"/>
          </a:xfrm>
          <a:prstGeom prst="rect">
            <a:avLst/>
          </a:prstGeom>
        </p:spPr>
        <p:txBody>
          <a:bodyPr/>
          <a:lstStyle>
            <a:lvl1pPr marL="277813" indent="-277813" algn="l" rtl="0" eaLnBrk="0" fontAlgn="base" hangingPunct="0">
              <a:spcBef>
                <a:spcPct val="50000"/>
              </a:spcBef>
              <a:spcAft>
                <a:spcPct val="0"/>
              </a:spcAft>
              <a:buClr>
                <a:srgbClr val="F51E30"/>
              </a:buClr>
              <a:buSzPct val="60000"/>
              <a:buFont typeface="Zapf Dingbats" charset="2"/>
              <a:buChar char="l"/>
              <a:defRPr sz="2000">
                <a:solidFill>
                  <a:schemeClr val="tx1"/>
                </a:solidFill>
                <a:latin typeface="+mn-lt"/>
                <a:ea typeface="+mn-ea"/>
                <a:cs typeface="+mn-cs"/>
              </a:defRPr>
            </a:lvl1pPr>
            <a:lvl2pPr marL="768350" indent="-300038" algn="l" rtl="0" eaLnBrk="0" fontAlgn="base" hangingPunct="0">
              <a:spcBef>
                <a:spcPct val="20000"/>
              </a:spcBef>
              <a:spcAft>
                <a:spcPct val="0"/>
              </a:spcAft>
              <a:buClr>
                <a:schemeClr val="hlink"/>
              </a:buClr>
              <a:buSzPct val="60000"/>
              <a:buFont typeface="Zapf Dingbats" charset="2"/>
              <a:buChar char="s"/>
              <a:defRPr sz="2000">
                <a:solidFill>
                  <a:schemeClr val="tx1"/>
                </a:solidFill>
                <a:latin typeface="+mn-lt"/>
              </a:defRPr>
            </a:lvl2pPr>
            <a:lvl3pPr marL="1236663" indent="-277813" algn="l" rtl="0" eaLnBrk="0" fontAlgn="base" hangingPunct="0">
              <a:spcBef>
                <a:spcPct val="20000"/>
              </a:spcBef>
              <a:spcAft>
                <a:spcPct val="0"/>
              </a:spcAft>
              <a:buClr>
                <a:srgbClr val="00B0E7"/>
              </a:buClr>
              <a:buSzPct val="60000"/>
              <a:buFont typeface="Zapf Dingbats" charset="2"/>
              <a:buChar char="n"/>
              <a:defRPr sz="2000">
                <a:solidFill>
                  <a:schemeClr val="tx1"/>
                </a:solidFill>
                <a:latin typeface="+mn-lt"/>
              </a:defRPr>
            </a:lvl3pPr>
            <a:lvl4pPr marL="1727200" indent="-300038" algn="l" rtl="0" eaLnBrk="0" fontAlgn="base" hangingPunct="0">
              <a:spcBef>
                <a:spcPct val="20000"/>
              </a:spcBef>
              <a:spcAft>
                <a:spcPct val="0"/>
              </a:spcAft>
              <a:buClr>
                <a:srgbClr val="47C700"/>
              </a:buClr>
              <a:buSzPct val="55000"/>
              <a:buFont typeface="Zapf Dingbats" charset="2"/>
              <a:buChar char="n"/>
              <a:defRPr sz="2000">
                <a:solidFill>
                  <a:schemeClr val="tx1"/>
                </a:solidFill>
                <a:latin typeface="+mn-lt"/>
              </a:defRPr>
            </a:lvl4pPr>
            <a:lvl5pPr marL="21955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5pPr>
            <a:lvl6pPr marL="26527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6pPr>
            <a:lvl7pPr marL="31099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7pPr>
            <a:lvl8pPr marL="35671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8pPr>
            <a:lvl9pPr marL="4024313" indent="-277813" algn="l" rtl="0" eaLnBrk="0" fontAlgn="base" hangingPunct="0">
              <a:spcBef>
                <a:spcPct val="20000"/>
              </a:spcBef>
              <a:spcAft>
                <a:spcPct val="0"/>
              </a:spcAft>
              <a:buClr>
                <a:srgbClr val="DF0077"/>
              </a:buClr>
              <a:buSzPct val="65000"/>
              <a:buFont typeface="Zapf Dingbats" charset="2"/>
              <a:buChar char="u"/>
              <a:defRPr sz="2000">
                <a:solidFill>
                  <a:schemeClr val="tx1"/>
                </a:solidFill>
                <a:latin typeface="+mn-lt"/>
              </a:defRPr>
            </a:lvl9pPr>
          </a:lstStyle>
          <a:p>
            <a:pPr marL="0" indent="0">
              <a:buNone/>
            </a:pPr>
            <a:r>
              <a:rPr lang="en-GB" baseline="30000" dirty="0" smtClean="0">
                <a:solidFill>
                  <a:srgbClr val="FFFF00"/>
                </a:solidFill>
              </a:rPr>
              <a:t>14</a:t>
            </a:r>
            <a:r>
              <a:rPr lang="en-GB" dirty="0" smtClean="0">
                <a:solidFill>
                  <a:srgbClr val="FFFF00"/>
                </a:solidFill>
              </a:rPr>
              <a:t>C UBT</a:t>
            </a:r>
          </a:p>
          <a:p>
            <a:pPr>
              <a:buClr>
                <a:schemeClr val="tx1"/>
              </a:buClr>
              <a:buSzPct val="75000"/>
              <a:buFont typeface="Arial" pitchFamily="34" charset="0"/>
              <a:buChar char="•"/>
            </a:pPr>
            <a:r>
              <a:rPr lang="en-GB" dirty="0" smtClean="0"/>
              <a:t>Supported all our </a:t>
            </a:r>
            <a:r>
              <a:rPr lang="en-GB" i="1" dirty="0" err="1" smtClean="0"/>
              <a:t>Hp</a:t>
            </a:r>
            <a:r>
              <a:rPr lang="en-GB" dirty="0" smtClean="0"/>
              <a:t> R &amp; D &amp; clinical practice</a:t>
            </a:r>
          </a:p>
          <a:p>
            <a:pPr>
              <a:buClr>
                <a:schemeClr val="tx1"/>
              </a:buClr>
              <a:buSzPct val="75000"/>
              <a:buFont typeface="Arial" pitchFamily="34" charset="0"/>
              <a:buChar char="•"/>
            </a:pPr>
            <a:r>
              <a:rPr lang="en-GB" dirty="0" smtClean="0"/>
              <a:t>On-site, real-time, less expensive</a:t>
            </a:r>
          </a:p>
          <a:p>
            <a:pPr>
              <a:buClr>
                <a:schemeClr val="tx1"/>
              </a:buClr>
              <a:buSzPct val="75000"/>
              <a:buFont typeface="Arial" pitchFamily="34" charset="0"/>
              <a:buChar char="•"/>
            </a:pPr>
            <a:r>
              <a:rPr lang="en-GB" dirty="0" smtClean="0"/>
              <a:t>Our standard test for many years</a:t>
            </a:r>
          </a:p>
        </p:txBody>
      </p:sp>
      <p:pic>
        <p:nvPicPr>
          <p:cNvPr id="11"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6" y="4060552"/>
            <a:ext cx="1629022" cy="2392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853946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33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503" name="Rectangle 7"/>
          <p:cNvSpPr>
            <a:spLocks noGrp="1" noChangeArrowheads="1"/>
          </p:cNvSpPr>
          <p:nvPr>
            <p:ph type="title" idx="4294967295"/>
          </p:nvPr>
        </p:nvSpPr>
        <p:spPr>
          <a:xfrm>
            <a:off x="427038" y="44450"/>
            <a:ext cx="8289925" cy="669925"/>
          </a:xfrm>
        </p:spPr>
        <p:txBody>
          <a:bodyPr/>
          <a:lstStyle/>
          <a:p>
            <a:r>
              <a:rPr lang="en-GB" sz="2400" dirty="0" smtClean="0"/>
              <a:t>Bile acid circulation</a:t>
            </a:r>
            <a:endParaRPr lang="en-US" sz="2400" dirty="0" smtClean="0"/>
          </a:p>
        </p:txBody>
      </p:sp>
      <p:pic>
        <p:nvPicPr>
          <p:cNvPr id="12" name="Picture 24" descr="bile acid normal"/>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7240" y="627622"/>
            <a:ext cx="6995120" cy="510563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499992" y="778059"/>
            <a:ext cx="4680520" cy="1138773"/>
          </a:xfrm>
          <a:prstGeom prst="rect">
            <a:avLst/>
          </a:prstGeom>
        </p:spPr>
        <p:txBody>
          <a:bodyPr wrap="square">
            <a:spAutoFit/>
          </a:bodyPr>
          <a:lstStyle/>
          <a:p>
            <a:pPr>
              <a:lnSpc>
                <a:spcPct val="80000"/>
              </a:lnSpc>
              <a:spcBef>
                <a:spcPct val="50000"/>
              </a:spcBef>
            </a:pPr>
            <a:r>
              <a:rPr lang="en-US" sz="2000" i="1" dirty="0" smtClean="0">
                <a:solidFill>
                  <a:schemeClr val="tx2"/>
                </a:solidFill>
              </a:rPr>
              <a:t>   Normal</a:t>
            </a:r>
            <a:r>
              <a:rPr lang="en-US" sz="2000" dirty="0">
                <a:solidFill>
                  <a:schemeClr val="tx2"/>
                </a:solidFill>
              </a:rPr>
              <a:t>:</a:t>
            </a:r>
            <a:endParaRPr lang="en-US" sz="2000" dirty="0"/>
          </a:p>
          <a:p>
            <a:pPr>
              <a:lnSpc>
                <a:spcPct val="80000"/>
              </a:lnSpc>
              <a:spcBef>
                <a:spcPct val="50000"/>
              </a:spcBef>
              <a:buFontTx/>
              <a:buChar char="•"/>
            </a:pPr>
            <a:r>
              <a:rPr lang="en-US" sz="2000" dirty="0"/>
              <a:t> </a:t>
            </a:r>
            <a:r>
              <a:rPr lang="en-US" sz="2000" dirty="0" smtClean="0"/>
              <a:t>~95</a:t>
            </a:r>
            <a:r>
              <a:rPr lang="en-US" sz="2000" dirty="0"/>
              <a:t>%-98% absorbed in terminal ileum </a:t>
            </a:r>
          </a:p>
          <a:p>
            <a:pPr>
              <a:lnSpc>
                <a:spcPct val="80000"/>
              </a:lnSpc>
              <a:spcBef>
                <a:spcPct val="50000"/>
              </a:spcBef>
              <a:buFontTx/>
              <a:buChar char="•"/>
            </a:pPr>
            <a:r>
              <a:rPr lang="en-US" sz="2000" dirty="0"/>
              <a:t> </a:t>
            </a:r>
            <a:r>
              <a:rPr lang="en-US" sz="2000" dirty="0" smtClean="0"/>
              <a:t>Re-circulated </a:t>
            </a:r>
            <a:r>
              <a:rPr lang="en-US" sz="2000" dirty="0"/>
              <a:t>up to x7 in 24 </a:t>
            </a:r>
            <a:r>
              <a:rPr lang="en-US" sz="2000" dirty="0" smtClean="0"/>
              <a:t>hours</a:t>
            </a:r>
            <a:endParaRPr lang="en-GB" sz="2000" dirty="0"/>
          </a:p>
        </p:txBody>
      </p:sp>
      <p:sp>
        <p:nvSpPr>
          <p:cNvPr id="6" name="Rectangle 6"/>
          <p:cNvSpPr>
            <a:spLocks noChangeArrowheads="1"/>
          </p:cNvSpPr>
          <p:nvPr/>
        </p:nvSpPr>
        <p:spPr bwMode="auto">
          <a:xfrm>
            <a:off x="35496" y="4802376"/>
            <a:ext cx="9035802"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square">
            <a:spAutoFit/>
          </a:bodyPr>
          <a:lstStyle/>
          <a:p>
            <a:pPr>
              <a:lnSpc>
                <a:spcPct val="150000"/>
              </a:lnSpc>
            </a:pPr>
            <a:r>
              <a:rPr lang="en-GB" sz="2000" i="1" dirty="0" smtClean="0">
                <a:solidFill>
                  <a:srgbClr val="FFFF00"/>
                </a:solidFill>
              </a:rPr>
              <a:t>Bile Acid </a:t>
            </a:r>
            <a:r>
              <a:rPr lang="en-GB" sz="2000" i="1" dirty="0" err="1" smtClean="0">
                <a:solidFill>
                  <a:srgbClr val="FFFF00"/>
                </a:solidFill>
              </a:rPr>
              <a:t>Malabsorption</a:t>
            </a:r>
            <a:endParaRPr lang="en-GB" sz="2000" i="1" dirty="0" smtClean="0">
              <a:solidFill>
                <a:srgbClr val="FFFF00"/>
              </a:solidFill>
            </a:endParaRPr>
          </a:p>
          <a:p>
            <a:pPr>
              <a:lnSpc>
                <a:spcPct val="150000"/>
              </a:lnSpc>
              <a:buFontTx/>
              <a:buChar char="•"/>
            </a:pPr>
            <a:r>
              <a:rPr lang="en-GB" sz="2000" dirty="0" smtClean="0"/>
              <a:t> TI </a:t>
            </a:r>
            <a:r>
              <a:rPr lang="en-GB" sz="2000" dirty="0"/>
              <a:t>absorption reduced</a:t>
            </a:r>
          </a:p>
          <a:p>
            <a:pPr>
              <a:lnSpc>
                <a:spcPct val="150000"/>
              </a:lnSpc>
              <a:buFontTx/>
              <a:buChar char="•"/>
            </a:pPr>
            <a:r>
              <a:rPr lang="en-GB" sz="2000" dirty="0" smtClean="0"/>
              <a:t> Excess  </a:t>
            </a:r>
            <a:r>
              <a:rPr lang="en-GB" sz="2000" dirty="0"/>
              <a:t>unabsorbed BA spills into colon</a:t>
            </a:r>
          </a:p>
          <a:p>
            <a:pPr>
              <a:lnSpc>
                <a:spcPct val="150000"/>
              </a:lnSpc>
              <a:buFontTx/>
              <a:buChar char="•"/>
            </a:pPr>
            <a:r>
              <a:rPr lang="en-GB" sz="2000" dirty="0" smtClean="0"/>
              <a:t> Interferes </a:t>
            </a:r>
            <a:r>
              <a:rPr lang="en-GB" sz="2000" dirty="0"/>
              <a:t>with calcium-mediated water &amp; electrolyte </a:t>
            </a:r>
            <a:r>
              <a:rPr lang="en-GB" sz="2000" dirty="0" smtClean="0"/>
              <a:t>absorption</a:t>
            </a:r>
            <a:endParaRPr lang="en-US" sz="2000" dirty="0"/>
          </a:p>
        </p:txBody>
      </p:sp>
      <p:pic>
        <p:nvPicPr>
          <p:cNvPr id="7"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0699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917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8" name="Text Box 8"/>
          <p:cNvSpPr txBox="1">
            <a:spLocks noChangeArrowheads="1"/>
          </p:cNvSpPr>
          <p:nvPr/>
        </p:nvSpPr>
        <p:spPr bwMode="auto">
          <a:xfrm>
            <a:off x="1409700" y="6346651"/>
            <a:ext cx="6324600" cy="46672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r>
              <a:rPr lang="en-GB" b="1" i="1" dirty="0">
                <a:solidFill>
                  <a:srgbClr val="FFFF00"/>
                </a:solidFill>
              </a:rPr>
              <a:t>BAM = retention at </a:t>
            </a:r>
            <a:r>
              <a:rPr lang="en-GB" b="1" i="1" dirty="0" smtClean="0">
                <a:solidFill>
                  <a:srgbClr val="FFFF00"/>
                </a:solidFill>
              </a:rPr>
              <a:t>day-7  &lt;</a:t>
            </a:r>
            <a:r>
              <a:rPr lang="en-GB" b="1" i="1" dirty="0" smtClean="0">
                <a:solidFill>
                  <a:srgbClr val="FFFF00"/>
                </a:solidFill>
                <a:ea typeface="Arial Unicode MS" pitchFamily="34" charset="-128"/>
                <a:cs typeface="Arial Unicode MS" pitchFamily="34" charset="-128"/>
              </a:rPr>
              <a:t> </a:t>
            </a:r>
            <a:r>
              <a:rPr lang="en-GB" b="1" i="1" dirty="0">
                <a:solidFill>
                  <a:srgbClr val="FFFF00"/>
                </a:solidFill>
                <a:ea typeface="Arial Unicode MS" pitchFamily="34" charset="-128"/>
                <a:cs typeface="Arial Unicode MS" pitchFamily="34" charset="-128"/>
              </a:rPr>
              <a:t>10%</a:t>
            </a:r>
            <a:endParaRPr lang="en-GB" b="1" i="1" dirty="0">
              <a:solidFill>
                <a:srgbClr val="FFFF00"/>
              </a:solidFill>
            </a:endParaRPr>
          </a:p>
        </p:txBody>
      </p:sp>
      <p:sp>
        <p:nvSpPr>
          <p:cNvPr id="107529" name="Text Box 9"/>
          <p:cNvSpPr txBox="1">
            <a:spLocks noChangeArrowheads="1"/>
          </p:cNvSpPr>
          <p:nvPr/>
        </p:nvSpPr>
        <p:spPr bwMode="auto">
          <a:xfrm>
            <a:off x="4500736" y="1196752"/>
            <a:ext cx="1295400"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r>
              <a:rPr lang="en-GB" sz="1800" b="1" dirty="0" err="1">
                <a:solidFill>
                  <a:srgbClr val="FE8A19"/>
                </a:solidFill>
              </a:rPr>
              <a:t>SeHCAT</a:t>
            </a:r>
            <a:endParaRPr lang="en-GB" sz="1800" b="1" dirty="0">
              <a:solidFill>
                <a:srgbClr val="FE8A19"/>
              </a:solidFill>
            </a:endParaRPr>
          </a:p>
          <a:p>
            <a:pPr eaLnBrk="1" hangingPunct="1">
              <a:buFontTx/>
              <a:buChar char="•"/>
            </a:pPr>
            <a:endParaRPr lang="en-GB" sz="1600" b="1" dirty="0">
              <a:solidFill>
                <a:srgbClr val="FE8A19"/>
              </a:solidFill>
            </a:endParaRPr>
          </a:p>
        </p:txBody>
      </p:sp>
      <p:grpSp>
        <p:nvGrpSpPr>
          <p:cNvPr id="3" name="Group 2"/>
          <p:cNvGrpSpPr/>
          <p:nvPr/>
        </p:nvGrpSpPr>
        <p:grpSpPr>
          <a:xfrm>
            <a:off x="609600" y="533300"/>
            <a:ext cx="8458200" cy="5776020"/>
            <a:chOff x="609600" y="457200"/>
            <a:chExt cx="8458200" cy="5776020"/>
          </a:xfrm>
        </p:grpSpPr>
        <p:pic>
          <p:nvPicPr>
            <p:cNvPr id="1075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 y="3717032"/>
              <a:ext cx="31242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1938" y="3717032"/>
              <a:ext cx="3116262" cy="251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4800" y="533400"/>
              <a:ext cx="11430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5"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60032" y="1828800"/>
              <a:ext cx="3524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6"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91200" y="1676400"/>
              <a:ext cx="17526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7" name="Picture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9600" y="457200"/>
              <a:ext cx="37338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530" name="Text Box 10"/>
            <p:cNvSpPr txBox="1">
              <a:spLocks noChangeArrowheads="1"/>
            </p:cNvSpPr>
            <p:nvPr/>
          </p:nvSpPr>
          <p:spPr bwMode="auto">
            <a:xfrm>
              <a:off x="2514600" y="2895600"/>
              <a:ext cx="5334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eaLnBrk="1" hangingPunct="1">
                <a:buFontTx/>
                <a:buChar char="•"/>
              </a:pPr>
              <a:r>
                <a:rPr lang="en-GB" sz="2000"/>
                <a:t>Uncollimated gamma camera</a:t>
              </a:r>
            </a:p>
            <a:p>
              <a:pPr eaLnBrk="1" hangingPunct="1">
                <a:buFontTx/>
                <a:buChar char="•"/>
              </a:pPr>
              <a:r>
                <a:rPr lang="en-GB" sz="2000"/>
                <a:t>5 minute AP, PA views and background</a:t>
              </a:r>
            </a:p>
          </p:txBody>
        </p:sp>
      </p:grpSp>
      <p:sp>
        <p:nvSpPr>
          <p:cNvPr id="107531" name="Rectangle 11"/>
          <p:cNvSpPr>
            <a:spLocks noChangeArrowheads="1"/>
          </p:cNvSpPr>
          <p:nvPr/>
        </p:nvSpPr>
        <p:spPr bwMode="auto">
          <a:xfrm>
            <a:off x="611560" y="0"/>
            <a:ext cx="79327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spAutoFit/>
          </a:bodyPr>
          <a:lstStyle/>
          <a:p>
            <a:r>
              <a:rPr lang="en-GB" sz="2800" b="1" i="1" dirty="0">
                <a:solidFill>
                  <a:srgbClr val="FFF034"/>
                </a:solidFill>
              </a:rPr>
              <a:t>The </a:t>
            </a:r>
            <a:r>
              <a:rPr lang="en-GB" sz="2800" b="1" i="1" dirty="0" err="1">
                <a:solidFill>
                  <a:srgbClr val="FFF034"/>
                </a:solidFill>
              </a:rPr>
              <a:t>SeHCAT</a:t>
            </a:r>
            <a:r>
              <a:rPr lang="en-GB" sz="2800" b="1" i="1" dirty="0">
                <a:solidFill>
                  <a:srgbClr val="FFF034"/>
                </a:solidFill>
              </a:rPr>
              <a:t> retention test: Rotherham 2000s</a:t>
            </a: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429062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23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ChangeArrowheads="1"/>
          </p:cNvSpPr>
          <p:nvPr>
            <p:ph type="title" idx="4294967295"/>
          </p:nvPr>
        </p:nvSpPr>
        <p:spPr>
          <a:xfrm>
            <a:off x="427038" y="1588"/>
            <a:ext cx="8289925" cy="1123950"/>
          </a:xfrm>
        </p:spPr>
        <p:txBody>
          <a:bodyPr/>
          <a:lstStyle/>
          <a:p>
            <a:r>
              <a:rPr lang="en-GB" smtClean="0"/>
              <a:t>Bile acid malabsorption (1989 – 1998)</a:t>
            </a:r>
            <a:endParaRPr lang="en-GB" smtClean="0">
              <a:solidFill>
                <a:srgbClr val="66FFFF"/>
              </a:solidFill>
            </a:endParaRPr>
          </a:p>
        </p:txBody>
      </p:sp>
      <p:sp>
        <p:nvSpPr>
          <p:cNvPr id="26630" name="Rectangle 3"/>
          <p:cNvSpPr>
            <a:spLocks noChangeArrowheads="1"/>
          </p:cNvSpPr>
          <p:nvPr/>
        </p:nvSpPr>
        <p:spPr bwMode="auto">
          <a:xfrm>
            <a:off x="6705600" y="5341938"/>
            <a:ext cx="2011363" cy="906462"/>
          </a:xfrm>
          <a:prstGeom prst="rect">
            <a:avLst/>
          </a:prstGeom>
          <a:noFill/>
          <a:ln w="25400">
            <a:noFill/>
            <a:miter lim="800000"/>
            <a:headEnd/>
            <a:tailEnd/>
          </a:ln>
        </p:spPr>
        <p:txBody>
          <a:bodyPr anchor="ctr" anchorCtr="1"/>
          <a:lstStyle/>
          <a:p>
            <a:pPr algn="ctr">
              <a:spcBef>
                <a:spcPct val="50000"/>
              </a:spcBef>
              <a:buClr>
                <a:srgbClr val="F51E30"/>
              </a:buClr>
              <a:buSzPct val="60000"/>
              <a:buFont typeface="Zapf Dingbats" charset="2"/>
              <a:buNone/>
              <a:defRPr/>
            </a:pPr>
            <a:endParaRPr lang="en-GB" sz="2000" b="1" i="1" dirty="0">
              <a:solidFill>
                <a:schemeClr val="bg2">
                  <a:lumMod val="85000"/>
                  <a:lumOff val="15000"/>
                </a:schemeClr>
              </a:solidFill>
              <a:latin typeface="Arial" charset="0"/>
            </a:endParaRPr>
          </a:p>
        </p:txBody>
      </p:sp>
      <p:sp>
        <p:nvSpPr>
          <p:cNvPr id="26631" name="Rectangle 4"/>
          <p:cNvSpPr>
            <a:spLocks noChangeArrowheads="1"/>
          </p:cNvSpPr>
          <p:nvPr/>
        </p:nvSpPr>
        <p:spPr bwMode="auto">
          <a:xfrm>
            <a:off x="4876800" y="5341938"/>
            <a:ext cx="1828800" cy="906462"/>
          </a:xfrm>
          <a:prstGeom prst="rect">
            <a:avLst/>
          </a:prstGeom>
          <a:noFill/>
          <a:ln w="25400">
            <a:noFill/>
            <a:miter lim="800000"/>
            <a:headEnd/>
            <a:tailEnd/>
          </a:ln>
        </p:spPr>
        <p:txBody>
          <a:bodyPr anchor="ctr" anchorCtr="1"/>
          <a:lstStyle/>
          <a:p>
            <a:pPr algn="ctr">
              <a:spcBef>
                <a:spcPct val="50000"/>
              </a:spcBef>
              <a:buClr>
                <a:srgbClr val="F51E30"/>
              </a:buClr>
              <a:buSzPct val="60000"/>
              <a:buFont typeface="Zapf Dingbats" charset="2"/>
              <a:buNone/>
              <a:defRPr/>
            </a:pPr>
            <a:endParaRPr lang="en-GB" sz="2000" dirty="0">
              <a:solidFill>
                <a:schemeClr val="bg2">
                  <a:lumMod val="85000"/>
                  <a:lumOff val="15000"/>
                </a:schemeClr>
              </a:solidFill>
              <a:latin typeface="Arial" charset="0"/>
            </a:endParaRPr>
          </a:p>
        </p:txBody>
      </p:sp>
      <p:sp>
        <p:nvSpPr>
          <p:cNvPr id="26632" name="Rectangle 5"/>
          <p:cNvSpPr>
            <a:spLocks noChangeArrowheads="1"/>
          </p:cNvSpPr>
          <p:nvPr/>
        </p:nvSpPr>
        <p:spPr bwMode="auto">
          <a:xfrm>
            <a:off x="439738" y="5341938"/>
            <a:ext cx="4437062" cy="906462"/>
          </a:xfrm>
          <a:prstGeom prst="rect">
            <a:avLst/>
          </a:prstGeom>
          <a:noFill/>
          <a:ln w="25400">
            <a:noFill/>
            <a:miter lim="800000"/>
            <a:headEnd/>
            <a:tailEnd/>
          </a:ln>
        </p:spPr>
        <p:txBody>
          <a:bodyPr anchor="ctr"/>
          <a:lstStyle/>
          <a:p>
            <a:pPr>
              <a:spcBef>
                <a:spcPct val="50000"/>
              </a:spcBef>
              <a:buClr>
                <a:srgbClr val="F51E30"/>
              </a:buClr>
              <a:buSzPct val="60000"/>
              <a:buFont typeface="Zapf Dingbats" charset="2"/>
              <a:buNone/>
              <a:defRPr/>
            </a:pPr>
            <a:endParaRPr lang="en-GB" sz="2000" dirty="0">
              <a:solidFill>
                <a:schemeClr val="bg2">
                  <a:lumMod val="85000"/>
                  <a:lumOff val="15000"/>
                </a:schemeClr>
              </a:solidFill>
              <a:latin typeface="Arial" charset="0"/>
            </a:endParaRPr>
          </a:p>
        </p:txBody>
      </p:sp>
      <p:sp>
        <p:nvSpPr>
          <p:cNvPr id="108550" name="Rectangle 6"/>
          <p:cNvSpPr>
            <a:spLocks noChangeArrowheads="1"/>
          </p:cNvSpPr>
          <p:nvPr/>
        </p:nvSpPr>
        <p:spPr bwMode="auto">
          <a:xfrm>
            <a:off x="6705600" y="4435475"/>
            <a:ext cx="2011363"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15  </a:t>
            </a:r>
            <a:r>
              <a:rPr lang="en-GB" sz="2000">
                <a:solidFill>
                  <a:srgbClr val="00FFFF"/>
                </a:solidFill>
              </a:rPr>
              <a:t>(58%)</a:t>
            </a:r>
          </a:p>
        </p:txBody>
      </p:sp>
      <p:sp>
        <p:nvSpPr>
          <p:cNvPr id="108551" name="Rectangle 7"/>
          <p:cNvSpPr>
            <a:spLocks noChangeArrowheads="1"/>
          </p:cNvSpPr>
          <p:nvPr/>
        </p:nvSpPr>
        <p:spPr bwMode="auto">
          <a:xfrm>
            <a:off x="4876800" y="4435475"/>
            <a:ext cx="18288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26</a:t>
            </a:r>
          </a:p>
        </p:txBody>
      </p:sp>
      <p:sp>
        <p:nvSpPr>
          <p:cNvPr id="108552" name="Rectangle 8"/>
          <p:cNvSpPr>
            <a:spLocks noChangeArrowheads="1"/>
          </p:cNvSpPr>
          <p:nvPr/>
        </p:nvSpPr>
        <p:spPr bwMode="auto">
          <a:xfrm>
            <a:off x="439738" y="4435475"/>
            <a:ext cx="4437062"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a:t>Cholecystectomy </a:t>
            </a:r>
            <a:r>
              <a:rPr lang="en-US" sz="2000">
                <a:cs typeface="Arial" pitchFamily="34" charset="0"/>
              </a:rPr>
              <a:t>± gastric surgery</a:t>
            </a:r>
            <a:endParaRPr lang="en-GB" sz="2000">
              <a:cs typeface="Arial" pitchFamily="34" charset="0"/>
            </a:endParaRPr>
          </a:p>
        </p:txBody>
      </p:sp>
      <p:sp>
        <p:nvSpPr>
          <p:cNvPr id="108553" name="Rectangle 9"/>
          <p:cNvSpPr>
            <a:spLocks noChangeArrowheads="1"/>
          </p:cNvSpPr>
          <p:nvPr/>
        </p:nvSpPr>
        <p:spPr bwMode="auto">
          <a:xfrm>
            <a:off x="6705600" y="3530600"/>
            <a:ext cx="201136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24  </a:t>
            </a:r>
            <a:r>
              <a:rPr lang="en-GB" sz="2000">
                <a:solidFill>
                  <a:srgbClr val="00FFFF"/>
                </a:solidFill>
              </a:rPr>
              <a:t>(54%)</a:t>
            </a:r>
          </a:p>
        </p:txBody>
      </p:sp>
      <p:sp>
        <p:nvSpPr>
          <p:cNvPr id="108554" name="Rectangle 10"/>
          <p:cNvSpPr>
            <a:spLocks noChangeArrowheads="1"/>
          </p:cNvSpPr>
          <p:nvPr/>
        </p:nvSpPr>
        <p:spPr bwMode="auto">
          <a:xfrm>
            <a:off x="4876800" y="3530600"/>
            <a:ext cx="182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44</a:t>
            </a:r>
          </a:p>
        </p:txBody>
      </p:sp>
      <p:sp>
        <p:nvSpPr>
          <p:cNvPr id="108555" name="Rectangle 11"/>
          <p:cNvSpPr>
            <a:spLocks noChangeArrowheads="1"/>
          </p:cNvSpPr>
          <p:nvPr/>
        </p:nvSpPr>
        <p:spPr bwMode="auto">
          <a:xfrm>
            <a:off x="439738" y="3530600"/>
            <a:ext cx="443706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dirty="0"/>
              <a:t>Ileal Crohn’s; </a:t>
            </a:r>
            <a:r>
              <a:rPr lang="en-GB" sz="2000" dirty="0" err="1"/>
              <a:t>unoperated</a:t>
            </a:r>
            <a:endParaRPr lang="en-GB" sz="2000" dirty="0"/>
          </a:p>
        </p:txBody>
      </p:sp>
      <p:sp>
        <p:nvSpPr>
          <p:cNvPr id="108556" name="Rectangle 12"/>
          <p:cNvSpPr>
            <a:spLocks noChangeArrowheads="1"/>
          </p:cNvSpPr>
          <p:nvPr/>
        </p:nvSpPr>
        <p:spPr bwMode="auto">
          <a:xfrm>
            <a:off x="6705600" y="2624138"/>
            <a:ext cx="2011363"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36  </a:t>
            </a:r>
            <a:r>
              <a:rPr lang="en-GB" sz="2000">
                <a:solidFill>
                  <a:srgbClr val="00FFFF"/>
                </a:solidFill>
              </a:rPr>
              <a:t>(97%)</a:t>
            </a:r>
          </a:p>
        </p:txBody>
      </p:sp>
      <p:sp>
        <p:nvSpPr>
          <p:cNvPr id="108557" name="Rectangle 13"/>
          <p:cNvSpPr>
            <a:spLocks noChangeArrowheads="1"/>
          </p:cNvSpPr>
          <p:nvPr/>
        </p:nvSpPr>
        <p:spPr bwMode="auto">
          <a:xfrm>
            <a:off x="4876800" y="2624138"/>
            <a:ext cx="182880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37</a:t>
            </a:r>
          </a:p>
        </p:txBody>
      </p:sp>
      <p:sp>
        <p:nvSpPr>
          <p:cNvPr id="108558" name="Rectangle 14"/>
          <p:cNvSpPr>
            <a:spLocks noChangeArrowheads="1"/>
          </p:cNvSpPr>
          <p:nvPr/>
        </p:nvSpPr>
        <p:spPr bwMode="auto">
          <a:xfrm>
            <a:off x="439738" y="2624138"/>
            <a:ext cx="4437062"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a:t>Ileal resection</a:t>
            </a:r>
          </a:p>
        </p:txBody>
      </p:sp>
      <p:sp>
        <p:nvSpPr>
          <p:cNvPr id="108559" name="Rectangle 15"/>
          <p:cNvSpPr>
            <a:spLocks noChangeArrowheads="1"/>
          </p:cNvSpPr>
          <p:nvPr/>
        </p:nvSpPr>
        <p:spPr bwMode="auto">
          <a:xfrm>
            <a:off x="6705600" y="1717675"/>
            <a:ext cx="2011363"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BAM</a:t>
            </a:r>
          </a:p>
        </p:txBody>
      </p:sp>
      <p:sp>
        <p:nvSpPr>
          <p:cNvPr id="108560" name="Rectangle 16"/>
          <p:cNvSpPr>
            <a:spLocks noChangeArrowheads="1"/>
          </p:cNvSpPr>
          <p:nvPr/>
        </p:nvSpPr>
        <p:spPr bwMode="auto">
          <a:xfrm>
            <a:off x="4876800" y="1717675"/>
            <a:ext cx="18288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Number</a:t>
            </a:r>
          </a:p>
        </p:txBody>
      </p:sp>
      <p:sp>
        <p:nvSpPr>
          <p:cNvPr id="108561" name="Rectangle 17"/>
          <p:cNvSpPr>
            <a:spLocks noChangeArrowheads="1"/>
          </p:cNvSpPr>
          <p:nvPr/>
        </p:nvSpPr>
        <p:spPr bwMode="auto">
          <a:xfrm>
            <a:off x="439738" y="1717675"/>
            <a:ext cx="4437062"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a:t>Chronic diarrhea </a:t>
            </a:r>
            <a:r>
              <a:rPr lang="en-GB" sz="2000" i="1"/>
              <a:t>in:</a:t>
            </a:r>
            <a:endParaRPr lang="en-GB" sz="2000"/>
          </a:p>
        </p:txBody>
      </p:sp>
      <p:sp>
        <p:nvSpPr>
          <p:cNvPr id="108562" name="Line 18"/>
          <p:cNvSpPr>
            <a:spLocks noChangeShapeType="1"/>
          </p:cNvSpPr>
          <p:nvPr/>
        </p:nvSpPr>
        <p:spPr bwMode="auto">
          <a:xfrm>
            <a:off x="439738" y="1717675"/>
            <a:ext cx="8277225"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63" name="Line 19"/>
          <p:cNvSpPr>
            <a:spLocks noChangeShapeType="1"/>
          </p:cNvSpPr>
          <p:nvPr/>
        </p:nvSpPr>
        <p:spPr bwMode="auto">
          <a:xfrm>
            <a:off x="439738" y="2624138"/>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64" name="Line 20"/>
          <p:cNvSpPr>
            <a:spLocks noChangeShapeType="1"/>
          </p:cNvSpPr>
          <p:nvPr/>
        </p:nvSpPr>
        <p:spPr bwMode="auto">
          <a:xfrm>
            <a:off x="439738" y="3530600"/>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65" name="Line 21"/>
          <p:cNvSpPr>
            <a:spLocks noChangeShapeType="1"/>
          </p:cNvSpPr>
          <p:nvPr/>
        </p:nvSpPr>
        <p:spPr bwMode="auto">
          <a:xfrm>
            <a:off x="439738" y="4435475"/>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66" name="Line 22"/>
          <p:cNvSpPr>
            <a:spLocks noChangeShapeType="1"/>
          </p:cNvSpPr>
          <p:nvPr/>
        </p:nvSpPr>
        <p:spPr bwMode="auto">
          <a:xfrm>
            <a:off x="439738" y="5341938"/>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67" name="Line 23"/>
          <p:cNvSpPr>
            <a:spLocks noChangeShapeType="1"/>
          </p:cNvSpPr>
          <p:nvPr/>
        </p:nvSpPr>
        <p:spPr bwMode="auto">
          <a:xfrm>
            <a:off x="439738" y="6248400"/>
            <a:ext cx="8277225"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68" name="Line 24"/>
          <p:cNvSpPr>
            <a:spLocks noChangeShapeType="1"/>
          </p:cNvSpPr>
          <p:nvPr/>
        </p:nvSpPr>
        <p:spPr bwMode="auto">
          <a:xfrm>
            <a:off x="439738" y="1717675"/>
            <a:ext cx="0" cy="4530725"/>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69" name="Line 25"/>
          <p:cNvSpPr>
            <a:spLocks noChangeShapeType="1"/>
          </p:cNvSpPr>
          <p:nvPr/>
        </p:nvSpPr>
        <p:spPr bwMode="auto">
          <a:xfrm>
            <a:off x="4876800" y="1717675"/>
            <a:ext cx="0" cy="45307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70" name="Line 26"/>
          <p:cNvSpPr>
            <a:spLocks noChangeShapeType="1"/>
          </p:cNvSpPr>
          <p:nvPr/>
        </p:nvSpPr>
        <p:spPr bwMode="auto">
          <a:xfrm>
            <a:off x="6705600" y="1717675"/>
            <a:ext cx="0" cy="45307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08571" name="Line 27"/>
          <p:cNvSpPr>
            <a:spLocks noChangeShapeType="1"/>
          </p:cNvSpPr>
          <p:nvPr/>
        </p:nvSpPr>
        <p:spPr bwMode="auto">
          <a:xfrm>
            <a:off x="8716963" y="1717675"/>
            <a:ext cx="0" cy="4530725"/>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29" name="Text Box 28"/>
          <p:cNvSpPr txBox="1">
            <a:spLocks noChangeArrowheads="1"/>
          </p:cNvSpPr>
          <p:nvPr/>
        </p:nvSpPr>
        <p:spPr bwMode="auto">
          <a:xfrm>
            <a:off x="4584119" y="6477000"/>
            <a:ext cx="4451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a:spcBef>
                <a:spcPct val="50000"/>
              </a:spcBef>
            </a:pPr>
            <a:r>
              <a:rPr lang="en-GB" sz="1600" dirty="0" smtClean="0"/>
              <a:t>J </a:t>
            </a:r>
            <a:r>
              <a:rPr lang="en-GB" sz="1600" dirty="0"/>
              <a:t>R Coll Physicians </a:t>
            </a:r>
            <a:r>
              <a:rPr lang="en-GB" sz="1600" dirty="0" err="1" smtClean="0"/>
              <a:t>Lond</a:t>
            </a:r>
            <a:r>
              <a:rPr lang="en-GB" sz="1600" dirty="0" smtClean="0"/>
              <a:t> 2000</a:t>
            </a:r>
            <a:r>
              <a:rPr lang="en-GB" sz="1600" dirty="0"/>
              <a:t>; 34: 448-51</a:t>
            </a:r>
            <a:endParaRPr lang="en-US" sz="1600"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66086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12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ChangeArrowheads="1"/>
          </p:cNvSpPr>
          <p:nvPr>
            <p:ph type="title" idx="4294967295"/>
          </p:nvPr>
        </p:nvSpPr>
        <p:spPr>
          <a:xfrm>
            <a:off x="427038" y="1588"/>
            <a:ext cx="8289925" cy="1050925"/>
          </a:xfrm>
        </p:spPr>
        <p:txBody>
          <a:bodyPr/>
          <a:lstStyle/>
          <a:p>
            <a:r>
              <a:rPr lang="en-GB" dirty="0" smtClean="0"/>
              <a:t>Bile acid </a:t>
            </a:r>
            <a:r>
              <a:rPr lang="en-GB" dirty="0" err="1" smtClean="0"/>
              <a:t>malabsorption</a:t>
            </a:r>
            <a:r>
              <a:rPr lang="en-GB" dirty="0" smtClean="0"/>
              <a:t> (1989 – 1998)</a:t>
            </a:r>
            <a:endParaRPr lang="en-GB" dirty="0" smtClean="0">
              <a:solidFill>
                <a:srgbClr val="66FFFF"/>
              </a:solidFill>
            </a:endParaRPr>
          </a:p>
        </p:txBody>
      </p:sp>
      <p:sp>
        <p:nvSpPr>
          <p:cNvPr id="112643" name="Rectangle 3"/>
          <p:cNvSpPr>
            <a:spLocks noChangeArrowheads="1"/>
          </p:cNvSpPr>
          <p:nvPr/>
        </p:nvSpPr>
        <p:spPr bwMode="auto">
          <a:xfrm>
            <a:off x="6705600" y="5341938"/>
            <a:ext cx="2011363"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b="1" i="1"/>
              <a:t>65  </a:t>
            </a:r>
            <a:r>
              <a:rPr lang="en-GB" sz="2000" b="1" i="1">
                <a:solidFill>
                  <a:srgbClr val="00FFFF"/>
                </a:solidFill>
              </a:rPr>
              <a:t>(33%)</a:t>
            </a:r>
          </a:p>
        </p:txBody>
      </p:sp>
      <p:sp>
        <p:nvSpPr>
          <p:cNvPr id="112644" name="Rectangle 4"/>
          <p:cNvSpPr>
            <a:spLocks noChangeArrowheads="1"/>
          </p:cNvSpPr>
          <p:nvPr/>
        </p:nvSpPr>
        <p:spPr bwMode="auto">
          <a:xfrm>
            <a:off x="4876800" y="5341938"/>
            <a:ext cx="182880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197</a:t>
            </a:r>
          </a:p>
        </p:txBody>
      </p:sp>
      <p:sp>
        <p:nvSpPr>
          <p:cNvPr id="112645" name="Rectangle 5"/>
          <p:cNvSpPr>
            <a:spLocks noChangeArrowheads="1"/>
          </p:cNvSpPr>
          <p:nvPr/>
        </p:nvSpPr>
        <p:spPr bwMode="auto">
          <a:xfrm>
            <a:off x="439738" y="5341938"/>
            <a:ext cx="4437062"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dirty="0" smtClean="0">
                <a:solidFill>
                  <a:srgbClr val="FFFF00"/>
                </a:solidFill>
              </a:rPr>
              <a:t>Diarrhoea-predominant </a:t>
            </a:r>
          </a:p>
          <a:p>
            <a:pPr>
              <a:spcBef>
                <a:spcPts val="0"/>
              </a:spcBef>
              <a:buClr>
                <a:srgbClr val="F51E30"/>
              </a:buClr>
              <a:buSzPct val="60000"/>
              <a:buFont typeface="Zapf Dingbats" charset="2"/>
              <a:buNone/>
            </a:pPr>
            <a:r>
              <a:rPr lang="en-GB" sz="2000" dirty="0" smtClean="0">
                <a:solidFill>
                  <a:srgbClr val="FFFF00"/>
                </a:solidFill>
              </a:rPr>
              <a:t>irritable </a:t>
            </a:r>
            <a:r>
              <a:rPr lang="en-GB" sz="2000" dirty="0">
                <a:solidFill>
                  <a:srgbClr val="FFFF00"/>
                </a:solidFill>
              </a:rPr>
              <a:t>bowel syndrome                                    </a:t>
            </a:r>
          </a:p>
        </p:txBody>
      </p:sp>
      <p:sp>
        <p:nvSpPr>
          <p:cNvPr id="112646" name="Rectangle 6"/>
          <p:cNvSpPr>
            <a:spLocks noChangeArrowheads="1"/>
          </p:cNvSpPr>
          <p:nvPr/>
        </p:nvSpPr>
        <p:spPr bwMode="auto">
          <a:xfrm>
            <a:off x="6705600" y="4435475"/>
            <a:ext cx="2011363"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15  </a:t>
            </a:r>
            <a:r>
              <a:rPr lang="en-GB" sz="2000">
                <a:solidFill>
                  <a:srgbClr val="00FFFF"/>
                </a:solidFill>
              </a:rPr>
              <a:t>(58%)</a:t>
            </a:r>
          </a:p>
        </p:txBody>
      </p:sp>
      <p:sp>
        <p:nvSpPr>
          <p:cNvPr id="112647" name="Rectangle 7"/>
          <p:cNvSpPr>
            <a:spLocks noChangeArrowheads="1"/>
          </p:cNvSpPr>
          <p:nvPr/>
        </p:nvSpPr>
        <p:spPr bwMode="auto">
          <a:xfrm>
            <a:off x="4876800" y="4435475"/>
            <a:ext cx="18288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26</a:t>
            </a:r>
          </a:p>
        </p:txBody>
      </p:sp>
      <p:sp>
        <p:nvSpPr>
          <p:cNvPr id="112648" name="Rectangle 8"/>
          <p:cNvSpPr>
            <a:spLocks noChangeArrowheads="1"/>
          </p:cNvSpPr>
          <p:nvPr/>
        </p:nvSpPr>
        <p:spPr bwMode="auto">
          <a:xfrm>
            <a:off x="439738" y="4435475"/>
            <a:ext cx="4437062"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dirty="0"/>
              <a:t>Cholecystectomy </a:t>
            </a:r>
            <a:r>
              <a:rPr lang="en-US" sz="2000" dirty="0">
                <a:cs typeface="Arial" pitchFamily="34" charset="0"/>
              </a:rPr>
              <a:t>± gastric surgery</a:t>
            </a:r>
            <a:endParaRPr lang="en-GB" sz="2000" dirty="0">
              <a:cs typeface="Arial" pitchFamily="34" charset="0"/>
            </a:endParaRPr>
          </a:p>
        </p:txBody>
      </p:sp>
      <p:sp>
        <p:nvSpPr>
          <p:cNvPr id="112649" name="Rectangle 9"/>
          <p:cNvSpPr>
            <a:spLocks noChangeArrowheads="1"/>
          </p:cNvSpPr>
          <p:nvPr/>
        </p:nvSpPr>
        <p:spPr bwMode="auto">
          <a:xfrm>
            <a:off x="6705600" y="3530600"/>
            <a:ext cx="2011363"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24  </a:t>
            </a:r>
            <a:r>
              <a:rPr lang="en-GB" sz="2000">
                <a:solidFill>
                  <a:srgbClr val="00FFFF"/>
                </a:solidFill>
              </a:rPr>
              <a:t>(54%)</a:t>
            </a:r>
          </a:p>
        </p:txBody>
      </p:sp>
      <p:sp>
        <p:nvSpPr>
          <p:cNvPr id="112650" name="Rectangle 10"/>
          <p:cNvSpPr>
            <a:spLocks noChangeArrowheads="1"/>
          </p:cNvSpPr>
          <p:nvPr/>
        </p:nvSpPr>
        <p:spPr bwMode="auto">
          <a:xfrm>
            <a:off x="4876800" y="3530600"/>
            <a:ext cx="18288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44</a:t>
            </a:r>
          </a:p>
        </p:txBody>
      </p:sp>
      <p:sp>
        <p:nvSpPr>
          <p:cNvPr id="112651" name="Rectangle 11"/>
          <p:cNvSpPr>
            <a:spLocks noChangeArrowheads="1"/>
          </p:cNvSpPr>
          <p:nvPr/>
        </p:nvSpPr>
        <p:spPr bwMode="auto">
          <a:xfrm>
            <a:off x="439738" y="3530600"/>
            <a:ext cx="4437062"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dirty="0"/>
              <a:t>Ileal Crohn’s; </a:t>
            </a:r>
            <a:r>
              <a:rPr lang="en-GB" sz="2000" dirty="0" err="1"/>
              <a:t>unoperated</a:t>
            </a:r>
            <a:endParaRPr lang="en-GB" sz="2000" dirty="0"/>
          </a:p>
        </p:txBody>
      </p:sp>
      <p:sp>
        <p:nvSpPr>
          <p:cNvPr id="112652" name="Rectangle 12"/>
          <p:cNvSpPr>
            <a:spLocks noChangeArrowheads="1"/>
          </p:cNvSpPr>
          <p:nvPr/>
        </p:nvSpPr>
        <p:spPr bwMode="auto">
          <a:xfrm>
            <a:off x="6705600" y="2624138"/>
            <a:ext cx="2011363"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36  </a:t>
            </a:r>
            <a:r>
              <a:rPr lang="en-GB" sz="2000">
                <a:solidFill>
                  <a:srgbClr val="00FFFF"/>
                </a:solidFill>
              </a:rPr>
              <a:t>(97%)</a:t>
            </a:r>
          </a:p>
        </p:txBody>
      </p:sp>
      <p:sp>
        <p:nvSpPr>
          <p:cNvPr id="112653" name="Rectangle 13"/>
          <p:cNvSpPr>
            <a:spLocks noChangeArrowheads="1"/>
          </p:cNvSpPr>
          <p:nvPr/>
        </p:nvSpPr>
        <p:spPr bwMode="auto">
          <a:xfrm>
            <a:off x="4876800" y="2624138"/>
            <a:ext cx="1828800"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37</a:t>
            </a:r>
          </a:p>
        </p:txBody>
      </p:sp>
      <p:sp>
        <p:nvSpPr>
          <p:cNvPr id="112654" name="Rectangle 14"/>
          <p:cNvSpPr>
            <a:spLocks noChangeArrowheads="1"/>
          </p:cNvSpPr>
          <p:nvPr/>
        </p:nvSpPr>
        <p:spPr bwMode="auto">
          <a:xfrm>
            <a:off x="439738" y="2624138"/>
            <a:ext cx="4437062" cy="90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a:t>Ileal resection</a:t>
            </a:r>
          </a:p>
        </p:txBody>
      </p:sp>
      <p:sp>
        <p:nvSpPr>
          <p:cNvPr id="112655" name="Rectangle 15"/>
          <p:cNvSpPr>
            <a:spLocks noChangeArrowheads="1"/>
          </p:cNvSpPr>
          <p:nvPr/>
        </p:nvSpPr>
        <p:spPr bwMode="auto">
          <a:xfrm>
            <a:off x="6705600" y="1717675"/>
            <a:ext cx="2011363"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BAM</a:t>
            </a:r>
          </a:p>
        </p:txBody>
      </p:sp>
      <p:sp>
        <p:nvSpPr>
          <p:cNvPr id="112656" name="Rectangle 16"/>
          <p:cNvSpPr>
            <a:spLocks noChangeArrowheads="1"/>
          </p:cNvSpPr>
          <p:nvPr/>
        </p:nvSpPr>
        <p:spPr bwMode="auto">
          <a:xfrm>
            <a:off x="4876800" y="1717675"/>
            <a:ext cx="18288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nchorCtr="1"/>
          <a:lstStyle/>
          <a:p>
            <a:pPr algn="ctr">
              <a:spcBef>
                <a:spcPct val="50000"/>
              </a:spcBef>
              <a:buClr>
                <a:srgbClr val="F51E30"/>
              </a:buClr>
              <a:buSzPct val="60000"/>
              <a:buFont typeface="Zapf Dingbats" charset="2"/>
              <a:buNone/>
            </a:pPr>
            <a:r>
              <a:rPr lang="en-GB" sz="2000"/>
              <a:t>Number</a:t>
            </a:r>
          </a:p>
        </p:txBody>
      </p:sp>
      <p:sp>
        <p:nvSpPr>
          <p:cNvPr id="112657" name="Rectangle 17"/>
          <p:cNvSpPr>
            <a:spLocks noChangeArrowheads="1"/>
          </p:cNvSpPr>
          <p:nvPr/>
        </p:nvSpPr>
        <p:spPr bwMode="auto">
          <a:xfrm>
            <a:off x="439738" y="1717675"/>
            <a:ext cx="4437062"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nchor="ctr"/>
          <a:lstStyle/>
          <a:p>
            <a:pPr>
              <a:spcBef>
                <a:spcPct val="50000"/>
              </a:spcBef>
              <a:buClr>
                <a:srgbClr val="F51E30"/>
              </a:buClr>
              <a:buSzPct val="60000"/>
              <a:buFont typeface="Zapf Dingbats" charset="2"/>
              <a:buNone/>
            </a:pPr>
            <a:r>
              <a:rPr lang="en-GB" sz="2000" dirty="0"/>
              <a:t>Chronic </a:t>
            </a:r>
            <a:r>
              <a:rPr lang="en-GB" sz="2000" dirty="0" err="1"/>
              <a:t>diarrhea</a:t>
            </a:r>
            <a:r>
              <a:rPr lang="en-GB" sz="2000" dirty="0"/>
              <a:t> </a:t>
            </a:r>
            <a:r>
              <a:rPr lang="en-GB" sz="2000" i="1" dirty="0"/>
              <a:t>in:</a:t>
            </a:r>
            <a:endParaRPr lang="en-GB" sz="2000" dirty="0"/>
          </a:p>
        </p:txBody>
      </p:sp>
      <p:sp>
        <p:nvSpPr>
          <p:cNvPr id="112658" name="Line 18"/>
          <p:cNvSpPr>
            <a:spLocks noChangeShapeType="1"/>
          </p:cNvSpPr>
          <p:nvPr/>
        </p:nvSpPr>
        <p:spPr bwMode="auto">
          <a:xfrm>
            <a:off x="439738" y="1700808"/>
            <a:ext cx="8277225"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59" name="Line 19"/>
          <p:cNvSpPr>
            <a:spLocks noChangeShapeType="1"/>
          </p:cNvSpPr>
          <p:nvPr/>
        </p:nvSpPr>
        <p:spPr bwMode="auto">
          <a:xfrm>
            <a:off x="439738" y="2624138"/>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0" name="Line 20"/>
          <p:cNvSpPr>
            <a:spLocks noChangeShapeType="1"/>
          </p:cNvSpPr>
          <p:nvPr/>
        </p:nvSpPr>
        <p:spPr bwMode="auto">
          <a:xfrm>
            <a:off x="439738" y="3530600"/>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1" name="Line 21"/>
          <p:cNvSpPr>
            <a:spLocks noChangeShapeType="1"/>
          </p:cNvSpPr>
          <p:nvPr/>
        </p:nvSpPr>
        <p:spPr bwMode="auto">
          <a:xfrm>
            <a:off x="439738" y="4435475"/>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2" name="Line 22"/>
          <p:cNvSpPr>
            <a:spLocks noChangeShapeType="1"/>
          </p:cNvSpPr>
          <p:nvPr/>
        </p:nvSpPr>
        <p:spPr bwMode="auto">
          <a:xfrm>
            <a:off x="439738" y="5341938"/>
            <a:ext cx="8277225"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3" name="Line 23"/>
          <p:cNvSpPr>
            <a:spLocks noChangeShapeType="1"/>
          </p:cNvSpPr>
          <p:nvPr/>
        </p:nvSpPr>
        <p:spPr bwMode="auto">
          <a:xfrm>
            <a:off x="439738" y="6248400"/>
            <a:ext cx="8277225" cy="0"/>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4" name="Line 24"/>
          <p:cNvSpPr>
            <a:spLocks noChangeShapeType="1"/>
          </p:cNvSpPr>
          <p:nvPr/>
        </p:nvSpPr>
        <p:spPr bwMode="auto">
          <a:xfrm>
            <a:off x="439738" y="1706587"/>
            <a:ext cx="0" cy="4530725"/>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5" name="Line 25"/>
          <p:cNvSpPr>
            <a:spLocks noChangeShapeType="1"/>
          </p:cNvSpPr>
          <p:nvPr/>
        </p:nvSpPr>
        <p:spPr bwMode="auto">
          <a:xfrm>
            <a:off x="4876800" y="1717675"/>
            <a:ext cx="0" cy="45307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6" name="Line 26"/>
          <p:cNvSpPr>
            <a:spLocks noChangeShapeType="1"/>
          </p:cNvSpPr>
          <p:nvPr/>
        </p:nvSpPr>
        <p:spPr bwMode="auto">
          <a:xfrm>
            <a:off x="6705600" y="1717675"/>
            <a:ext cx="0" cy="45307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7" name="Line 27"/>
          <p:cNvSpPr>
            <a:spLocks noChangeShapeType="1"/>
          </p:cNvSpPr>
          <p:nvPr/>
        </p:nvSpPr>
        <p:spPr bwMode="auto">
          <a:xfrm>
            <a:off x="8716963" y="1706587"/>
            <a:ext cx="0" cy="4530725"/>
          </a:xfrm>
          <a:prstGeom prst="line">
            <a:avLst/>
          </a:prstGeom>
          <a:noFill/>
          <a:ln w="28575" cap="sq">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112669" name="Oval 30"/>
          <p:cNvSpPr>
            <a:spLocks noChangeArrowheads="1"/>
          </p:cNvSpPr>
          <p:nvPr/>
        </p:nvSpPr>
        <p:spPr bwMode="auto">
          <a:xfrm>
            <a:off x="6832600" y="5354638"/>
            <a:ext cx="1616075" cy="901700"/>
          </a:xfrm>
          <a:prstGeom prst="ellipse">
            <a:avLst/>
          </a:pr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FFFF00"/>
              </a:solidFill>
            </a:endParaRPr>
          </a:p>
        </p:txBody>
      </p:sp>
      <p:sp>
        <p:nvSpPr>
          <p:cNvPr id="30" name="Text Box 28"/>
          <p:cNvSpPr txBox="1">
            <a:spLocks noChangeArrowheads="1"/>
          </p:cNvSpPr>
          <p:nvPr/>
        </p:nvSpPr>
        <p:spPr bwMode="auto">
          <a:xfrm>
            <a:off x="4584119" y="6477000"/>
            <a:ext cx="44513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r">
              <a:spcBef>
                <a:spcPct val="50000"/>
              </a:spcBef>
            </a:pPr>
            <a:r>
              <a:rPr lang="en-GB" sz="1600" dirty="0" smtClean="0"/>
              <a:t>J </a:t>
            </a:r>
            <a:r>
              <a:rPr lang="en-GB" sz="1600" dirty="0"/>
              <a:t>R Coll Physicians </a:t>
            </a:r>
            <a:r>
              <a:rPr lang="en-GB" sz="1600" dirty="0" err="1" smtClean="0"/>
              <a:t>Lond</a:t>
            </a:r>
            <a:r>
              <a:rPr lang="en-GB" sz="1600" dirty="0" smtClean="0"/>
              <a:t> 2000</a:t>
            </a:r>
            <a:r>
              <a:rPr lang="en-GB" sz="1600" dirty="0"/>
              <a:t>; 34: 448-51</a:t>
            </a:r>
            <a:endParaRPr lang="en-US" sz="16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1546505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74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7" name="Text Box 4"/>
          <p:cNvSpPr txBox="1">
            <a:spLocks noChangeArrowheads="1"/>
          </p:cNvSpPr>
          <p:nvPr/>
        </p:nvSpPr>
        <p:spPr bwMode="auto">
          <a:xfrm>
            <a:off x="395288" y="0"/>
            <a:ext cx="568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spcBef>
                <a:spcPct val="50000"/>
              </a:spcBef>
            </a:pPr>
            <a:endParaRPr lang="en-US">
              <a:solidFill>
                <a:srgbClr val="FFFFFF"/>
              </a:solidFill>
            </a:endParaRPr>
          </a:p>
        </p:txBody>
      </p:sp>
      <p:sp>
        <p:nvSpPr>
          <p:cNvPr id="190471" name="Rectangle 10"/>
          <p:cNvSpPr>
            <a:spLocks noChangeArrowheads="1"/>
          </p:cNvSpPr>
          <p:nvPr/>
        </p:nvSpPr>
        <p:spPr bwMode="auto">
          <a:xfrm>
            <a:off x="1547813" y="26040"/>
            <a:ext cx="626427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p>
            <a:pPr algn="ctr"/>
            <a:r>
              <a:rPr lang="en-GB" b="1" i="1" dirty="0">
                <a:solidFill>
                  <a:srgbClr val="FAFD00"/>
                </a:solidFill>
              </a:rPr>
              <a:t>Distal UC; proximal  constipation</a:t>
            </a:r>
          </a:p>
          <a:p>
            <a:pPr algn="ctr"/>
            <a:r>
              <a:rPr lang="en-GB" sz="1800" i="1" dirty="0" smtClean="0">
                <a:solidFill>
                  <a:srgbClr val="FAFD00"/>
                </a:solidFill>
              </a:rPr>
              <a:t>Female, </a:t>
            </a:r>
            <a:r>
              <a:rPr lang="en-GB" sz="1800" i="1" dirty="0">
                <a:solidFill>
                  <a:srgbClr val="FAFD00"/>
                </a:solidFill>
              </a:rPr>
              <a:t>age 64</a:t>
            </a:r>
            <a:endParaRPr lang="en-US" sz="1800" i="1" dirty="0">
              <a:solidFill>
                <a:srgbClr val="FAFD00"/>
              </a:solidFill>
            </a:endParaRPr>
          </a:p>
        </p:txBody>
      </p:sp>
      <p:sp>
        <p:nvSpPr>
          <p:cNvPr id="190472" name="Text Box 11"/>
          <p:cNvSpPr txBox="1">
            <a:spLocks noChangeArrowheads="1"/>
          </p:cNvSpPr>
          <p:nvPr/>
        </p:nvSpPr>
        <p:spPr bwMode="auto">
          <a:xfrm>
            <a:off x="2078038" y="6446663"/>
            <a:ext cx="49863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spcBef>
                <a:spcPct val="50000"/>
              </a:spcBef>
            </a:pPr>
            <a:r>
              <a:rPr lang="en-GB" sz="1800" dirty="0">
                <a:solidFill>
                  <a:srgbClr val="FFFFFF"/>
                </a:solidFill>
              </a:rPr>
              <a:t>“Mush” in </a:t>
            </a:r>
            <a:r>
              <a:rPr lang="en-GB" sz="1800" dirty="0" smtClean="0">
                <a:solidFill>
                  <a:srgbClr val="FFFFFF"/>
                </a:solidFill>
              </a:rPr>
              <a:t>caecum </a:t>
            </a:r>
            <a:r>
              <a:rPr lang="en-GB" sz="1800" dirty="0">
                <a:solidFill>
                  <a:srgbClr val="FFFFFF"/>
                </a:solidFill>
              </a:rPr>
              <a:t>&amp; ascending colon contents</a:t>
            </a:r>
            <a:endParaRPr lang="en-US" sz="1800" dirty="0">
              <a:solidFill>
                <a:srgbClr val="FFFFFF"/>
              </a:solidFill>
            </a:endParaRPr>
          </a:p>
        </p:txBody>
      </p:sp>
      <p:grpSp>
        <p:nvGrpSpPr>
          <p:cNvPr id="4" name="Group 3"/>
          <p:cNvGrpSpPr/>
          <p:nvPr/>
        </p:nvGrpSpPr>
        <p:grpSpPr>
          <a:xfrm>
            <a:off x="179512" y="695672"/>
            <a:ext cx="4251325" cy="5190892"/>
            <a:chOff x="179512" y="695672"/>
            <a:chExt cx="4251325" cy="5190892"/>
          </a:xfrm>
        </p:grpSpPr>
        <p:pic>
          <p:nvPicPr>
            <p:cNvPr id="19046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695672"/>
              <a:ext cx="4251325"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0468" name="Oval 5"/>
            <p:cNvSpPr>
              <a:spLocks noChangeArrowheads="1"/>
            </p:cNvSpPr>
            <p:nvPr/>
          </p:nvSpPr>
          <p:spPr bwMode="auto">
            <a:xfrm>
              <a:off x="467544" y="2492896"/>
              <a:ext cx="1439416" cy="2016993"/>
            </a:xfrm>
            <a:prstGeom prst="ellipse">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FFFFFF"/>
                </a:solidFill>
              </a:endParaRPr>
            </a:p>
          </p:txBody>
        </p:sp>
        <p:sp>
          <p:nvSpPr>
            <p:cNvPr id="11" name="Oval 5"/>
            <p:cNvSpPr>
              <a:spLocks noChangeArrowheads="1"/>
            </p:cNvSpPr>
            <p:nvPr/>
          </p:nvSpPr>
          <p:spPr bwMode="auto">
            <a:xfrm rot="11475179">
              <a:off x="3251028" y="2000907"/>
              <a:ext cx="1053037" cy="2265369"/>
            </a:xfrm>
            <a:prstGeom prst="ellipse">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FFFFFF"/>
                </a:solidFill>
              </a:endParaRPr>
            </a:p>
          </p:txBody>
        </p:sp>
        <p:sp>
          <p:nvSpPr>
            <p:cNvPr id="14" name="TextBox 13"/>
            <p:cNvSpPr txBox="1"/>
            <p:nvPr/>
          </p:nvSpPr>
          <p:spPr>
            <a:xfrm>
              <a:off x="179512" y="5507940"/>
              <a:ext cx="792460" cy="369332"/>
            </a:xfrm>
            <a:prstGeom prst="rect">
              <a:avLst/>
            </a:prstGeom>
            <a:solidFill>
              <a:schemeClr val="tx1"/>
            </a:solidFill>
          </p:spPr>
          <p:txBody>
            <a:bodyPr wrap="square" rtlCol="0">
              <a:spAutoFit/>
            </a:bodyPr>
            <a:lstStyle/>
            <a:p>
              <a:r>
                <a:rPr lang="en-GB" sz="1800" dirty="0" smtClean="0">
                  <a:solidFill>
                    <a:schemeClr val="bg1"/>
                  </a:solidFill>
                </a:rPr>
                <a:t>Right</a:t>
              </a:r>
              <a:endParaRPr lang="en-GB" sz="1800" dirty="0">
                <a:solidFill>
                  <a:schemeClr val="bg1"/>
                </a:solidFill>
              </a:endParaRPr>
            </a:p>
          </p:txBody>
        </p:sp>
        <p:sp>
          <p:nvSpPr>
            <p:cNvPr id="16" name="TextBox 15"/>
            <p:cNvSpPr txBox="1"/>
            <p:nvPr/>
          </p:nvSpPr>
          <p:spPr>
            <a:xfrm>
              <a:off x="3635524" y="5517232"/>
              <a:ext cx="792460" cy="369332"/>
            </a:xfrm>
            <a:prstGeom prst="rect">
              <a:avLst/>
            </a:prstGeom>
            <a:solidFill>
              <a:schemeClr val="tx1"/>
            </a:solidFill>
          </p:spPr>
          <p:txBody>
            <a:bodyPr wrap="square" rtlCol="0">
              <a:spAutoFit/>
            </a:bodyPr>
            <a:lstStyle/>
            <a:p>
              <a:r>
                <a:rPr lang="en-GB" sz="1800" dirty="0" smtClean="0">
                  <a:solidFill>
                    <a:schemeClr val="bg1"/>
                  </a:solidFill>
                </a:rPr>
                <a:t>Left</a:t>
              </a:r>
              <a:endParaRPr lang="en-GB" sz="1800" dirty="0">
                <a:solidFill>
                  <a:schemeClr val="bg1"/>
                </a:solidFill>
              </a:endParaRPr>
            </a:p>
          </p:txBody>
        </p:sp>
      </p:grpSp>
      <p:grpSp>
        <p:nvGrpSpPr>
          <p:cNvPr id="3" name="Group 2"/>
          <p:cNvGrpSpPr/>
          <p:nvPr/>
        </p:nvGrpSpPr>
        <p:grpSpPr>
          <a:xfrm>
            <a:off x="5148064" y="662905"/>
            <a:ext cx="3605212" cy="5286375"/>
            <a:chOff x="5148064" y="662905"/>
            <a:chExt cx="3605212" cy="5286375"/>
          </a:xfrm>
        </p:grpSpPr>
        <p:pic>
          <p:nvPicPr>
            <p:cNvPr id="307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662905"/>
              <a:ext cx="3605212" cy="528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Oval 5"/>
            <p:cNvSpPr>
              <a:spLocks noChangeArrowheads="1"/>
            </p:cNvSpPr>
            <p:nvPr/>
          </p:nvSpPr>
          <p:spPr bwMode="auto">
            <a:xfrm rot="7310966">
              <a:off x="6571613" y="1141722"/>
              <a:ext cx="1295400" cy="2341540"/>
            </a:xfrm>
            <a:prstGeom prst="ellipse">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FFFFFF"/>
                </a:solidFill>
              </a:endParaRPr>
            </a:p>
          </p:txBody>
        </p:sp>
        <p:sp>
          <p:nvSpPr>
            <p:cNvPr id="19" name="Oval 5"/>
            <p:cNvSpPr>
              <a:spLocks noChangeArrowheads="1"/>
            </p:cNvSpPr>
            <p:nvPr/>
          </p:nvSpPr>
          <p:spPr bwMode="auto">
            <a:xfrm rot="6536175">
              <a:off x="5679569" y="2769164"/>
              <a:ext cx="1845448" cy="2179261"/>
            </a:xfrm>
            <a:prstGeom prst="ellipse">
              <a:avLst/>
            </a:prstGeom>
            <a:noFill/>
            <a:ln w="381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solidFill>
                  <a:srgbClr val="FFFFFF"/>
                </a:solidFill>
              </a:endParaRPr>
            </a:p>
          </p:txBody>
        </p:sp>
        <p:sp>
          <p:nvSpPr>
            <p:cNvPr id="20" name="TextBox 19"/>
            <p:cNvSpPr txBox="1"/>
            <p:nvPr/>
          </p:nvSpPr>
          <p:spPr>
            <a:xfrm>
              <a:off x="5796136" y="5579948"/>
              <a:ext cx="2274982" cy="369332"/>
            </a:xfrm>
            <a:prstGeom prst="rect">
              <a:avLst/>
            </a:prstGeom>
            <a:solidFill>
              <a:schemeClr val="tx1"/>
            </a:solidFill>
          </p:spPr>
          <p:txBody>
            <a:bodyPr wrap="none" rtlCol="0">
              <a:spAutoFit/>
            </a:bodyPr>
            <a:lstStyle/>
            <a:p>
              <a:r>
                <a:rPr lang="en-GB" sz="1800" dirty="0" smtClean="0">
                  <a:solidFill>
                    <a:schemeClr val="bg1"/>
                  </a:solidFill>
                </a:rPr>
                <a:t>Right side magnified</a:t>
              </a:r>
              <a:endParaRPr lang="en-GB" sz="1800" dirty="0">
                <a:solidFill>
                  <a:schemeClr val="bg1"/>
                </a:solidFill>
              </a:endParaRPr>
            </a:p>
          </p:txBody>
        </p:sp>
        <p:sp>
          <p:nvSpPr>
            <p:cNvPr id="2" name="TextBox 1"/>
            <p:cNvSpPr txBox="1"/>
            <p:nvPr/>
          </p:nvSpPr>
          <p:spPr>
            <a:xfrm>
              <a:off x="7092280" y="4653136"/>
              <a:ext cx="1175282" cy="461665"/>
            </a:xfrm>
            <a:prstGeom prst="rect">
              <a:avLst/>
            </a:prstGeom>
            <a:noFill/>
          </p:spPr>
          <p:txBody>
            <a:bodyPr wrap="square" rtlCol="0">
              <a:spAutoFit/>
            </a:bodyPr>
            <a:lstStyle/>
            <a:p>
              <a:r>
                <a:rPr lang="en-GB" dirty="0" smtClean="0">
                  <a:solidFill>
                    <a:srgbClr val="FFFF00"/>
                  </a:solidFill>
                </a:rPr>
                <a:t>“Mush”</a:t>
              </a:r>
              <a:endParaRPr lang="en-GB" dirty="0">
                <a:solidFill>
                  <a:srgbClr val="FFFF00"/>
                </a:solidFill>
              </a:endParaRPr>
            </a:p>
          </p:txBody>
        </p:sp>
        <p:sp>
          <p:nvSpPr>
            <p:cNvPr id="15" name="TextBox 14"/>
            <p:cNvSpPr txBox="1"/>
            <p:nvPr/>
          </p:nvSpPr>
          <p:spPr>
            <a:xfrm>
              <a:off x="6084889" y="1084674"/>
              <a:ext cx="2470706" cy="400110"/>
            </a:xfrm>
            <a:prstGeom prst="rect">
              <a:avLst/>
            </a:prstGeom>
            <a:noFill/>
          </p:spPr>
          <p:txBody>
            <a:bodyPr wrap="square" rtlCol="0">
              <a:spAutoFit/>
            </a:bodyPr>
            <a:lstStyle/>
            <a:p>
              <a:r>
                <a:rPr lang="en-GB" sz="2000" dirty="0" smtClean="0">
                  <a:solidFill>
                    <a:srgbClr val="FFFF00"/>
                  </a:solidFill>
                </a:rPr>
                <a:t>Retained markers</a:t>
              </a:r>
              <a:endParaRPr lang="en-GB" sz="2000" dirty="0">
                <a:solidFill>
                  <a:srgbClr val="FFFF00"/>
                </a:solidFill>
              </a:endParaRPr>
            </a:p>
          </p:txBody>
        </p:sp>
      </p:gr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30532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929"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3" name="Rectangle 2"/>
          <p:cNvSpPr>
            <a:spLocks noGrp="1" noChangeArrowheads="1"/>
          </p:cNvSpPr>
          <p:nvPr>
            <p:ph type="title"/>
          </p:nvPr>
        </p:nvSpPr>
        <p:spPr>
          <a:xfrm>
            <a:off x="211015" y="1052736"/>
            <a:ext cx="2128737" cy="488950"/>
          </a:xfrm>
        </p:spPr>
        <p:txBody>
          <a:bodyPr/>
          <a:lstStyle/>
          <a:p>
            <a:r>
              <a:rPr lang="en-US" sz="2400" dirty="0" smtClean="0"/>
              <a:t>Fresh </a:t>
            </a:r>
            <a:r>
              <a:rPr lang="en-US" sz="2400" dirty="0" err="1" smtClean="0"/>
              <a:t>faeces</a:t>
            </a:r>
            <a:endParaRPr lang="en-US" sz="2400" dirty="0" smtClean="0"/>
          </a:p>
        </p:txBody>
      </p:sp>
      <p:pic>
        <p:nvPicPr>
          <p:cNvPr id="189444" name="Picture 3" descr="Cow manure 0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1556792"/>
            <a:ext cx="216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9445" name="Picture 3" descr="C:\Documents and Settings\K D Bardhan\Desktop\Cow &amp; horse poo manure 2010 09 22\ZZZ DL024 SF013  Horse Manure (Fresh) 2010 06 20\P1960473.JP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7265" y="4149080"/>
            <a:ext cx="2160000"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p:cNvSpPr txBox="1">
            <a:spLocks noChangeArrowheads="1"/>
          </p:cNvSpPr>
          <p:nvPr/>
        </p:nvSpPr>
        <p:spPr bwMode="auto">
          <a:xfrm>
            <a:off x="427038" y="44624"/>
            <a:ext cx="8289925" cy="864096"/>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800" b="1" i="1">
                <a:solidFill>
                  <a:srgbClr val="FFF034"/>
                </a:solidFill>
                <a:latin typeface="+mj-lt"/>
                <a:ea typeface="+mj-ea"/>
                <a:cs typeface="+mj-cs"/>
              </a:defRPr>
            </a:lvl1pPr>
            <a:lvl2pPr algn="ctr" rtl="0" eaLnBrk="0" fontAlgn="base" hangingPunct="0">
              <a:spcBef>
                <a:spcPct val="0"/>
              </a:spcBef>
              <a:spcAft>
                <a:spcPct val="0"/>
              </a:spcAft>
              <a:defRPr sz="2800" b="1" i="1">
                <a:solidFill>
                  <a:srgbClr val="FFF034"/>
                </a:solidFill>
                <a:latin typeface="Arial" charset="0"/>
              </a:defRPr>
            </a:lvl2pPr>
            <a:lvl3pPr algn="ctr" rtl="0" eaLnBrk="0" fontAlgn="base" hangingPunct="0">
              <a:spcBef>
                <a:spcPct val="0"/>
              </a:spcBef>
              <a:spcAft>
                <a:spcPct val="0"/>
              </a:spcAft>
              <a:defRPr sz="2800" b="1" i="1">
                <a:solidFill>
                  <a:srgbClr val="FFF034"/>
                </a:solidFill>
                <a:latin typeface="Arial" charset="0"/>
              </a:defRPr>
            </a:lvl3pPr>
            <a:lvl4pPr algn="ctr" rtl="0" eaLnBrk="0" fontAlgn="base" hangingPunct="0">
              <a:spcBef>
                <a:spcPct val="0"/>
              </a:spcBef>
              <a:spcAft>
                <a:spcPct val="0"/>
              </a:spcAft>
              <a:defRPr sz="2800" b="1" i="1">
                <a:solidFill>
                  <a:srgbClr val="FFF034"/>
                </a:solidFill>
                <a:latin typeface="Arial" charset="0"/>
              </a:defRPr>
            </a:lvl4pPr>
            <a:lvl5pPr algn="ctr" rtl="0" eaLnBrk="0" fontAlgn="base" hangingPunct="0">
              <a:spcBef>
                <a:spcPct val="0"/>
              </a:spcBef>
              <a:spcAft>
                <a:spcPct val="0"/>
              </a:spcAft>
              <a:defRPr sz="2800" b="1" i="1">
                <a:solidFill>
                  <a:srgbClr val="FFF034"/>
                </a:solidFill>
                <a:latin typeface="Arial" charset="0"/>
              </a:defRPr>
            </a:lvl5pPr>
            <a:lvl6pPr marL="457200" algn="ctr" rtl="0" eaLnBrk="0" fontAlgn="base" hangingPunct="0">
              <a:spcBef>
                <a:spcPct val="0"/>
              </a:spcBef>
              <a:spcAft>
                <a:spcPct val="0"/>
              </a:spcAft>
              <a:defRPr sz="2800" b="1" i="1">
                <a:solidFill>
                  <a:srgbClr val="FFF034"/>
                </a:solidFill>
                <a:latin typeface="Arial" charset="0"/>
              </a:defRPr>
            </a:lvl6pPr>
            <a:lvl7pPr marL="914400" algn="ctr" rtl="0" eaLnBrk="0" fontAlgn="base" hangingPunct="0">
              <a:spcBef>
                <a:spcPct val="0"/>
              </a:spcBef>
              <a:spcAft>
                <a:spcPct val="0"/>
              </a:spcAft>
              <a:defRPr sz="2800" b="1" i="1">
                <a:solidFill>
                  <a:srgbClr val="FFF034"/>
                </a:solidFill>
                <a:latin typeface="Arial" charset="0"/>
              </a:defRPr>
            </a:lvl7pPr>
            <a:lvl8pPr marL="1371600" algn="ctr" rtl="0" eaLnBrk="0" fontAlgn="base" hangingPunct="0">
              <a:spcBef>
                <a:spcPct val="0"/>
              </a:spcBef>
              <a:spcAft>
                <a:spcPct val="0"/>
              </a:spcAft>
              <a:defRPr sz="2800" b="1" i="1">
                <a:solidFill>
                  <a:srgbClr val="FFF034"/>
                </a:solidFill>
                <a:latin typeface="Arial" charset="0"/>
              </a:defRPr>
            </a:lvl8pPr>
            <a:lvl9pPr marL="1828800" algn="ctr" rtl="0" eaLnBrk="0" fontAlgn="base" hangingPunct="0">
              <a:spcBef>
                <a:spcPct val="0"/>
              </a:spcBef>
              <a:spcAft>
                <a:spcPct val="0"/>
              </a:spcAft>
              <a:defRPr sz="2800" b="1" i="1">
                <a:solidFill>
                  <a:srgbClr val="FFF034"/>
                </a:solidFill>
                <a:latin typeface="Arial" charset="0"/>
              </a:defRPr>
            </a:lvl9pPr>
          </a:lstStyle>
          <a:p>
            <a:r>
              <a:rPr lang="en-US" dirty="0" smtClean="0"/>
              <a:t>Fermentome – “Fermentonomics”</a:t>
            </a:r>
          </a:p>
        </p:txBody>
      </p:sp>
      <p:sp>
        <p:nvSpPr>
          <p:cNvPr id="2" name="TextBox 1"/>
          <p:cNvSpPr txBox="1"/>
          <p:nvPr/>
        </p:nvSpPr>
        <p:spPr>
          <a:xfrm>
            <a:off x="647564" y="3645024"/>
            <a:ext cx="1188132" cy="461665"/>
          </a:xfrm>
          <a:prstGeom prst="rect">
            <a:avLst/>
          </a:prstGeom>
          <a:noFill/>
        </p:spPr>
        <p:txBody>
          <a:bodyPr wrap="square" rtlCol="0">
            <a:spAutoFit/>
          </a:bodyPr>
          <a:lstStyle/>
          <a:p>
            <a:pPr algn="ctr"/>
            <a:r>
              <a:rPr lang="en-GB" dirty="0" smtClean="0"/>
              <a:t>Cow</a:t>
            </a:r>
            <a:endParaRPr lang="en-GB" dirty="0"/>
          </a:p>
        </p:txBody>
      </p:sp>
      <p:sp>
        <p:nvSpPr>
          <p:cNvPr id="10" name="TextBox 9"/>
          <p:cNvSpPr txBox="1"/>
          <p:nvPr/>
        </p:nvSpPr>
        <p:spPr>
          <a:xfrm>
            <a:off x="647324" y="6373448"/>
            <a:ext cx="1224376" cy="461665"/>
          </a:xfrm>
          <a:prstGeom prst="rect">
            <a:avLst/>
          </a:prstGeom>
          <a:noFill/>
        </p:spPr>
        <p:txBody>
          <a:bodyPr wrap="square" rtlCol="0">
            <a:spAutoFit/>
          </a:bodyPr>
          <a:lstStyle/>
          <a:p>
            <a:r>
              <a:rPr lang="en-GB" dirty="0" smtClean="0"/>
              <a:t>Horse</a:t>
            </a:r>
            <a:endParaRPr lang="en-GB" dirty="0"/>
          </a:p>
        </p:txBody>
      </p:sp>
      <p:pic>
        <p:nvPicPr>
          <p:cNvPr id="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6295" y="1556792"/>
            <a:ext cx="4754057" cy="4824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3"/>
          <p:cNvSpPr txBox="1"/>
          <p:nvPr/>
        </p:nvSpPr>
        <p:spPr>
          <a:xfrm>
            <a:off x="7741881" y="2217058"/>
            <a:ext cx="1366623" cy="707886"/>
          </a:xfrm>
          <a:prstGeom prst="rect">
            <a:avLst/>
          </a:prstGeom>
          <a:solidFill>
            <a:schemeClr val="bg1">
              <a:lumMod val="50000"/>
            </a:schemeClr>
          </a:solidFill>
        </p:spPr>
        <p:txBody>
          <a:bodyPr wrap="square" rtlCol="0">
            <a:spAutoFit/>
          </a:bodyPr>
          <a:lstStyle/>
          <a:p>
            <a:pPr algn="ctr"/>
            <a:r>
              <a:rPr lang="en-GB" sz="2000" dirty="0" smtClean="0"/>
              <a:t>Cow 100%</a:t>
            </a:r>
            <a:endParaRPr lang="en-GB" sz="2000" dirty="0"/>
          </a:p>
        </p:txBody>
      </p:sp>
      <p:sp>
        <p:nvSpPr>
          <p:cNvPr id="16" name="TextBox 15"/>
          <p:cNvSpPr txBox="1"/>
          <p:nvPr/>
        </p:nvSpPr>
        <p:spPr>
          <a:xfrm>
            <a:off x="7748023" y="3801234"/>
            <a:ext cx="1360481" cy="707886"/>
          </a:xfrm>
          <a:prstGeom prst="rect">
            <a:avLst/>
          </a:prstGeom>
          <a:solidFill>
            <a:schemeClr val="bg1">
              <a:lumMod val="50000"/>
            </a:schemeClr>
          </a:solidFill>
        </p:spPr>
        <p:txBody>
          <a:bodyPr wrap="square" rtlCol="0">
            <a:spAutoFit/>
          </a:bodyPr>
          <a:lstStyle/>
          <a:p>
            <a:pPr algn="ctr"/>
            <a:r>
              <a:rPr lang="en-GB" sz="2000" dirty="0" smtClean="0"/>
              <a:t>Horse 100%</a:t>
            </a:r>
            <a:endParaRPr lang="en-GB" sz="2000" dirty="0"/>
          </a:p>
        </p:txBody>
      </p:sp>
      <p:sp>
        <p:nvSpPr>
          <p:cNvPr id="17" name="TextBox 16"/>
          <p:cNvSpPr txBox="1"/>
          <p:nvPr/>
        </p:nvSpPr>
        <p:spPr>
          <a:xfrm>
            <a:off x="6660232" y="5509681"/>
            <a:ext cx="2376264" cy="1015663"/>
          </a:xfrm>
          <a:prstGeom prst="rect">
            <a:avLst/>
          </a:prstGeom>
          <a:solidFill>
            <a:schemeClr val="bg1">
              <a:lumMod val="50000"/>
            </a:schemeClr>
          </a:solidFill>
        </p:spPr>
        <p:txBody>
          <a:bodyPr wrap="square" rtlCol="0">
            <a:spAutoFit/>
          </a:bodyPr>
          <a:lstStyle/>
          <a:p>
            <a:pPr algn="r"/>
            <a:r>
              <a:rPr lang="en-GB" sz="2000" dirty="0" smtClean="0"/>
              <a:t>Cow 50%</a:t>
            </a:r>
          </a:p>
          <a:p>
            <a:pPr algn="r"/>
            <a:r>
              <a:rPr lang="en-GB" sz="2000" dirty="0" smtClean="0"/>
              <a:t>Saw-dust 50%</a:t>
            </a:r>
          </a:p>
          <a:p>
            <a:pPr algn="r"/>
            <a:r>
              <a:rPr lang="en-GB" sz="2000" dirty="0" smtClean="0"/>
              <a:t>- more ‘horse-like’ </a:t>
            </a:r>
            <a:endParaRPr lang="en-GB" sz="2000" dirty="0"/>
          </a:p>
        </p:txBody>
      </p:sp>
      <p:sp>
        <p:nvSpPr>
          <p:cNvPr id="18" name="Rectangle 2"/>
          <p:cNvSpPr txBox="1">
            <a:spLocks noChangeArrowheads="1"/>
          </p:cNvSpPr>
          <p:nvPr/>
        </p:nvSpPr>
        <p:spPr bwMode="auto">
          <a:xfrm>
            <a:off x="3491880" y="1067842"/>
            <a:ext cx="3672408" cy="488950"/>
          </a:xfrm>
          <a:prstGeom prst="rect">
            <a:avLst/>
          </a:prstGeom>
          <a:noFill/>
          <a:ln w="12700">
            <a:noFill/>
            <a:miter lim="800000"/>
            <a:headEnd/>
            <a:tailEnd/>
          </a:ln>
        </p:spPr>
        <p:txBody>
          <a:bodyPr vert="horz" wrap="square" lIns="90487" tIns="44450" rIns="90487" bIns="44450" numCol="1" anchor="ctr" anchorCtr="0" compatLnSpc="1">
            <a:prstTxWarp prst="textNoShape">
              <a:avLst/>
            </a:prstTxWarp>
          </a:bodyPr>
          <a:lstStyle>
            <a:lvl1pPr algn="ctr" rtl="0" eaLnBrk="0" fontAlgn="base" hangingPunct="0">
              <a:spcBef>
                <a:spcPct val="0"/>
              </a:spcBef>
              <a:spcAft>
                <a:spcPct val="0"/>
              </a:spcAft>
              <a:defRPr sz="2800" b="1" i="1">
                <a:solidFill>
                  <a:srgbClr val="FFF034"/>
                </a:solidFill>
                <a:latin typeface="+mj-lt"/>
                <a:ea typeface="+mj-ea"/>
                <a:cs typeface="+mj-cs"/>
              </a:defRPr>
            </a:lvl1pPr>
            <a:lvl2pPr algn="ctr" rtl="0" eaLnBrk="0" fontAlgn="base" hangingPunct="0">
              <a:spcBef>
                <a:spcPct val="0"/>
              </a:spcBef>
              <a:spcAft>
                <a:spcPct val="0"/>
              </a:spcAft>
              <a:defRPr sz="2800" b="1" i="1">
                <a:solidFill>
                  <a:srgbClr val="FFF034"/>
                </a:solidFill>
                <a:latin typeface="Arial" charset="0"/>
              </a:defRPr>
            </a:lvl2pPr>
            <a:lvl3pPr algn="ctr" rtl="0" eaLnBrk="0" fontAlgn="base" hangingPunct="0">
              <a:spcBef>
                <a:spcPct val="0"/>
              </a:spcBef>
              <a:spcAft>
                <a:spcPct val="0"/>
              </a:spcAft>
              <a:defRPr sz="2800" b="1" i="1">
                <a:solidFill>
                  <a:srgbClr val="FFF034"/>
                </a:solidFill>
                <a:latin typeface="Arial" charset="0"/>
              </a:defRPr>
            </a:lvl3pPr>
            <a:lvl4pPr algn="ctr" rtl="0" eaLnBrk="0" fontAlgn="base" hangingPunct="0">
              <a:spcBef>
                <a:spcPct val="0"/>
              </a:spcBef>
              <a:spcAft>
                <a:spcPct val="0"/>
              </a:spcAft>
              <a:defRPr sz="2800" b="1" i="1">
                <a:solidFill>
                  <a:srgbClr val="FFF034"/>
                </a:solidFill>
                <a:latin typeface="Arial" charset="0"/>
              </a:defRPr>
            </a:lvl4pPr>
            <a:lvl5pPr algn="ctr" rtl="0" eaLnBrk="0" fontAlgn="base" hangingPunct="0">
              <a:spcBef>
                <a:spcPct val="0"/>
              </a:spcBef>
              <a:spcAft>
                <a:spcPct val="0"/>
              </a:spcAft>
              <a:defRPr sz="2800" b="1" i="1">
                <a:solidFill>
                  <a:srgbClr val="FFF034"/>
                </a:solidFill>
                <a:latin typeface="Arial" charset="0"/>
              </a:defRPr>
            </a:lvl5pPr>
            <a:lvl6pPr marL="457200" algn="ctr" rtl="0" eaLnBrk="0" fontAlgn="base" hangingPunct="0">
              <a:spcBef>
                <a:spcPct val="0"/>
              </a:spcBef>
              <a:spcAft>
                <a:spcPct val="0"/>
              </a:spcAft>
              <a:defRPr sz="2800" b="1" i="1">
                <a:solidFill>
                  <a:srgbClr val="FFF034"/>
                </a:solidFill>
                <a:latin typeface="Arial" charset="0"/>
              </a:defRPr>
            </a:lvl6pPr>
            <a:lvl7pPr marL="914400" algn="ctr" rtl="0" eaLnBrk="0" fontAlgn="base" hangingPunct="0">
              <a:spcBef>
                <a:spcPct val="0"/>
              </a:spcBef>
              <a:spcAft>
                <a:spcPct val="0"/>
              </a:spcAft>
              <a:defRPr sz="2800" b="1" i="1">
                <a:solidFill>
                  <a:srgbClr val="FFF034"/>
                </a:solidFill>
                <a:latin typeface="Arial" charset="0"/>
              </a:defRPr>
            </a:lvl7pPr>
            <a:lvl8pPr marL="1371600" algn="ctr" rtl="0" eaLnBrk="0" fontAlgn="base" hangingPunct="0">
              <a:spcBef>
                <a:spcPct val="0"/>
              </a:spcBef>
              <a:spcAft>
                <a:spcPct val="0"/>
              </a:spcAft>
              <a:defRPr sz="2800" b="1" i="1">
                <a:solidFill>
                  <a:srgbClr val="FFF034"/>
                </a:solidFill>
                <a:latin typeface="Arial" charset="0"/>
              </a:defRPr>
            </a:lvl8pPr>
            <a:lvl9pPr marL="1828800" algn="ctr" rtl="0" eaLnBrk="0" fontAlgn="base" hangingPunct="0">
              <a:spcBef>
                <a:spcPct val="0"/>
              </a:spcBef>
              <a:spcAft>
                <a:spcPct val="0"/>
              </a:spcAft>
              <a:defRPr sz="2800" b="1" i="1">
                <a:solidFill>
                  <a:srgbClr val="FFF034"/>
                </a:solidFill>
                <a:latin typeface="Arial" charset="0"/>
              </a:defRPr>
            </a:lvl9pPr>
          </a:lstStyle>
          <a:p>
            <a:r>
              <a:rPr lang="en-US" sz="2400" dirty="0" smtClean="0"/>
              <a:t>Radiology of  </a:t>
            </a:r>
            <a:r>
              <a:rPr lang="en-US" sz="2400" dirty="0" err="1" smtClean="0"/>
              <a:t>faeces</a:t>
            </a:r>
            <a:endParaRPr lang="en-US" sz="2400" dirty="0" smtClean="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3280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7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531" y="44624"/>
            <a:ext cx="8289925" cy="658965"/>
          </a:xfrm>
        </p:spPr>
        <p:txBody>
          <a:bodyPr/>
          <a:lstStyle/>
          <a:p>
            <a:r>
              <a:rPr lang="en-GB" dirty="0" smtClean="0"/>
              <a:t>Bubbles in the caecum</a:t>
            </a:r>
            <a:endParaRPr lang="en-GB" dirty="0"/>
          </a:p>
        </p:txBody>
      </p:sp>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39208" y="2895299"/>
            <a:ext cx="609600" cy="609600"/>
          </a:xfrm>
          <a:prstGeom prst="rect">
            <a:avLst/>
          </a:prstGeom>
        </p:spPr>
      </p:pic>
      <p:pic>
        <p:nvPicPr>
          <p:cNvPr id="7" name="Colon4 (Large bubbles)(Best).avi">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2123728" y="827711"/>
            <a:ext cx="5040560" cy="5355595"/>
          </a:xfrm>
          <a:prstGeom prst="rect">
            <a:avLst/>
          </a:prstGeom>
        </p:spPr>
      </p:pic>
    </p:spTree>
    <p:extLst>
      <p:ext uri="{BB962C8B-B14F-4D97-AF65-F5344CB8AC3E}">
        <p14:creationId xmlns:p14="http://schemas.microsoft.com/office/powerpoint/2010/main" val="2204460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84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p:cMediaNode vol="80000">
                <p:cTn id="13" fill="hold" display="0">
                  <p:stCondLst>
                    <p:cond delay="indefinite"/>
                  </p:stCondLst>
                </p:cTn>
                <p:tgtEl>
                  <p:spTgt spid="7"/>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lstStyle/>
          <a:p>
            <a:r>
              <a:rPr lang="en-GB" dirty="0" smtClean="0"/>
              <a:t>Cyrano E-nose (University of Warwick)</a:t>
            </a:r>
          </a:p>
        </p:txBody>
      </p:sp>
      <p:pic>
        <p:nvPicPr>
          <p:cNvPr id="199683" name="Picture 10" descr="Cyran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9512" y="1125092"/>
            <a:ext cx="3024336" cy="2268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nimated-senso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4301749" y="1124744"/>
            <a:ext cx="4086675" cy="226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4"/>
          <p:cNvSpPr txBox="1">
            <a:spLocks noChangeArrowheads="1"/>
          </p:cNvSpPr>
          <p:nvPr/>
        </p:nvSpPr>
        <p:spPr bwMode="auto">
          <a:xfrm>
            <a:off x="146538" y="3429000"/>
            <a:ext cx="824188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lnSpc>
                <a:spcPts val="3000"/>
              </a:lnSpc>
            </a:pPr>
            <a:r>
              <a:rPr lang="en-GB" dirty="0"/>
              <a:t>Array of 32 Carbon Black/Polymer </a:t>
            </a:r>
            <a:r>
              <a:rPr lang="en-GB" dirty="0" smtClean="0"/>
              <a:t>sensors </a:t>
            </a:r>
          </a:p>
          <a:p>
            <a:pPr algn="ctr">
              <a:lnSpc>
                <a:spcPts val="3000"/>
              </a:lnSpc>
            </a:pPr>
            <a:r>
              <a:rPr lang="en-GB" dirty="0" smtClean="0"/>
              <a:t>– each reacts differently to the vapour</a:t>
            </a:r>
            <a:endParaRPr lang="en-GB" dirty="0"/>
          </a:p>
        </p:txBody>
      </p:sp>
      <p:pic>
        <p:nvPicPr>
          <p:cNvPr id="8" name="Picture 3" descr="Sensor Respons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536" y="4288864"/>
            <a:ext cx="3168352" cy="2452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3563888" y="5453608"/>
            <a:ext cx="5328592" cy="830997"/>
          </a:xfrm>
          <a:prstGeom prst="rect">
            <a:avLst/>
          </a:prstGeom>
          <a:noFill/>
        </p:spPr>
        <p:txBody>
          <a:bodyPr wrap="square" rtlCol="0">
            <a:spAutoFit/>
          </a:bodyPr>
          <a:lstStyle/>
          <a:p>
            <a:r>
              <a:rPr lang="en-GB" dirty="0" smtClean="0"/>
              <a:t>Urine sample: Crohn’s disease </a:t>
            </a:r>
          </a:p>
          <a:p>
            <a:r>
              <a:rPr lang="en-GB" dirty="0" smtClean="0"/>
              <a:t>Cyrano </a:t>
            </a:r>
            <a:r>
              <a:rPr lang="en-GB" dirty="0"/>
              <a:t>320 e-nose </a:t>
            </a:r>
            <a:r>
              <a:rPr lang="en-GB" dirty="0" smtClean="0"/>
              <a:t>sensor response</a:t>
            </a:r>
            <a:endParaRPr lang="en-GB"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26377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0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Title 1"/>
          <p:cNvSpPr>
            <a:spLocks noGrp="1"/>
          </p:cNvSpPr>
          <p:nvPr>
            <p:ph type="title" idx="4294967295"/>
          </p:nvPr>
        </p:nvSpPr>
        <p:spPr>
          <a:xfrm>
            <a:off x="427038" y="-171400"/>
            <a:ext cx="8289925" cy="1143000"/>
          </a:xfrm>
        </p:spPr>
        <p:txBody>
          <a:bodyPr lIns="91440" tIns="45720" rIns="91440" bIns="45720"/>
          <a:lstStyle/>
          <a:p>
            <a:r>
              <a:rPr lang="en-GB" dirty="0" smtClean="0"/>
              <a:t>Sensor Patterns...</a:t>
            </a:r>
          </a:p>
        </p:txBody>
      </p:sp>
      <p:pic>
        <p:nvPicPr>
          <p:cNvPr id="206851" name="Content Placeholder 15" descr="Fig 2b.TIF"/>
          <p:cNvPicPr>
            <a:picLocks noGrp="1" noChangeAspect="1"/>
          </p:cNvPicPr>
          <p:nvPr>
            <p:ph idx="4294967295"/>
          </p:nvPr>
        </p:nvPicPr>
        <p:blipFill>
          <a:blip r:embed="rId5">
            <a:extLst>
              <a:ext uri="{28A0092B-C50C-407E-A947-70E740481C1C}">
                <a14:useLocalDpi xmlns:a14="http://schemas.microsoft.com/office/drawing/2010/main" val="0"/>
              </a:ext>
            </a:extLst>
          </a:blip>
          <a:srcRect/>
          <a:stretch>
            <a:fillRect/>
          </a:stretch>
        </p:blipFill>
        <p:spPr>
          <a:xfrm>
            <a:off x="1102692" y="764704"/>
            <a:ext cx="6997700" cy="5318125"/>
          </a:xfrm>
        </p:spPr>
      </p:pic>
      <p:sp>
        <p:nvSpPr>
          <p:cNvPr id="206852" name="TextBox 7"/>
          <p:cNvSpPr txBox="1">
            <a:spLocks noChangeArrowheads="1"/>
          </p:cNvSpPr>
          <p:nvPr/>
        </p:nvSpPr>
        <p:spPr bwMode="auto">
          <a:xfrm>
            <a:off x="4643438" y="2009775"/>
            <a:ext cx="3313112"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r>
              <a:rPr lang="en-GB" sz="1600" i="1">
                <a:solidFill>
                  <a:schemeClr val="bg2"/>
                </a:solidFill>
              </a:rPr>
              <a:t>Each</a:t>
            </a:r>
            <a:r>
              <a:rPr lang="en-GB" sz="1600">
                <a:solidFill>
                  <a:schemeClr val="bg2"/>
                </a:solidFill>
              </a:rPr>
              <a:t> sensor responds </a:t>
            </a:r>
            <a:r>
              <a:rPr lang="en-GB" sz="1600" i="1">
                <a:solidFill>
                  <a:schemeClr val="bg2"/>
                </a:solidFill>
              </a:rPr>
              <a:t>differently</a:t>
            </a:r>
          </a:p>
          <a:p>
            <a:endParaRPr lang="en-GB" sz="1600" i="1">
              <a:solidFill>
                <a:schemeClr val="bg2"/>
              </a:solidFill>
            </a:endParaRPr>
          </a:p>
          <a:p>
            <a:r>
              <a:rPr lang="en-GB" sz="1600" i="1">
                <a:solidFill>
                  <a:schemeClr val="bg2"/>
                </a:solidFill>
              </a:rPr>
              <a:t>Cumulative </a:t>
            </a:r>
            <a:r>
              <a:rPr lang="en-GB" sz="1600">
                <a:solidFill>
                  <a:schemeClr val="bg2"/>
                </a:solidFill>
              </a:rPr>
              <a:t>effect: </a:t>
            </a:r>
            <a:r>
              <a:rPr lang="en-GB" sz="1600" i="1">
                <a:solidFill>
                  <a:schemeClr val="bg2"/>
                </a:solidFill>
              </a:rPr>
              <a:t>Large</a:t>
            </a:r>
          </a:p>
          <a:p>
            <a:endParaRPr lang="en-GB" sz="1600" i="1">
              <a:solidFill>
                <a:schemeClr val="bg2"/>
              </a:solidFill>
            </a:endParaRPr>
          </a:p>
          <a:p>
            <a:r>
              <a:rPr lang="en-GB" sz="1600" i="1">
                <a:solidFill>
                  <a:schemeClr val="bg2"/>
                </a:solidFill>
              </a:rPr>
              <a:t>Distinctive</a:t>
            </a:r>
          </a:p>
        </p:txBody>
      </p:sp>
      <p:sp>
        <p:nvSpPr>
          <p:cNvPr id="5" name="TextBox 4"/>
          <p:cNvSpPr txBox="1"/>
          <p:nvPr/>
        </p:nvSpPr>
        <p:spPr>
          <a:xfrm>
            <a:off x="3923928" y="6413266"/>
            <a:ext cx="5112568" cy="400110"/>
          </a:xfrm>
          <a:prstGeom prst="rect">
            <a:avLst/>
          </a:prstGeom>
          <a:noFill/>
        </p:spPr>
        <p:txBody>
          <a:bodyPr wrap="square" rtlCol="0">
            <a:spAutoFit/>
          </a:bodyPr>
          <a:lstStyle/>
          <a:p>
            <a:pPr algn="r"/>
            <a:r>
              <a:rPr lang="en-GB" sz="2000" dirty="0" smtClean="0"/>
              <a:t>J Med </a:t>
            </a:r>
            <a:r>
              <a:rPr lang="en-GB" sz="2000" dirty="0" err="1" smtClean="0"/>
              <a:t>Eng</a:t>
            </a:r>
            <a:r>
              <a:rPr lang="en-GB" sz="2000" dirty="0" smtClean="0"/>
              <a:t> </a:t>
            </a:r>
            <a:r>
              <a:rPr lang="en-GB" sz="2000" dirty="0" err="1" smtClean="0"/>
              <a:t>Technol</a:t>
            </a:r>
            <a:r>
              <a:rPr lang="en-GB" sz="2000" dirty="0" smtClean="0"/>
              <a:t> 2011;35:87-91</a:t>
            </a:r>
            <a:endParaRPr lang="en-GB" sz="20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7788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8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47664" y="1225912"/>
            <a:ext cx="5976664" cy="4939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itle 1"/>
          <p:cNvSpPr>
            <a:spLocks noGrp="1"/>
          </p:cNvSpPr>
          <p:nvPr>
            <p:ph type="title"/>
          </p:nvPr>
        </p:nvSpPr>
        <p:spPr>
          <a:xfrm>
            <a:off x="251520" y="53752"/>
            <a:ext cx="8609458" cy="1143000"/>
          </a:xfrm>
        </p:spPr>
        <p:txBody>
          <a:bodyPr/>
          <a:lstStyle/>
          <a:p>
            <a:r>
              <a:rPr lang="en-GB" dirty="0" smtClean="0"/>
              <a:t>‘Sniffing out’ bowel cancer: The Electronic Nose</a:t>
            </a:r>
            <a:endParaRPr lang="en-GB" dirty="0"/>
          </a:p>
        </p:txBody>
      </p:sp>
      <p:sp>
        <p:nvSpPr>
          <p:cNvPr id="4" name="TextBox 3"/>
          <p:cNvSpPr txBox="1"/>
          <p:nvPr/>
        </p:nvSpPr>
        <p:spPr>
          <a:xfrm>
            <a:off x="1979712" y="6309320"/>
            <a:ext cx="7056784" cy="461665"/>
          </a:xfrm>
          <a:prstGeom prst="rect">
            <a:avLst/>
          </a:prstGeom>
          <a:noFill/>
        </p:spPr>
        <p:txBody>
          <a:bodyPr wrap="square" rtlCol="0">
            <a:spAutoFit/>
          </a:bodyPr>
          <a:lstStyle/>
          <a:p>
            <a:pPr algn="r"/>
            <a:r>
              <a:rPr lang="en-GB" dirty="0" smtClean="0"/>
              <a:t>Biosensors and Bioelectronics 2015;67:733-738</a:t>
            </a:r>
            <a:endParaRPr lang="en-GB"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033999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6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427038" y="0"/>
            <a:ext cx="8289925" cy="836712"/>
          </a:xfrm>
        </p:spPr>
        <p:txBody>
          <a:bodyPr/>
          <a:lstStyle/>
          <a:p>
            <a:r>
              <a:rPr lang="en-US" sz="2400" dirty="0" smtClean="0"/>
              <a:t>The Scars of Time: The decline of pyloric stenosis</a:t>
            </a:r>
          </a:p>
        </p:txBody>
      </p:sp>
      <p:pic>
        <p:nvPicPr>
          <p:cNvPr id="2048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6771" y="836712"/>
            <a:ext cx="7903661" cy="5514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910662" y="6444044"/>
            <a:ext cx="4621778" cy="369332"/>
          </a:xfrm>
          <a:prstGeom prst="rect">
            <a:avLst/>
          </a:prstGeom>
          <a:noFill/>
        </p:spPr>
        <p:txBody>
          <a:bodyPr wrap="none" rtlCol="0">
            <a:spAutoFit/>
          </a:bodyPr>
          <a:lstStyle/>
          <a:p>
            <a:r>
              <a:rPr lang="en-GB" sz="1800" dirty="0" smtClean="0"/>
              <a:t>J R Coll Physicians Edin 2014;44:201-208</a:t>
            </a:r>
            <a:endParaRPr lang="en-GB" sz="1800" dirty="0"/>
          </a:p>
        </p:txBody>
      </p:sp>
      <p:pic>
        <p:nvPicPr>
          <p:cNvPr id="2"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4183746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11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37" y="44624"/>
            <a:ext cx="8289925" cy="1143000"/>
          </a:xfrm>
        </p:spPr>
        <p:txBody>
          <a:bodyPr/>
          <a:lstStyle/>
          <a:p>
            <a:r>
              <a:rPr lang="en-GB" dirty="0" smtClean="0"/>
              <a:t>Barrett’s studies: some examples</a:t>
            </a:r>
            <a:endParaRPr lang="en-GB" dirty="0"/>
          </a:p>
        </p:txBody>
      </p:sp>
      <p:sp>
        <p:nvSpPr>
          <p:cNvPr id="3" name="TextBox 2"/>
          <p:cNvSpPr txBox="1"/>
          <p:nvPr/>
        </p:nvSpPr>
        <p:spPr>
          <a:xfrm>
            <a:off x="251520" y="1412776"/>
            <a:ext cx="8640960" cy="4493538"/>
          </a:xfrm>
          <a:prstGeom prst="rect">
            <a:avLst/>
          </a:prstGeom>
          <a:noFill/>
        </p:spPr>
        <p:txBody>
          <a:bodyPr wrap="square" rtlCol="0">
            <a:spAutoFit/>
          </a:bodyPr>
          <a:lstStyle/>
          <a:p>
            <a:pPr marL="342900" indent="-342900">
              <a:buFont typeface="Arial" pitchFamily="34" charset="0"/>
              <a:buChar char="•"/>
            </a:pPr>
            <a:endParaRPr lang="en-GB" sz="2200" dirty="0"/>
          </a:p>
          <a:p>
            <a:r>
              <a:rPr lang="en-GB" dirty="0" smtClean="0">
                <a:solidFill>
                  <a:srgbClr val="FFE600"/>
                </a:solidFill>
              </a:rPr>
              <a:t>Mortality in Barrett’s</a:t>
            </a:r>
          </a:p>
          <a:p>
            <a:pPr marL="342900" indent="-342900">
              <a:buFont typeface="Arial" pitchFamily="34" charset="0"/>
              <a:buChar char="•"/>
            </a:pPr>
            <a:r>
              <a:rPr lang="en-GB" dirty="0" smtClean="0"/>
              <a:t>Mortality increased in Barrett’s but only as a result of excess of deaths from OAC, majority die from other causes</a:t>
            </a:r>
          </a:p>
          <a:p>
            <a:endParaRPr lang="en-GB" dirty="0" smtClean="0"/>
          </a:p>
          <a:p>
            <a:r>
              <a:rPr lang="en-GB" dirty="0" smtClean="0">
                <a:solidFill>
                  <a:srgbClr val="FFE600"/>
                </a:solidFill>
              </a:rPr>
              <a:t>Barrett’s and deprivation</a:t>
            </a:r>
          </a:p>
          <a:p>
            <a:pPr marL="342900" indent="-342900">
              <a:buFont typeface="Arial" pitchFamily="34" charset="0"/>
              <a:buChar char="•"/>
            </a:pPr>
            <a:r>
              <a:rPr lang="en-GB" dirty="0" smtClean="0"/>
              <a:t>Since 2001 Barrett’s has increased in less deprived areas </a:t>
            </a:r>
          </a:p>
          <a:p>
            <a:pPr marL="342900" indent="-342900">
              <a:buFont typeface="Arial" pitchFamily="34" charset="0"/>
              <a:buChar char="•"/>
            </a:pPr>
            <a:endParaRPr lang="en-GB" dirty="0"/>
          </a:p>
          <a:p>
            <a:r>
              <a:rPr lang="en-GB" dirty="0">
                <a:solidFill>
                  <a:srgbClr val="FFE600"/>
                </a:solidFill>
              </a:rPr>
              <a:t>Barrett’s, blood groups and oesophageal adenocarcinoma (OAC)</a:t>
            </a:r>
          </a:p>
          <a:p>
            <a:pPr marL="342900" indent="-342900">
              <a:buFont typeface="Arial" pitchFamily="34" charset="0"/>
              <a:buChar char="•"/>
            </a:pPr>
            <a:r>
              <a:rPr lang="en-GB" dirty="0" smtClean="0"/>
              <a:t>Blood </a:t>
            </a:r>
            <a:r>
              <a:rPr lang="en-GB" dirty="0"/>
              <a:t>group O, rhesus negative at greater risk of OAC</a:t>
            </a:r>
          </a:p>
          <a:p>
            <a:endParaRPr lang="en-GB"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2132856"/>
            <a:ext cx="609600" cy="609600"/>
          </a:xfrm>
          <a:prstGeom prst="rect">
            <a:avLst/>
          </a:prstGeom>
        </p:spPr>
      </p:pic>
    </p:spTree>
    <p:extLst>
      <p:ext uri="{BB962C8B-B14F-4D97-AF65-F5344CB8AC3E}">
        <p14:creationId xmlns:p14="http://schemas.microsoft.com/office/powerpoint/2010/main" val="1318906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4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Barrett’s, blood group and oesophageal adenocarcinoma (OAC)</a:t>
            </a:r>
            <a:endParaRPr lang="en-GB" dirty="0"/>
          </a:p>
        </p:txBody>
      </p:sp>
      <p:sp>
        <p:nvSpPr>
          <p:cNvPr id="5" name="Rectangle 4"/>
          <p:cNvSpPr/>
          <p:nvPr/>
        </p:nvSpPr>
        <p:spPr>
          <a:xfrm>
            <a:off x="3798168" y="6453336"/>
            <a:ext cx="5310336" cy="369332"/>
          </a:xfrm>
          <a:prstGeom prst="rect">
            <a:avLst/>
          </a:prstGeom>
        </p:spPr>
        <p:txBody>
          <a:bodyPr wrap="square">
            <a:spAutoFit/>
          </a:bodyPr>
          <a:lstStyle/>
          <a:p>
            <a:pPr algn="r"/>
            <a:r>
              <a:rPr lang="en-GB" sz="1800" dirty="0" smtClean="0"/>
              <a:t>Eur J Gastroenterol Hepatol 2011;23(9</a:t>
            </a:r>
            <a:r>
              <a:rPr lang="en-GB" sz="1800" dirty="0"/>
              <a:t>):</a:t>
            </a:r>
            <a:r>
              <a:rPr lang="en-GB" sz="1800" dirty="0" smtClean="0"/>
              <a:t>801-806</a:t>
            </a:r>
            <a:endParaRPr lang="en-GB" sz="1800" dirty="0"/>
          </a:p>
        </p:txBody>
      </p:sp>
      <p:sp>
        <p:nvSpPr>
          <p:cNvPr id="4" name="TextBox 3"/>
          <p:cNvSpPr txBox="1"/>
          <p:nvPr/>
        </p:nvSpPr>
        <p:spPr>
          <a:xfrm>
            <a:off x="683568" y="1484784"/>
            <a:ext cx="7776864" cy="2062103"/>
          </a:xfrm>
          <a:prstGeom prst="rect">
            <a:avLst/>
          </a:prstGeom>
          <a:noFill/>
          <a:ln w="19050">
            <a:noFill/>
          </a:ln>
        </p:spPr>
        <p:txBody>
          <a:bodyPr wrap="square" rtlCol="0">
            <a:spAutoFit/>
          </a:bodyPr>
          <a:lstStyle/>
          <a:p>
            <a:pPr algn="ctr"/>
            <a:r>
              <a:rPr lang="en-GB" sz="3200" dirty="0" smtClean="0"/>
              <a:t>Blood group O rhesus negative: </a:t>
            </a:r>
          </a:p>
          <a:p>
            <a:pPr algn="ctr"/>
            <a:r>
              <a:rPr lang="en-GB" sz="3200" dirty="0" smtClean="0"/>
              <a:t>Risk of OAC doubled</a:t>
            </a:r>
          </a:p>
          <a:p>
            <a:pPr algn="ctr"/>
            <a:r>
              <a:rPr lang="en-GB" sz="3200" dirty="0" smtClean="0"/>
              <a:t> </a:t>
            </a:r>
          </a:p>
          <a:p>
            <a:pPr algn="ctr"/>
            <a:r>
              <a:rPr lang="en-GB" sz="3200" dirty="0" smtClean="0"/>
              <a:t>Is nitric oxide the link?</a:t>
            </a:r>
            <a:endParaRPr lang="en-GB" sz="3200" dirty="0"/>
          </a:p>
        </p:txBody>
      </p:sp>
      <p:pic>
        <p:nvPicPr>
          <p:cNvPr id="6" name="Picture 3" descr="Suchi, Daniel Chris @ Rice ceremony"/>
          <p:cNvPicPr>
            <a:picLocks noChangeAspect="1" noChangeArrowheads="1"/>
          </p:cNvPicPr>
          <p:nvPr/>
        </p:nvPicPr>
        <p:blipFill>
          <a:blip r:embed="rId5" cstate="print">
            <a:lum contrast="30000"/>
            <a:extLst>
              <a:ext uri="{28A0092B-C50C-407E-A947-70E740481C1C}">
                <a14:useLocalDpi xmlns:a14="http://schemas.microsoft.com/office/drawing/2010/main" val="0"/>
              </a:ext>
            </a:extLst>
          </a:blip>
          <a:srcRect/>
          <a:stretch>
            <a:fillRect/>
          </a:stretch>
        </p:blipFill>
        <p:spPr bwMode="auto">
          <a:xfrm>
            <a:off x="508903" y="3717032"/>
            <a:ext cx="3631049" cy="2722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
          <p:cNvSpPr txBox="1">
            <a:spLocks noChangeArrowheads="1"/>
          </p:cNvSpPr>
          <p:nvPr/>
        </p:nvSpPr>
        <p:spPr bwMode="auto">
          <a:xfrm>
            <a:off x="4572000" y="4662264"/>
            <a:ext cx="4114800" cy="1143000"/>
          </a:xfrm>
          <a:prstGeom prst="rect">
            <a:avLst/>
          </a:prstGeom>
          <a:noFill/>
          <a:ln w="12700">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2800" b="1" i="1">
                <a:solidFill>
                  <a:srgbClr val="FFF034"/>
                </a:solidFill>
                <a:latin typeface="+mj-lt"/>
                <a:ea typeface="+mj-ea"/>
                <a:cs typeface="+mj-cs"/>
              </a:defRPr>
            </a:lvl1pPr>
            <a:lvl2pPr algn="ctr" rtl="0" eaLnBrk="0" fontAlgn="base" hangingPunct="0">
              <a:spcBef>
                <a:spcPct val="0"/>
              </a:spcBef>
              <a:spcAft>
                <a:spcPct val="0"/>
              </a:spcAft>
              <a:defRPr sz="2800" b="1" i="1">
                <a:solidFill>
                  <a:srgbClr val="FFF034"/>
                </a:solidFill>
                <a:latin typeface="Arial" charset="0"/>
              </a:defRPr>
            </a:lvl2pPr>
            <a:lvl3pPr algn="ctr" rtl="0" eaLnBrk="0" fontAlgn="base" hangingPunct="0">
              <a:spcBef>
                <a:spcPct val="0"/>
              </a:spcBef>
              <a:spcAft>
                <a:spcPct val="0"/>
              </a:spcAft>
              <a:defRPr sz="2800" b="1" i="1">
                <a:solidFill>
                  <a:srgbClr val="FFF034"/>
                </a:solidFill>
                <a:latin typeface="Arial" charset="0"/>
              </a:defRPr>
            </a:lvl3pPr>
            <a:lvl4pPr algn="ctr" rtl="0" eaLnBrk="0" fontAlgn="base" hangingPunct="0">
              <a:spcBef>
                <a:spcPct val="0"/>
              </a:spcBef>
              <a:spcAft>
                <a:spcPct val="0"/>
              </a:spcAft>
              <a:defRPr sz="2800" b="1" i="1">
                <a:solidFill>
                  <a:srgbClr val="FFF034"/>
                </a:solidFill>
                <a:latin typeface="Arial" charset="0"/>
              </a:defRPr>
            </a:lvl4pPr>
            <a:lvl5pPr algn="ctr" rtl="0" eaLnBrk="0" fontAlgn="base" hangingPunct="0">
              <a:spcBef>
                <a:spcPct val="0"/>
              </a:spcBef>
              <a:spcAft>
                <a:spcPct val="0"/>
              </a:spcAft>
              <a:defRPr sz="2800" b="1" i="1">
                <a:solidFill>
                  <a:srgbClr val="FFF034"/>
                </a:solidFill>
                <a:latin typeface="Arial" charset="0"/>
              </a:defRPr>
            </a:lvl5pPr>
            <a:lvl6pPr marL="457200" algn="ctr" rtl="0" eaLnBrk="0" fontAlgn="base" hangingPunct="0">
              <a:spcBef>
                <a:spcPct val="0"/>
              </a:spcBef>
              <a:spcAft>
                <a:spcPct val="0"/>
              </a:spcAft>
              <a:defRPr sz="2800" b="1" i="1">
                <a:solidFill>
                  <a:srgbClr val="FFF034"/>
                </a:solidFill>
                <a:latin typeface="Arial" charset="0"/>
              </a:defRPr>
            </a:lvl6pPr>
            <a:lvl7pPr marL="914400" algn="ctr" rtl="0" eaLnBrk="0" fontAlgn="base" hangingPunct="0">
              <a:spcBef>
                <a:spcPct val="0"/>
              </a:spcBef>
              <a:spcAft>
                <a:spcPct val="0"/>
              </a:spcAft>
              <a:defRPr sz="2800" b="1" i="1">
                <a:solidFill>
                  <a:srgbClr val="FFF034"/>
                </a:solidFill>
                <a:latin typeface="Arial" charset="0"/>
              </a:defRPr>
            </a:lvl7pPr>
            <a:lvl8pPr marL="1371600" algn="ctr" rtl="0" eaLnBrk="0" fontAlgn="base" hangingPunct="0">
              <a:spcBef>
                <a:spcPct val="0"/>
              </a:spcBef>
              <a:spcAft>
                <a:spcPct val="0"/>
              </a:spcAft>
              <a:defRPr sz="2800" b="1" i="1">
                <a:solidFill>
                  <a:srgbClr val="FFF034"/>
                </a:solidFill>
                <a:latin typeface="Arial" charset="0"/>
              </a:defRPr>
            </a:lvl8pPr>
            <a:lvl9pPr marL="1828800" algn="ctr" rtl="0" eaLnBrk="0" fontAlgn="base" hangingPunct="0">
              <a:spcBef>
                <a:spcPct val="0"/>
              </a:spcBef>
              <a:spcAft>
                <a:spcPct val="0"/>
              </a:spcAft>
              <a:defRPr sz="2800" b="1" i="1">
                <a:solidFill>
                  <a:srgbClr val="FFF034"/>
                </a:solidFill>
                <a:latin typeface="Arial" charset="0"/>
              </a:defRPr>
            </a:lvl9pPr>
          </a:lstStyle>
          <a:p>
            <a:r>
              <a:rPr lang="en-GB" dirty="0" smtClean="0"/>
              <a:t>Christopher, Suchitra, Daniel Hourigan</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90097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84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7037" y="44624"/>
            <a:ext cx="8289925" cy="864096"/>
          </a:xfrm>
        </p:spPr>
        <p:txBody>
          <a:bodyPr/>
          <a:lstStyle/>
          <a:p>
            <a:r>
              <a:rPr lang="en-GB" dirty="0" smtClean="0"/>
              <a:t>Latest Barrett’s studies 2016/17</a:t>
            </a:r>
            <a:endParaRPr lang="en-GB" dirty="0"/>
          </a:p>
        </p:txBody>
      </p:sp>
      <p:sp>
        <p:nvSpPr>
          <p:cNvPr id="3" name="TextBox 2"/>
          <p:cNvSpPr txBox="1"/>
          <p:nvPr/>
        </p:nvSpPr>
        <p:spPr>
          <a:xfrm>
            <a:off x="323528" y="3373249"/>
            <a:ext cx="8568952" cy="2215991"/>
          </a:xfrm>
          <a:prstGeom prst="rect">
            <a:avLst/>
          </a:prstGeom>
          <a:noFill/>
        </p:spPr>
        <p:txBody>
          <a:bodyPr wrap="square" rtlCol="0">
            <a:spAutoFit/>
          </a:bodyPr>
          <a:lstStyle/>
          <a:p>
            <a:r>
              <a:rPr lang="en-GB" dirty="0" smtClean="0">
                <a:solidFill>
                  <a:srgbClr val="FFFF00"/>
                </a:solidFill>
              </a:rPr>
              <a:t>The long-term </a:t>
            </a:r>
            <a:r>
              <a:rPr lang="en-GB" dirty="0">
                <a:solidFill>
                  <a:srgbClr val="FFFF00"/>
                </a:solidFill>
              </a:rPr>
              <a:t>outcome of Barrett’s in </a:t>
            </a:r>
            <a:r>
              <a:rPr lang="en-GB" dirty="0" smtClean="0">
                <a:solidFill>
                  <a:srgbClr val="FFFF00"/>
                </a:solidFill>
              </a:rPr>
              <a:t>Rotherham</a:t>
            </a:r>
          </a:p>
          <a:p>
            <a:endParaRPr lang="en-GB" sz="1800" dirty="0" smtClean="0"/>
          </a:p>
          <a:p>
            <a:pPr marL="342900" indent="-342900">
              <a:buFont typeface="Arial" pitchFamily="34" charset="0"/>
              <a:buChar char="•"/>
            </a:pPr>
            <a:r>
              <a:rPr lang="en-GB" dirty="0" smtClean="0"/>
              <a:t>4% develop OAC during follow-up</a:t>
            </a:r>
          </a:p>
          <a:p>
            <a:pPr marL="342900" indent="-342900">
              <a:buFont typeface="Arial" pitchFamily="34" charset="0"/>
              <a:buChar char="•"/>
            </a:pPr>
            <a:endParaRPr lang="en-GB" dirty="0" smtClean="0"/>
          </a:p>
          <a:p>
            <a:pPr marL="342900" indent="-342900">
              <a:buFont typeface="Arial" pitchFamily="34" charset="0"/>
              <a:buChar char="•"/>
            </a:pPr>
            <a:r>
              <a:rPr lang="en-GB" dirty="0" smtClean="0"/>
              <a:t>Mortality lower </a:t>
            </a:r>
            <a:r>
              <a:rPr lang="en-GB" dirty="0"/>
              <a:t>in </a:t>
            </a:r>
            <a:r>
              <a:rPr lang="en-GB" dirty="0" smtClean="0"/>
              <a:t>those </a:t>
            </a:r>
            <a:r>
              <a:rPr lang="en-GB" dirty="0"/>
              <a:t>under endoscopic surveillance at the time OAC </a:t>
            </a:r>
            <a:r>
              <a:rPr lang="en-GB" dirty="0" smtClean="0"/>
              <a:t>diagnosed  </a:t>
            </a:r>
            <a:endParaRPr lang="en-GB" sz="2100" dirty="0"/>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1196752"/>
            <a:ext cx="8784976" cy="1658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2286000" y="6300028"/>
            <a:ext cx="6858000" cy="369332"/>
          </a:xfrm>
          <a:prstGeom prst="rect">
            <a:avLst/>
          </a:prstGeom>
        </p:spPr>
        <p:txBody>
          <a:bodyPr wrap="square">
            <a:spAutoFit/>
          </a:bodyPr>
          <a:lstStyle/>
          <a:p>
            <a:pPr algn="r"/>
            <a:r>
              <a:rPr lang="en-GB" sz="1800" dirty="0"/>
              <a:t>(Eur J Gastroenterol Hepatol </a:t>
            </a:r>
            <a:r>
              <a:rPr lang="en-GB" sz="1800" dirty="0" smtClean="0"/>
              <a:t>2016;28:1365-1373</a:t>
            </a:r>
            <a:r>
              <a:rPr lang="en-GB" sz="1800" dirty="0"/>
              <a:t>)</a:t>
            </a:r>
          </a:p>
        </p:txBody>
      </p:sp>
      <p:pic>
        <p:nvPicPr>
          <p:cNvPr id="6"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6342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8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Paper in print:</a:t>
            </a:r>
            <a:br>
              <a:rPr lang="en-GB" dirty="0" smtClean="0"/>
            </a:br>
            <a:r>
              <a:rPr lang="en-GB" dirty="0">
                <a:solidFill>
                  <a:srgbClr val="FFE600"/>
                </a:solidFill>
              </a:rPr>
              <a:t>Adam, Eve and the reflux </a:t>
            </a:r>
            <a:r>
              <a:rPr lang="en-GB" dirty="0" smtClean="0">
                <a:solidFill>
                  <a:srgbClr val="FFE600"/>
                </a:solidFill>
              </a:rPr>
              <a:t>enigma</a:t>
            </a:r>
            <a:endParaRPr lang="en-GB" dirty="0"/>
          </a:p>
        </p:txBody>
      </p:sp>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596626"/>
            <a:ext cx="8136904" cy="1904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72008" y="4437112"/>
            <a:ext cx="8964488" cy="1508105"/>
          </a:xfrm>
          <a:prstGeom prst="rect">
            <a:avLst/>
          </a:prstGeom>
        </p:spPr>
        <p:txBody>
          <a:bodyPr wrap="square">
            <a:spAutoFit/>
          </a:bodyPr>
          <a:lstStyle/>
          <a:p>
            <a:endParaRPr lang="en-GB" sz="1400" dirty="0">
              <a:solidFill>
                <a:srgbClr val="FFE600"/>
              </a:solidFill>
            </a:endParaRPr>
          </a:p>
          <a:p>
            <a:pPr marL="342900" indent="-342900">
              <a:buFont typeface="Arial" pitchFamily="34" charset="0"/>
              <a:buChar char="•"/>
            </a:pPr>
            <a:endParaRPr lang="en-GB" sz="1400" dirty="0"/>
          </a:p>
          <a:p>
            <a:pPr algn="ctr"/>
            <a:r>
              <a:rPr lang="en-US" sz="3200" dirty="0" smtClean="0"/>
              <a:t>Reflux </a:t>
            </a:r>
            <a:r>
              <a:rPr lang="en-US" sz="3200" dirty="0"/>
              <a:t>and its consequences: </a:t>
            </a:r>
          </a:p>
          <a:p>
            <a:pPr algn="ctr"/>
            <a:r>
              <a:rPr lang="en-US" sz="3200" dirty="0" smtClean="0"/>
              <a:t>An </a:t>
            </a:r>
            <a:r>
              <a:rPr lang="en-US" sz="3200" dirty="0"/>
              <a:t>example of “protection” conferred on Eve</a:t>
            </a:r>
            <a:r>
              <a:rPr lang="en-US" sz="3200" dirty="0" smtClean="0"/>
              <a:t>?</a:t>
            </a:r>
            <a:endParaRPr lang="en-GB" sz="3200" dirty="0"/>
          </a:p>
        </p:txBody>
      </p:sp>
      <p:sp>
        <p:nvSpPr>
          <p:cNvPr id="4" name="TextBox 3"/>
          <p:cNvSpPr txBox="1"/>
          <p:nvPr/>
        </p:nvSpPr>
        <p:spPr>
          <a:xfrm>
            <a:off x="810999" y="3678123"/>
            <a:ext cx="7511993" cy="830997"/>
          </a:xfrm>
          <a:prstGeom prst="rect">
            <a:avLst/>
          </a:prstGeom>
          <a:noFill/>
        </p:spPr>
        <p:txBody>
          <a:bodyPr wrap="none" rtlCol="0">
            <a:spAutoFit/>
          </a:bodyPr>
          <a:lstStyle/>
          <a:p>
            <a:pPr algn="ctr"/>
            <a:r>
              <a:rPr lang="en-GB" dirty="0" smtClean="0">
                <a:solidFill>
                  <a:srgbClr val="FFE600"/>
                </a:solidFill>
              </a:rPr>
              <a:t>Accepted </a:t>
            </a:r>
            <a:r>
              <a:rPr lang="en-GB" dirty="0">
                <a:solidFill>
                  <a:srgbClr val="FFE600"/>
                </a:solidFill>
              </a:rPr>
              <a:t>for publication </a:t>
            </a:r>
            <a:r>
              <a:rPr lang="en-GB" dirty="0" smtClean="0">
                <a:solidFill>
                  <a:srgbClr val="FFE600"/>
                </a:solidFill>
              </a:rPr>
              <a:t>December 2016</a:t>
            </a:r>
          </a:p>
          <a:p>
            <a:pPr algn="ctr"/>
            <a:r>
              <a:rPr lang="en-GB" dirty="0" smtClean="0">
                <a:solidFill>
                  <a:srgbClr val="FFE600"/>
                </a:solidFill>
              </a:rPr>
              <a:t>European Journal of Gastroenterology &amp; </a:t>
            </a:r>
            <a:r>
              <a:rPr lang="en-GB" dirty="0" err="1" smtClean="0">
                <a:solidFill>
                  <a:srgbClr val="FFE600"/>
                </a:solidFill>
              </a:rPr>
              <a:t>Hepatology</a:t>
            </a:r>
            <a:r>
              <a:rPr lang="en-GB" dirty="0" smtClean="0">
                <a:solidFill>
                  <a:srgbClr val="FFE600"/>
                </a:solidFill>
              </a:rPr>
              <a:t> </a:t>
            </a:r>
            <a:endParaRPr lang="en-GB" dirty="0">
              <a:solidFill>
                <a:srgbClr val="FFE600"/>
              </a:solidFill>
            </a:endParaRPr>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3636018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361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03648" y="44624"/>
            <a:ext cx="6336704" cy="523220"/>
          </a:xfrm>
          <a:prstGeom prst="rect">
            <a:avLst/>
          </a:prstGeom>
        </p:spPr>
        <p:txBody>
          <a:bodyPr wrap="square">
            <a:spAutoFit/>
          </a:bodyPr>
          <a:lstStyle/>
          <a:p>
            <a:r>
              <a:rPr lang="en-US" sz="2800" b="1" i="1" dirty="0">
                <a:solidFill>
                  <a:schemeClr val="tx2"/>
                </a:solidFill>
              </a:rPr>
              <a:t>What / Where  did all this lead to--?</a:t>
            </a:r>
            <a:endParaRPr lang="en-GB" sz="2800" b="1" i="1" dirty="0"/>
          </a:p>
        </p:txBody>
      </p:sp>
      <p:sp>
        <p:nvSpPr>
          <p:cNvPr id="3" name="TextBox 2"/>
          <p:cNvSpPr txBox="1"/>
          <p:nvPr/>
        </p:nvSpPr>
        <p:spPr>
          <a:xfrm>
            <a:off x="107504" y="1052736"/>
            <a:ext cx="9036496" cy="5447645"/>
          </a:xfrm>
          <a:prstGeom prst="rect">
            <a:avLst/>
          </a:prstGeom>
          <a:noFill/>
        </p:spPr>
        <p:txBody>
          <a:bodyPr wrap="square" rtlCol="0">
            <a:spAutoFit/>
          </a:bodyPr>
          <a:lstStyle/>
          <a:p>
            <a:pPr>
              <a:spcBef>
                <a:spcPts val="0"/>
              </a:spcBef>
              <a:tabLst>
                <a:tab pos="2147888" algn="l"/>
              </a:tabLst>
            </a:pPr>
            <a:r>
              <a:rPr lang="en-GB" i="1" dirty="0" smtClean="0">
                <a:solidFill>
                  <a:srgbClr val="FFFF00"/>
                </a:solidFill>
              </a:rPr>
              <a:t>Academic</a:t>
            </a:r>
            <a:r>
              <a:rPr lang="en-GB" i="1" dirty="0" smtClean="0"/>
              <a:t>	</a:t>
            </a:r>
            <a:r>
              <a:rPr lang="en-GB" dirty="0" smtClean="0"/>
              <a:t>PhDs</a:t>
            </a:r>
            <a:r>
              <a:rPr lang="en-GB" dirty="0"/>
              <a:t>, MD, </a:t>
            </a:r>
            <a:r>
              <a:rPr lang="en-GB" dirty="0" smtClean="0"/>
              <a:t>Post-Doctoral Fellowships, </a:t>
            </a:r>
          </a:p>
          <a:p>
            <a:pPr>
              <a:spcBef>
                <a:spcPts val="0"/>
              </a:spcBef>
              <a:tabLst>
                <a:tab pos="2147888" algn="l"/>
              </a:tabLst>
            </a:pPr>
            <a:r>
              <a:rPr lang="en-GB" dirty="0" smtClean="0"/>
              <a:t>	national &amp; international collaborations and 	publications</a:t>
            </a:r>
          </a:p>
          <a:p>
            <a:pPr>
              <a:spcBef>
                <a:spcPts val="0"/>
              </a:spcBef>
              <a:tabLst>
                <a:tab pos="2147888" algn="l"/>
              </a:tabLst>
            </a:pPr>
            <a:endParaRPr lang="en-GB" dirty="0"/>
          </a:p>
          <a:p>
            <a:pPr>
              <a:spcBef>
                <a:spcPts val="0"/>
              </a:spcBef>
              <a:tabLst>
                <a:tab pos="2147888" algn="l"/>
              </a:tabLst>
            </a:pPr>
            <a:r>
              <a:rPr lang="en-GB" i="1" dirty="0" smtClean="0">
                <a:solidFill>
                  <a:srgbClr val="FFFF00"/>
                </a:solidFill>
              </a:rPr>
              <a:t>Patients</a:t>
            </a:r>
            <a:r>
              <a:rPr lang="en-GB" i="1" dirty="0" smtClean="0"/>
              <a:t>	- </a:t>
            </a:r>
            <a:r>
              <a:rPr lang="en-GB" dirty="0" smtClean="0"/>
              <a:t>From </a:t>
            </a:r>
            <a:r>
              <a:rPr lang="en-GB" dirty="0"/>
              <a:t>highest to lowest mortality, operation rates</a:t>
            </a:r>
          </a:p>
          <a:p>
            <a:pPr>
              <a:spcBef>
                <a:spcPts val="0"/>
              </a:spcBef>
              <a:tabLst>
                <a:tab pos="2147888" algn="l"/>
              </a:tabLst>
            </a:pPr>
            <a:r>
              <a:rPr lang="en-GB" dirty="0"/>
              <a:t> </a:t>
            </a:r>
            <a:r>
              <a:rPr lang="en-GB" dirty="0" smtClean="0"/>
              <a:t>	- Targeted </a:t>
            </a:r>
            <a:r>
              <a:rPr lang="en-GB" dirty="0"/>
              <a:t>treatment: Maximum cost – benefit</a:t>
            </a:r>
          </a:p>
          <a:p>
            <a:pPr>
              <a:spcBef>
                <a:spcPts val="0"/>
              </a:spcBef>
              <a:tabLst>
                <a:tab pos="2147888" algn="l"/>
              </a:tabLst>
            </a:pPr>
            <a:r>
              <a:rPr lang="en-GB" dirty="0"/>
              <a:t> </a:t>
            </a:r>
            <a:r>
              <a:rPr lang="en-GB" dirty="0" smtClean="0"/>
              <a:t>	</a:t>
            </a:r>
            <a:endParaRPr lang="en-GB" i="1" dirty="0"/>
          </a:p>
          <a:p>
            <a:pPr>
              <a:spcBef>
                <a:spcPct val="50000"/>
              </a:spcBef>
              <a:tabLst>
                <a:tab pos="2147888" algn="l"/>
              </a:tabLst>
            </a:pPr>
            <a:r>
              <a:rPr lang="en-GB" i="1" dirty="0" smtClean="0">
                <a:solidFill>
                  <a:srgbClr val="FFFF00"/>
                </a:solidFill>
              </a:rPr>
              <a:t>Organisation</a:t>
            </a:r>
            <a:r>
              <a:rPr lang="en-GB" i="1" dirty="0" smtClean="0"/>
              <a:t>	</a:t>
            </a:r>
            <a:r>
              <a:rPr lang="en-GB" dirty="0" smtClean="0"/>
              <a:t>Major </a:t>
            </a:r>
            <a:r>
              <a:rPr lang="en-GB" dirty="0"/>
              <a:t>Expansion</a:t>
            </a:r>
            <a:r>
              <a:rPr lang="en-GB" dirty="0" smtClean="0"/>
              <a:t>: Clinical </a:t>
            </a:r>
            <a:r>
              <a:rPr lang="en-GB" dirty="0"/>
              <a:t>Gastroenterology, </a:t>
            </a:r>
            <a:r>
              <a:rPr lang="en-GB" dirty="0" smtClean="0"/>
              <a:t>		Endoscopy</a:t>
            </a:r>
            <a:r>
              <a:rPr lang="en-GB" dirty="0"/>
              <a:t>, Follow </a:t>
            </a:r>
            <a:r>
              <a:rPr lang="en-GB" dirty="0" smtClean="0"/>
              <a:t>up</a:t>
            </a:r>
            <a:endParaRPr lang="en-GB" dirty="0"/>
          </a:p>
          <a:p>
            <a:pPr>
              <a:spcBef>
                <a:spcPts val="0"/>
              </a:spcBef>
              <a:buFont typeface="Arial" pitchFamily="34" charset="0"/>
              <a:buChar char="•"/>
            </a:pPr>
            <a:endParaRPr lang="en-GB" i="1" dirty="0"/>
          </a:p>
          <a:p>
            <a:pPr>
              <a:spcBef>
                <a:spcPts val="0"/>
              </a:spcBef>
              <a:tabLst>
                <a:tab pos="2147888" algn="l"/>
              </a:tabLst>
            </a:pPr>
            <a:r>
              <a:rPr lang="en-GB" dirty="0" smtClean="0">
                <a:solidFill>
                  <a:srgbClr val="FFFF00"/>
                </a:solidFill>
              </a:rPr>
              <a:t>The “Human</a:t>
            </a:r>
            <a:r>
              <a:rPr lang="en-GB" dirty="0" smtClean="0"/>
              <a:t>”	Colleagues</a:t>
            </a:r>
            <a:r>
              <a:rPr lang="en-GB" dirty="0"/>
              <a:t>, Friends - Around the </a:t>
            </a:r>
            <a:r>
              <a:rPr lang="en-GB" dirty="0" smtClean="0"/>
              <a:t>World		</a:t>
            </a:r>
            <a:endParaRPr lang="en-GB" i="1" dirty="0"/>
          </a:p>
          <a:p>
            <a:pPr>
              <a:spcBef>
                <a:spcPts val="0"/>
              </a:spcBef>
              <a:tabLst>
                <a:tab pos="2147888" algn="l"/>
              </a:tabLst>
            </a:pPr>
            <a:r>
              <a:rPr lang="en-GB" dirty="0" smtClean="0">
                <a:solidFill>
                  <a:srgbClr val="FFFF00"/>
                </a:solidFill>
              </a:rPr>
              <a:t>The “Person”</a:t>
            </a:r>
            <a:r>
              <a:rPr lang="en-GB" i="1" dirty="0">
                <a:solidFill>
                  <a:srgbClr val="FFFF00"/>
                </a:solidFill>
              </a:rPr>
              <a:t> </a:t>
            </a:r>
            <a:r>
              <a:rPr lang="en-GB" i="1" dirty="0" smtClean="0">
                <a:solidFill>
                  <a:srgbClr val="FFFF00"/>
                </a:solidFill>
              </a:rPr>
              <a:t>	</a:t>
            </a:r>
            <a:r>
              <a:rPr lang="en-GB" dirty="0" smtClean="0"/>
              <a:t>Outstanding </a:t>
            </a:r>
            <a:r>
              <a:rPr lang="en-GB" dirty="0"/>
              <a:t>team, Clinician Scientists, </a:t>
            </a:r>
            <a:r>
              <a:rPr lang="en-GB" dirty="0" smtClean="0"/>
              <a:t>		Investigators</a:t>
            </a:r>
            <a:r>
              <a:rPr lang="en-GB" dirty="0"/>
              <a:t>, Organisational expertise </a:t>
            </a:r>
            <a:r>
              <a:rPr lang="en-GB" dirty="0" smtClean="0"/>
              <a:t>	</a:t>
            </a:r>
            <a:endParaRPr lang="en-GB" dirty="0"/>
          </a:p>
        </p:txBody>
      </p:sp>
      <p:pic>
        <p:nvPicPr>
          <p:cNvPr id="5"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536964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965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Title 1"/>
          <p:cNvSpPr>
            <a:spLocks noGrp="1"/>
          </p:cNvSpPr>
          <p:nvPr>
            <p:ph type="title"/>
          </p:nvPr>
        </p:nvSpPr>
        <p:spPr/>
        <p:txBody>
          <a:bodyPr/>
          <a:lstStyle/>
          <a:p>
            <a:r>
              <a:rPr lang="en-US" dirty="0" smtClean="0"/>
              <a:t>Research and Development </a:t>
            </a:r>
            <a:br>
              <a:rPr lang="en-US" dirty="0" smtClean="0"/>
            </a:br>
            <a:r>
              <a:rPr lang="en-US" dirty="0" smtClean="0">
                <a:solidFill>
                  <a:srgbClr val="66FFFF"/>
                </a:solidFill>
              </a:rPr>
              <a:t> ---</a:t>
            </a:r>
            <a:r>
              <a:rPr lang="en-US" sz="2400" dirty="0" smtClean="0">
                <a:solidFill>
                  <a:srgbClr val="66FFFF"/>
                </a:solidFill>
              </a:rPr>
              <a:t>Some lessons I learned along the way--</a:t>
            </a:r>
          </a:p>
        </p:txBody>
      </p:sp>
      <p:sp>
        <p:nvSpPr>
          <p:cNvPr id="267267" name="Content Placeholder 5"/>
          <p:cNvSpPr>
            <a:spLocks noGrp="1"/>
          </p:cNvSpPr>
          <p:nvPr>
            <p:ph idx="1"/>
          </p:nvPr>
        </p:nvSpPr>
        <p:spPr>
          <a:xfrm>
            <a:off x="439738" y="1706587"/>
            <a:ext cx="8277225" cy="4530725"/>
          </a:xfrm>
        </p:spPr>
        <p:txBody>
          <a:bodyPr/>
          <a:lstStyle/>
          <a:p>
            <a:pPr>
              <a:lnSpc>
                <a:spcPct val="150000"/>
              </a:lnSpc>
              <a:buClr>
                <a:srgbClr val="FFFF00"/>
              </a:buClr>
            </a:pPr>
            <a:r>
              <a:rPr lang="en-GB" sz="2800" dirty="0" smtClean="0"/>
              <a:t>Opportunities exist </a:t>
            </a:r>
            <a:r>
              <a:rPr lang="en-GB" sz="2800" i="1" dirty="0" smtClean="0"/>
              <a:t>everywhere – </a:t>
            </a:r>
          </a:p>
          <a:p>
            <a:pPr>
              <a:lnSpc>
                <a:spcPct val="150000"/>
              </a:lnSpc>
              <a:buClr>
                <a:srgbClr val="FFFF00"/>
              </a:buClr>
            </a:pPr>
            <a:r>
              <a:rPr lang="en-GB" sz="2800" dirty="0" smtClean="0"/>
              <a:t>Imagination, Inspiration --- &amp;  Perspiration! </a:t>
            </a:r>
          </a:p>
          <a:p>
            <a:pPr>
              <a:lnSpc>
                <a:spcPct val="150000"/>
              </a:lnSpc>
              <a:buClr>
                <a:srgbClr val="FFFF00"/>
              </a:buClr>
            </a:pPr>
            <a:r>
              <a:rPr lang="en-GB" sz="2800" i="1" dirty="0" smtClean="0"/>
              <a:t>People </a:t>
            </a:r>
            <a:r>
              <a:rPr lang="en-GB" sz="2800" dirty="0" smtClean="0"/>
              <a:t>make the difference --- </a:t>
            </a:r>
          </a:p>
          <a:p>
            <a:pPr>
              <a:lnSpc>
                <a:spcPct val="150000"/>
              </a:lnSpc>
              <a:buClr>
                <a:srgbClr val="FFFF00"/>
              </a:buClr>
            </a:pPr>
            <a:r>
              <a:rPr lang="en-GB" sz="2800" dirty="0" smtClean="0"/>
              <a:t>The power of mentorship --- </a:t>
            </a:r>
          </a:p>
          <a:p>
            <a:pPr>
              <a:lnSpc>
                <a:spcPct val="150000"/>
              </a:lnSpc>
              <a:buClr>
                <a:srgbClr val="FFFF00"/>
              </a:buClr>
            </a:pPr>
            <a:r>
              <a:rPr lang="en-GB" sz="2800" i="1" dirty="0" smtClean="0"/>
              <a:t>It’s been great fun!</a:t>
            </a:r>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18134203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631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Title 1"/>
          <p:cNvSpPr>
            <a:spLocks noGrp="1"/>
          </p:cNvSpPr>
          <p:nvPr>
            <p:ph type="title"/>
          </p:nvPr>
        </p:nvSpPr>
        <p:spPr>
          <a:xfrm>
            <a:off x="427038" y="188913"/>
            <a:ext cx="8289925" cy="719807"/>
          </a:xfrm>
        </p:spPr>
        <p:txBody>
          <a:bodyPr/>
          <a:lstStyle/>
          <a:p>
            <a:r>
              <a:rPr lang="en-US" sz="2400" dirty="0" smtClean="0"/>
              <a:t>To the many who made it all possible --</a:t>
            </a:r>
          </a:p>
        </p:txBody>
      </p:sp>
      <p:pic>
        <p:nvPicPr>
          <p:cNvPr id="273413" name="Picture 7" descr="BRET 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552" y="1412776"/>
            <a:ext cx="3642613" cy="1238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3414" name="Picture 3" descr="Gour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3141288"/>
            <a:ext cx="3642737"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3415" name="TextBox 13"/>
          <p:cNvSpPr txBox="1">
            <a:spLocks noChangeArrowheads="1"/>
          </p:cNvSpPr>
          <p:nvPr/>
        </p:nvSpPr>
        <p:spPr bwMode="auto">
          <a:xfrm>
            <a:off x="4595142" y="5397023"/>
            <a:ext cx="42973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GB" b="1" i="1" dirty="0"/>
              <a:t>My </a:t>
            </a:r>
            <a:r>
              <a:rPr lang="en-GB" b="1" i="1" dirty="0" smtClean="0"/>
              <a:t>wonderful patients</a:t>
            </a:r>
          </a:p>
          <a:p>
            <a:pPr algn="ctr"/>
            <a:endParaRPr lang="en-GB" b="1" i="1" dirty="0" smtClean="0"/>
          </a:p>
          <a:p>
            <a:pPr algn="ctr"/>
            <a:r>
              <a:rPr lang="en-GB" b="1" i="1" dirty="0" smtClean="0"/>
              <a:t>Rotherham Hospital </a:t>
            </a:r>
            <a:endParaRPr lang="en-GB" b="1" i="1" dirty="0"/>
          </a:p>
        </p:txBody>
      </p:sp>
      <p:pic>
        <p:nvPicPr>
          <p:cNvPr id="8" name="Picture 3" descr="02_0015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17638" y="1412776"/>
            <a:ext cx="3835676" cy="288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3"/>
          <p:cNvSpPr txBox="1">
            <a:spLocks noChangeArrowheads="1"/>
          </p:cNvSpPr>
          <p:nvPr/>
        </p:nvSpPr>
        <p:spPr bwMode="auto">
          <a:xfrm>
            <a:off x="4716016" y="4293096"/>
            <a:ext cx="417646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a:r>
              <a:rPr lang="en-GB" b="1" i="1" dirty="0" smtClean="0"/>
              <a:t>My superb team …</a:t>
            </a:r>
          </a:p>
          <a:p>
            <a:pPr algn="ctr"/>
            <a:r>
              <a:rPr lang="en-GB" b="1" i="1" dirty="0" smtClean="0"/>
              <a:t>Bev, Liz &amp; Christine</a:t>
            </a:r>
            <a:endParaRPr lang="en-GB" b="1" i="1" dirty="0"/>
          </a:p>
        </p:txBody>
      </p:sp>
      <p:pic>
        <p:nvPicPr>
          <p:cNvPr id="3"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2527244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00838" y="909000"/>
            <a:ext cx="1731402"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4436"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2411760" y="909000"/>
            <a:ext cx="1698837"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4442" name="Text Box 10"/>
          <p:cNvSpPr txBox="1">
            <a:spLocks noChangeArrowheads="1"/>
          </p:cNvSpPr>
          <p:nvPr/>
        </p:nvSpPr>
        <p:spPr bwMode="auto">
          <a:xfrm>
            <a:off x="251521" y="188640"/>
            <a:ext cx="86197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GB" b="1" i="1" dirty="0" smtClean="0">
                <a:solidFill>
                  <a:schemeClr val="tx2"/>
                </a:solidFill>
              </a:rPr>
              <a:t>Just some of my former </a:t>
            </a:r>
            <a:r>
              <a:rPr lang="en-GB" b="1" i="1" dirty="0">
                <a:solidFill>
                  <a:schemeClr val="tx2"/>
                </a:solidFill>
              </a:rPr>
              <a:t>Registrars and Research Fellows</a:t>
            </a:r>
          </a:p>
        </p:txBody>
      </p:sp>
      <p:pic>
        <p:nvPicPr>
          <p:cNvPr id="8198"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43608" y="4005344"/>
            <a:ext cx="1718177"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707904" y="4005344"/>
            <a:ext cx="1719095"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1520" y="909000"/>
            <a:ext cx="1692000"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02492" y="909000"/>
            <a:ext cx="1668821"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324105" y="4005344"/>
            <a:ext cx="1704279"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33824" y="6453336"/>
            <a:ext cx="1737976" cy="400110"/>
          </a:xfrm>
          <a:prstGeom prst="rect">
            <a:avLst/>
          </a:prstGeom>
          <a:noFill/>
        </p:spPr>
        <p:txBody>
          <a:bodyPr wrap="none" rtlCol="0">
            <a:spAutoFit/>
          </a:bodyPr>
          <a:lstStyle/>
          <a:p>
            <a:r>
              <a:rPr lang="en-GB" sz="2000" dirty="0" smtClean="0"/>
              <a:t>Dr D Sanders</a:t>
            </a:r>
            <a:endParaRPr lang="en-GB" sz="2000" dirty="0"/>
          </a:p>
        </p:txBody>
      </p:sp>
      <p:sp>
        <p:nvSpPr>
          <p:cNvPr id="18" name="TextBox 17"/>
          <p:cNvSpPr txBox="1"/>
          <p:nvPr/>
        </p:nvSpPr>
        <p:spPr>
          <a:xfrm>
            <a:off x="3712547" y="6453336"/>
            <a:ext cx="1723549" cy="400110"/>
          </a:xfrm>
          <a:prstGeom prst="rect">
            <a:avLst/>
          </a:prstGeom>
          <a:noFill/>
        </p:spPr>
        <p:txBody>
          <a:bodyPr wrap="none" rtlCol="0">
            <a:spAutoFit/>
          </a:bodyPr>
          <a:lstStyle/>
          <a:p>
            <a:r>
              <a:rPr lang="en-GB" sz="2000" dirty="0" smtClean="0"/>
              <a:t>Dr M </a:t>
            </a:r>
            <a:r>
              <a:rPr lang="en-GB" sz="2000" dirty="0" err="1" smtClean="0"/>
              <a:t>Srinivas</a:t>
            </a:r>
            <a:endParaRPr lang="en-GB" sz="2000" dirty="0"/>
          </a:p>
        </p:txBody>
      </p:sp>
      <p:sp>
        <p:nvSpPr>
          <p:cNvPr id="19" name="TextBox 18"/>
          <p:cNvSpPr txBox="1"/>
          <p:nvPr/>
        </p:nvSpPr>
        <p:spPr>
          <a:xfrm>
            <a:off x="6267520" y="6453336"/>
            <a:ext cx="1904880" cy="400110"/>
          </a:xfrm>
          <a:prstGeom prst="rect">
            <a:avLst/>
          </a:prstGeom>
          <a:noFill/>
        </p:spPr>
        <p:txBody>
          <a:bodyPr wrap="none" rtlCol="0">
            <a:spAutoFit/>
          </a:bodyPr>
          <a:lstStyle/>
          <a:p>
            <a:r>
              <a:rPr lang="en-GB" sz="2000" dirty="0" smtClean="0"/>
              <a:t>Dr P </a:t>
            </a:r>
            <a:r>
              <a:rPr lang="en-GB" sz="2000" dirty="0" err="1" smtClean="0"/>
              <a:t>Basumani</a:t>
            </a:r>
            <a:endParaRPr lang="en-GB" sz="2000" dirty="0"/>
          </a:p>
        </p:txBody>
      </p:sp>
      <p:sp>
        <p:nvSpPr>
          <p:cNvPr id="20" name="TextBox 19"/>
          <p:cNvSpPr txBox="1"/>
          <p:nvPr/>
        </p:nvSpPr>
        <p:spPr>
          <a:xfrm>
            <a:off x="410432" y="3356992"/>
            <a:ext cx="1353256" cy="400110"/>
          </a:xfrm>
          <a:prstGeom prst="rect">
            <a:avLst/>
          </a:prstGeom>
          <a:noFill/>
        </p:spPr>
        <p:txBody>
          <a:bodyPr wrap="none" rtlCol="0">
            <a:spAutoFit/>
          </a:bodyPr>
          <a:lstStyle/>
          <a:p>
            <a:r>
              <a:rPr lang="en-GB" sz="2000" dirty="0" smtClean="0"/>
              <a:t>Dr K Bose</a:t>
            </a:r>
            <a:endParaRPr lang="en-GB" sz="2000" dirty="0"/>
          </a:p>
        </p:txBody>
      </p:sp>
      <p:sp>
        <p:nvSpPr>
          <p:cNvPr id="21" name="TextBox 20"/>
          <p:cNvSpPr txBox="1"/>
          <p:nvPr/>
        </p:nvSpPr>
        <p:spPr>
          <a:xfrm>
            <a:off x="2405116" y="3356992"/>
            <a:ext cx="1662828" cy="400110"/>
          </a:xfrm>
          <a:prstGeom prst="rect">
            <a:avLst/>
          </a:prstGeom>
          <a:noFill/>
        </p:spPr>
        <p:txBody>
          <a:bodyPr wrap="none" rtlCol="0">
            <a:spAutoFit/>
          </a:bodyPr>
          <a:lstStyle/>
          <a:p>
            <a:r>
              <a:rPr lang="en-GB" sz="2000" dirty="0" smtClean="0"/>
              <a:t>Dr P </a:t>
            </a:r>
            <a:r>
              <a:rPr lang="en-GB" sz="2000" dirty="0" err="1" smtClean="0"/>
              <a:t>Cherian</a:t>
            </a:r>
            <a:endParaRPr lang="en-GB" sz="2000" dirty="0"/>
          </a:p>
        </p:txBody>
      </p:sp>
      <p:sp>
        <p:nvSpPr>
          <p:cNvPr id="22" name="TextBox 21"/>
          <p:cNvSpPr txBox="1"/>
          <p:nvPr/>
        </p:nvSpPr>
        <p:spPr>
          <a:xfrm>
            <a:off x="5021770" y="3356992"/>
            <a:ext cx="1495922" cy="400110"/>
          </a:xfrm>
          <a:prstGeom prst="rect">
            <a:avLst/>
          </a:prstGeom>
          <a:noFill/>
        </p:spPr>
        <p:txBody>
          <a:bodyPr wrap="none" rtlCol="0">
            <a:spAutoFit/>
          </a:bodyPr>
          <a:lstStyle/>
          <a:p>
            <a:r>
              <a:rPr lang="en-GB" sz="2000" dirty="0" smtClean="0"/>
              <a:t>Dr GS Raju</a:t>
            </a:r>
            <a:endParaRPr lang="en-GB" sz="2000" dirty="0"/>
          </a:p>
        </p:txBody>
      </p:sp>
      <p:sp>
        <p:nvSpPr>
          <p:cNvPr id="23" name="TextBox 22"/>
          <p:cNvSpPr txBox="1"/>
          <p:nvPr/>
        </p:nvSpPr>
        <p:spPr>
          <a:xfrm>
            <a:off x="7169894" y="3356992"/>
            <a:ext cx="1794594" cy="400110"/>
          </a:xfrm>
          <a:prstGeom prst="rect">
            <a:avLst/>
          </a:prstGeom>
          <a:noFill/>
        </p:spPr>
        <p:txBody>
          <a:bodyPr wrap="none" rtlCol="0">
            <a:spAutoFit/>
          </a:bodyPr>
          <a:lstStyle/>
          <a:p>
            <a:r>
              <a:rPr lang="en-GB" sz="2000" dirty="0" smtClean="0"/>
              <a:t>Dr AK </a:t>
            </a:r>
            <a:r>
              <a:rPr lang="en-GB" sz="2000" dirty="0" err="1" smtClean="0"/>
              <a:t>Nayyar</a:t>
            </a:r>
            <a:endParaRPr lang="en-GB" sz="2000" dirty="0"/>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236254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0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8457" y="1341088"/>
            <a:ext cx="3349954" cy="28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2"/>
          <p:cNvPicPr preferRelativeResize="0">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1896" y="620688"/>
            <a:ext cx="2435888" cy="2994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627784" y="716503"/>
            <a:ext cx="2470674" cy="1015663"/>
          </a:xfrm>
          <a:prstGeom prst="rect">
            <a:avLst/>
          </a:prstGeom>
          <a:noFill/>
        </p:spPr>
        <p:txBody>
          <a:bodyPr wrap="square" rtlCol="0">
            <a:spAutoFit/>
          </a:bodyPr>
          <a:lstStyle/>
          <a:p>
            <a:r>
              <a:rPr lang="en-GB" sz="2000" dirty="0" smtClean="0"/>
              <a:t>Registrar, </a:t>
            </a:r>
          </a:p>
          <a:p>
            <a:r>
              <a:rPr lang="en-GB" sz="2000" dirty="0" smtClean="0"/>
              <a:t>Rotherham Hospital</a:t>
            </a:r>
          </a:p>
          <a:p>
            <a:r>
              <a:rPr lang="en-GB" sz="2000" dirty="0" smtClean="0"/>
              <a:t>1983-1985</a:t>
            </a:r>
            <a:endParaRPr lang="en-GB" sz="2000" dirty="0"/>
          </a:p>
        </p:txBody>
      </p:sp>
      <p:sp>
        <p:nvSpPr>
          <p:cNvPr id="7" name="TextBox 6"/>
          <p:cNvSpPr txBox="1"/>
          <p:nvPr/>
        </p:nvSpPr>
        <p:spPr>
          <a:xfrm>
            <a:off x="4788024" y="4182179"/>
            <a:ext cx="4282894" cy="707886"/>
          </a:xfrm>
          <a:prstGeom prst="rect">
            <a:avLst/>
          </a:prstGeom>
          <a:noFill/>
        </p:spPr>
        <p:txBody>
          <a:bodyPr wrap="square" rtlCol="0">
            <a:spAutoFit/>
          </a:bodyPr>
          <a:lstStyle/>
          <a:p>
            <a:pPr algn="ctr"/>
            <a:r>
              <a:rPr lang="en-GB" sz="2000" dirty="0" smtClean="0"/>
              <a:t>2004 – surprise visit to our poster at DDW, New Orleans</a:t>
            </a:r>
            <a:endParaRPr lang="en-GB" sz="2000" dirty="0"/>
          </a:p>
        </p:txBody>
      </p:sp>
      <p:pic>
        <p:nvPicPr>
          <p:cNvPr id="5124" name="Picture 4" descr="\\trftfs02\UserData\RoystonC\My Pictures\KDB home Kalyan 01 10 15\P3350687.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5536" y="3789040"/>
            <a:ext cx="3767992" cy="282599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995936" y="5517232"/>
            <a:ext cx="3816424" cy="707886"/>
          </a:xfrm>
          <a:prstGeom prst="rect">
            <a:avLst/>
          </a:prstGeom>
          <a:noFill/>
        </p:spPr>
        <p:txBody>
          <a:bodyPr wrap="square" rtlCol="0">
            <a:spAutoFit/>
          </a:bodyPr>
          <a:lstStyle/>
          <a:p>
            <a:pPr algn="ctr"/>
            <a:r>
              <a:rPr lang="en-GB" sz="2000" dirty="0" smtClean="0"/>
              <a:t>2015 – back in Rotherham - a visit to my home</a:t>
            </a:r>
            <a:endParaRPr lang="en-GB" sz="2000" dirty="0"/>
          </a:p>
        </p:txBody>
      </p:sp>
      <p:sp>
        <p:nvSpPr>
          <p:cNvPr id="8" name="Text Box 10"/>
          <p:cNvSpPr txBox="1">
            <a:spLocks noChangeArrowheads="1"/>
          </p:cNvSpPr>
          <p:nvPr/>
        </p:nvSpPr>
        <p:spPr bwMode="auto">
          <a:xfrm>
            <a:off x="1331640" y="188640"/>
            <a:ext cx="641431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itchFamily="34" charset="0"/>
              </a:defRPr>
            </a:lvl1pPr>
            <a:lvl2pPr marL="742950" indent="-285750">
              <a:defRPr sz="2400">
                <a:solidFill>
                  <a:schemeClr val="tx1"/>
                </a:solidFill>
                <a:latin typeface="Arial" pitchFamily="34" charset="0"/>
              </a:defRPr>
            </a:lvl2pPr>
            <a:lvl3pPr marL="1143000" indent="-228600">
              <a:defRPr sz="2400">
                <a:solidFill>
                  <a:schemeClr val="tx1"/>
                </a:solidFill>
                <a:latin typeface="Arial" pitchFamily="34" charset="0"/>
              </a:defRPr>
            </a:lvl3pPr>
            <a:lvl4pPr marL="1600200" indent="-228600">
              <a:defRPr sz="2400">
                <a:solidFill>
                  <a:schemeClr val="tx1"/>
                </a:solidFill>
                <a:latin typeface="Arial" pitchFamily="34" charset="0"/>
              </a:defRPr>
            </a:lvl4pPr>
            <a:lvl5pPr marL="2057400" indent="-228600">
              <a:defRPr sz="2400">
                <a:solidFill>
                  <a:schemeClr val="tx1"/>
                </a:solidFill>
                <a:latin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defRPr>
            </a:lvl9pPr>
          </a:lstStyle>
          <a:p>
            <a:pPr algn="ctr" eaLnBrk="1" hangingPunct="1">
              <a:spcBef>
                <a:spcPct val="50000"/>
              </a:spcBef>
            </a:pPr>
            <a:r>
              <a:rPr lang="en-GB" b="1" i="1" dirty="0" smtClean="0">
                <a:solidFill>
                  <a:schemeClr val="tx2"/>
                </a:solidFill>
              </a:rPr>
              <a:t>Dr </a:t>
            </a:r>
            <a:r>
              <a:rPr lang="en-GB" b="1" i="1" dirty="0" err="1" smtClean="0">
                <a:solidFill>
                  <a:schemeClr val="tx2"/>
                </a:solidFill>
              </a:rPr>
              <a:t>Kalyan</a:t>
            </a:r>
            <a:r>
              <a:rPr lang="en-GB" b="1" i="1" dirty="0" smtClean="0">
                <a:solidFill>
                  <a:schemeClr val="tx2"/>
                </a:solidFill>
              </a:rPr>
              <a:t> Bose – Honorary </a:t>
            </a:r>
            <a:r>
              <a:rPr lang="en-GB" b="1" i="1" dirty="0" err="1" smtClean="0">
                <a:solidFill>
                  <a:schemeClr val="tx2"/>
                </a:solidFill>
              </a:rPr>
              <a:t>Yorkshireman</a:t>
            </a:r>
            <a:r>
              <a:rPr lang="en-GB" b="1" i="1" dirty="0" smtClean="0">
                <a:solidFill>
                  <a:schemeClr val="tx2"/>
                </a:solidFill>
              </a:rPr>
              <a:t>!</a:t>
            </a:r>
            <a:endParaRPr lang="en-GB" b="1" i="1" dirty="0">
              <a:solidFill>
                <a:schemeClr val="tx2"/>
              </a:solidFill>
            </a:endParaRPr>
          </a:p>
        </p:txBody>
      </p:sp>
      <p:pic>
        <p:nvPicPr>
          <p:cNvPr id="4" name="Recorded Sound">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655591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2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Copy (2) of Copy of KDB template">
  <a:themeElements>
    <a:clrScheme name="">
      <a:dk1>
        <a:srgbClr val="000000"/>
      </a:dk1>
      <a:lt1>
        <a:srgbClr val="FFFFFF"/>
      </a:lt1>
      <a:dk2>
        <a:srgbClr val="00009C"/>
      </a:dk2>
      <a:lt2>
        <a:srgbClr val="FAFD00"/>
      </a:lt2>
      <a:accent1>
        <a:srgbClr val="FF0000"/>
      </a:accent1>
      <a:accent2>
        <a:srgbClr val="646464"/>
      </a:accent2>
      <a:accent3>
        <a:srgbClr val="AAAACB"/>
      </a:accent3>
      <a:accent4>
        <a:srgbClr val="DADADA"/>
      </a:accent4>
      <a:accent5>
        <a:srgbClr val="FFAAAA"/>
      </a:accent5>
      <a:accent6>
        <a:srgbClr val="5A5A5A"/>
      </a:accent6>
      <a:hlink>
        <a:srgbClr val="FFAA4E"/>
      </a:hlink>
      <a:folHlink>
        <a:srgbClr val="00FF99"/>
      </a:folHlink>
    </a:clrScheme>
    <a:fontScheme name="Copy (2) of Copy of KDB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rgbClr val="F35B1B"/>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5400" cap="flat" cmpd="sng" algn="ctr">
          <a:solidFill>
            <a:srgbClr val="F35B1B"/>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Copy (2) of Copy of KDB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opy (2) of Copy of KDB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opy (2) of Copy of KDB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opy (2) of Copy of KDB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opy (2) of Copy of KDB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opy (2) of Copy of KDB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opy (2) of Copy of KDB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Settings\Dr.K.D.Bardhan\Desktop\Copy (2) of Copy of KDB template.pot</Template>
  <TotalTime>10201</TotalTime>
  <Words>8324</Words>
  <Application>Microsoft Office PowerPoint</Application>
  <PresentationFormat>On-screen Show (4:3)</PresentationFormat>
  <Paragraphs>922</Paragraphs>
  <Slides>58</Slides>
  <Notes>58</Notes>
  <HiddenSlides>0</HiddenSlides>
  <MMClips>59</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Copy (2) of Copy of KDB template</vt:lpstr>
      <vt:lpstr>The Kamal N Jalan Memorial Lecture   Research in a UK District Hospital     Professor K D Bardhan Rotherham District General Hospital, UK Email: bardhan.sec@rothgen.nhs.uk   Friday 10th February 2017     Kolkata</vt:lpstr>
      <vt:lpstr>Prof K D Bardhan </vt:lpstr>
      <vt:lpstr>Where is Rotherham?</vt:lpstr>
      <vt:lpstr>Rotherham District General Hospital</vt:lpstr>
      <vt:lpstr>The growth of endoscopy in Rotherham</vt:lpstr>
      <vt:lpstr>PowerPoint Presentation</vt:lpstr>
      <vt:lpstr>PowerPoint Presentation</vt:lpstr>
      <vt:lpstr>DU:  The effect of cimetidine</vt:lpstr>
      <vt:lpstr>2nd International Conference on H2RA  Royal College of Physicians, London 26-27 Oct 1976</vt:lpstr>
      <vt:lpstr>PowerPoint Presentation</vt:lpstr>
      <vt:lpstr>PowerPoint Presentation</vt:lpstr>
      <vt:lpstr>1975 : Opportunity! </vt:lpstr>
      <vt:lpstr>27 hour Ambulatory Gastric pH: Median</vt:lpstr>
      <vt:lpstr>DU: Symptomatic relapse rate on low-dose H2RA</vt:lpstr>
      <vt:lpstr>The Rotherham Upper GI database</vt:lpstr>
      <vt:lpstr>Early 1980s:  Cimetidine refractory duodenal ulcer?</vt:lpstr>
      <vt:lpstr>H2RA refractory duodenal ulcer 15 years on</vt:lpstr>
      <vt:lpstr>Publications from the database: Peptic Ulcer</vt:lpstr>
      <vt:lpstr>Newly diagnosed DU &amp; GU 1977-2003</vt:lpstr>
      <vt:lpstr>Reflux Rising</vt:lpstr>
      <vt:lpstr>Pseudomembranous oesophagitis</vt:lpstr>
      <vt:lpstr>The creation of BRET – the turning point!</vt:lpstr>
      <vt:lpstr>The Bardhan Research and Education Trust Registered Charity no. 328452</vt:lpstr>
      <vt:lpstr>PowerPoint Presentation</vt:lpstr>
      <vt:lpstr>PowerPoint Presentation</vt:lpstr>
      <vt:lpstr>PowerPoint Presentation</vt:lpstr>
      <vt:lpstr>Frank Tovey OBE ---a life’s work</vt:lpstr>
      <vt:lpstr>The nature of  BRET research – Mentorship</vt:lpstr>
      <vt:lpstr>The Nature of BRET Research ----</vt:lpstr>
      <vt:lpstr>BRET: People supported …</vt:lpstr>
      <vt:lpstr>Main Themes</vt:lpstr>
      <vt:lpstr>My lab!  --- little, but happy!!!</vt:lpstr>
      <vt:lpstr>PowerPoint Presentation</vt:lpstr>
      <vt:lpstr>PowerPoint Presentation</vt:lpstr>
      <vt:lpstr>PowerPoint Presentation</vt:lpstr>
      <vt:lpstr>PowerPoint Presentation</vt:lpstr>
      <vt:lpstr>PowerPoint Presentation</vt:lpstr>
      <vt:lpstr>Mini-dose H. pylori: 14C Urea Breath Test (UBT) </vt:lpstr>
      <vt:lpstr>Bile acid circulation</vt:lpstr>
      <vt:lpstr>PowerPoint Presentation</vt:lpstr>
      <vt:lpstr>Bile acid malabsorption (1989 – 1998)</vt:lpstr>
      <vt:lpstr>Bile acid malabsorption (1989 – 1998)</vt:lpstr>
      <vt:lpstr>PowerPoint Presentation</vt:lpstr>
      <vt:lpstr>Fresh faeces</vt:lpstr>
      <vt:lpstr>Bubbles in the caecum</vt:lpstr>
      <vt:lpstr>Cyrano E-nose (University of Warwick)</vt:lpstr>
      <vt:lpstr>Sensor Patterns...</vt:lpstr>
      <vt:lpstr>‘Sniffing out’ bowel cancer: The Electronic Nose</vt:lpstr>
      <vt:lpstr>The Scars of Time: The decline of pyloric stenosis</vt:lpstr>
      <vt:lpstr>Barrett’s studies: some examples</vt:lpstr>
      <vt:lpstr>Barrett’s, blood group and oesophageal adenocarcinoma (OAC)</vt:lpstr>
      <vt:lpstr>Latest Barrett’s studies 2016/17</vt:lpstr>
      <vt:lpstr>Paper in print: Adam, Eve and the reflux enigma</vt:lpstr>
      <vt:lpstr>PowerPoint Presentation</vt:lpstr>
      <vt:lpstr>Research and Development   ---Some lessons I learned along the way--</vt:lpstr>
      <vt:lpstr>To the many who made it all possible --</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Dr.K.D.Bardhan</dc:creator>
  <cp:lastModifiedBy>Administrator</cp:lastModifiedBy>
  <cp:revision>846</cp:revision>
  <cp:lastPrinted>2017-02-01T17:56:09Z</cp:lastPrinted>
  <dcterms:created xsi:type="dcterms:W3CDTF">2006-09-27T06:23:24Z</dcterms:created>
  <dcterms:modified xsi:type="dcterms:W3CDTF">2017-02-03T11:28:20Z</dcterms:modified>
</cp:coreProperties>
</file>